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474" r:id="rId3"/>
    <p:sldId id="501" r:id="rId4"/>
    <p:sldId id="500" r:id="rId5"/>
    <p:sldId id="494" r:id="rId6"/>
    <p:sldId id="487" r:id="rId7"/>
    <p:sldId id="488" r:id="rId8"/>
    <p:sldId id="493" r:id="rId9"/>
    <p:sldId id="492" r:id="rId10"/>
    <p:sldId id="486" r:id="rId11"/>
    <p:sldId id="485" r:id="rId12"/>
    <p:sldId id="497" r:id="rId13"/>
    <p:sldId id="502" r:id="rId14"/>
    <p:sldId id="503" r:id="rId15"/>
    <p:sldId id="495" r:id="rId16"/>
    <p:sldId id="483" r:id="rId17"/>
    <p:sldId id="498" r:id="rId18"/>
    <p:sldId id="481" r:id="rId19"/>
    <p:sldId id="505" r:id="rId20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317" userDrawn="1">
          <p15:clr>
            <a:srgbClr val="A4A3A4"/>
          </p15:clr>
        </p15:guide>
        <p15:guide id="2" pos="499" userDrawn="1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udvíková Pavla" initials="LP" lastIdx="7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0202"/>
    <a:srgbClr val="99FF99"/>
    <a:srgbClr val="D50202"/>
    <a:srgbClr val="CCFF99"/>
    <a:srgbClr val="99FFCC"/>
    <a:srgbClr val="0066FF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Světlý styl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Bez stylu, mřížka tabulky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6807" autoAdjust="0"/>
  </p:normalViewPr>
  <p:slideViewPr>
    <p:cSldViewPr snapToGrid="0" snapToObjects="1">
      <p:cViewPr>
        <p:scale>
          <a:sx n="79" d="100"/>
          <a:sy n="79" d="100"/>
        </p:scale>
        <p:origin x="-1116" y="138"/>
      </p:cViewPr>
      <p:guideLst>
        <p:guide orient="horz" pos="3317"/>
        <p:guide pos="499"/>
      </p:guideLst>
    </p:cSldViewPr>
  </p:slideViewPr>
  <p:outlineViewPr>
    <p:cViewPr>
      <p:scale>
        <a:sx n="33" d="100"/>
        <a:sy n="33" d="100"/>
      </p:scale>
      <p:origin x="0" y="-2010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5448"/>
    </p:cViewPr>
  </p:sorterViewPr>
  <p:notesViewPr>
    <p:cSldViewPr snapToGrid="0" snapToObjects="1">
      <p:cViewPr varScale="1">
        <p:scale>
          <a:sx n="91" d="100"/>
          <a:sy n="91" d="100"/>
        </p:scale>
        <p:origin x="376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970939" y="0"/>
            <a:ext cx="3037840" cy="46643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C6700B-6DB9-4E6E-8308-1B81A615A0C7}" type="datetimeFigureOut">
              <a:rPr lang="cs-CZ" smtClean="0"/>
              <a:t>20.4.2022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1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970939" y="8829968"/>
            <a:ext cx="3037840" cy="46643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60AA3FD-3C58-4BC6-86FC-A8729BC073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171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970939" y="0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83DBD41-9FAA-4C3D-A3D8-9976A4942FA3}" type="datetimeFigureOut">
              <a:rPr lang="cs-CZ" smtClean="0"/>
              <a:t>20.4.2022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701041" y="4415790"/>
            <a:ext cx="5608320" cy="418338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970939" y="8829967"/>
            <a:ext cx="3037840" cy="46482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390784-34DA-4799-BFD9-C6E9ED246103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173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5390784-34DA-4799-BFD9-C6E9ED246103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354307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37243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226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058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8077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0234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48747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2235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651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0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378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96019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Click to edit Master text styles</a:t>
            </a:r>
          </a:p>
          <a:p>
            <a:pPr lvl="1"/>
            <a:r>
              <a:rPr lang="cs-CZ"/>
              <a:t>Second level</a:t>
            </a:r>
          </a:p>
          <a:p>
            <a:pPr lvl="2"/>
            <a:r>
              <a:rPr lang="cs-CZ"/>
              <a:t>Third level</a:t>
            </a:r>
          </a:p>
          <a:p>
            <a:pPr lvl="3"/>
            <a:r>
              <a:rPr lang="cs-CZ"/>
              <a:t>Fourth level</a:t>
            </a:r>
          </a:p>
          <a:p>
            <a:pPr lvl="4"/>
            <a:r>
              <a:rPr lang="cs-CZ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B1EB3-18E5-3B48-B1FD-09B9226D6C2A}" type="datetimeFigureOut">
              <a:rPr lang="en-US" smtClean="0"/>
              <a:t>4/20/2022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88AB19-9DFA-5149-B5A7-89AF795781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0487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www.mediaguru.cz/clanky/2019/08/jen-8-spotrebitelu-na-svete-je-loajalni-ke-znacce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mediaguru.cz/clanky/2019/08/jen-8-spotrebitelu-na-svete-je-loajalni-ke-znacce/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8350" y="2566220"/>
            <a:ext cx="6718685" cy="2127700"/>
          </a:xfrm>
          <a:noFill/>
        </p:spPr>
        <p:txBody>
          <a:bodyPr lIns="0" tIns="0" rIns="0" bIns="0" anchor="t" anchorCtr="0">
            <a:normAutofit fontScale="90000"/>
          </a:bodyPr>
          <a:lstStyle/>
          <a:p>
            <a:pPr algn="l">
              <a:spcBef>
                <a:spcPts val="1200"/>
              </a:spcBef>
            </a:pP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MANAGEMENT </a:t>
            </a:r>
            <a:r>
              <a:rPr lang="cs-CZ" sz="360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ZNAČKY  </a:t>
            </a:r>
            <a:r>
              <a:rPr lang="cs-CZ" sz="360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(YMZN</a:t>
            </a:r>
            <a:r>
              <a:rPr lang="cs-CZ" sz="36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)</a:t>
            </a: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36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5. přednáška</a:t>
            </a:r>
            <a:b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r>
              <a:rPr lang="cs-CZ" sz="2700" dirty="0" smtClean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>Téma: Zákaznická loajalita ke značce</a:t>
            </a:r>
            <a: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  <a:t/>
            </a:r>
            <a:br>
              <a:rPr lang="cs-CZ" sz="2700" dirty="0">
                <a:solidFill>
                  <a:srgbClr val="D1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Arial"/>
              </a:rPr>
            </a:br>
            <a:endParaRPr lang="en-US" sz="2700" dirty="0">
              <a:solidFill>
                <a:srgbClr val="D1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88350" y="5174395"/>
            <a:ext cx="2928245" cy="90226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1400" dirty="0" smtClean="0">
                <a:cs typeface="Arial"/>
              </a:rPr>
              <a:t>PhDr. Ing</a:t>
            </a:r>
            <a:r>
              <a:rPr lang="cs-CZ" sz="1400" dirty="0">
                <a:cs typeface="Arial"/>
              </a:rPr>
              <a:t>. Mgr. Renáta Pavlíčková, MBA</a:t>
            </a:r>
          </a:p>
          <a:p>
            <a:pPr algn="l"/>
            <a:r>
              <a:rPr lang="cs-CZ" sz="1400" dirty="0">
                <a:cs typeface="Arial"/>
              </a:rPr>
              <a:t>renata.pavlickova@mvso.cz</a:t>
            </a:r>
          </a:p>
          <a:p>
            <a:pPr algn="l"/>
            <a:endParaRPr lang="cs-CZ" sz="1400" dirty="0">
              <a:cs typeface="Arial"/>
            </a:endParaRPr>
          </a:p>
          <a:p>
            <a:pPr algn="l"/>
            <a:r>
              <a:rPr lang="cs-CZ" sz="1400" dirty="0">
                <a:cs typeface="Arial"/>
              </a:rPr>
              <a:t>Olomouc, LS </a:t>
            </a:r>
            <a:r>
              <a:rPr lang="cs-CZ" sz="1400" dirty="0" smtClean="0">
                <a:cs typeface="Arial"/>
              </a:rPr>
              <a:t>2021/2022</a:t>
            </a:r>
            <a:endParaRPr lang="en-US" sz="1400" dirty="0"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7350848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Advokát značky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Nejvyšší uváděnou formou loajality je tzv. advokacie.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Advokát značky </a:t>
            </a:r>
            <a:r>
              <a:rPr lang="cs-CZ" sz="1600" dirty="0" smtClean="0"/>
              <a:t>je </a:t>
            </a:r>
            <a:r>
              <a:rPr lang="cs-CZ" sz="1600" dirty="0"/>
              <a:t>takový zákazník, který je připraven se za vaši značku pohádat, obhajovat ji.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Ochota ke změně značky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400" dirty="0" smtClean="0"/>
              <a:t>Češi </a:t>
            </a:r>
            <a:r>
              <a:rPr lang="cs-CZ" sz="1400" dirty="0"/>
              <a:t>jsou oproti světu i Evropě věrnější, zdroj: </a:t>
            </a:r>
            <a:r>
              <a:rPr lang="cs-CZ" sz="1400" dirty="0" err="1"/>
              <a:t>Nielsen</a:t>
            </a:r>
            <a:r>
              <a:rPr lang="cs-CZ" sz="1400" dirty="0"/>
              <a:t> (n=30 000 internetových </a:t>
            </a:r>
            <a:r>
              <a:rPr lang="cs-CZ" sz="1400" dirty="0" err="1"/>
              <a:t>respodentů</a:t>
            </a:r>
            <a:r>
              <a:rPr lang="cs-CZ" sz="1400" dirty="0" smtClean="0"/>
              <a:t>).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r>
              <a:rPr lang="cs-CZ" sz="1000" dirty="0" smtClean="0"/>
              <a:t>Zdroj</a:t>
            </a:r>
            <a:r>
              <a:rPr lang="cs-CZ" sz="1000" dirty="0"/>
              <a:t>: </a:t>
            </a:r>
            <a:r>
              <a:rPr lang="cs-CZ" sz="1000" dirty="0" err="1"/>
              <a:t>Mediaguru</a:t>
            </a:r>
            <a:r>
              <a:rPr lang="cs-CZ" sz="1000" dirty="0"/>
              <a:t>, </a:t>
            </a:r>
            <a:r>
              <a:rPr lang="cs-CZ" sz="1000" dirty="0">
                <a:hlinkClick r:id="rId2"/>
              </a:rPr>
              <a:t>https://www.mediaguru.cz/</a:t>
            </a:r>
            <a:r>
              <a:rPr lang="cs-CZ" sz="1000" dirty="0" err="1">
                <a:hlinkClick r:id="rId2"/>
              </a:rPr>
              <a:t>clanky</a:t>
            </a:r>
            <a:r>
              <a:rPr lang="cs-CZ" sz="1000" dirty="0">
                <a:hlinkClick r:id="rId2"/>
              </a:rPr>
              <a:t>/2019/08/jen-8-spotrebitelu-na-svete-je-loajalni-ke-znacce/</a:t>
            </a:r>
            <a:r>
              <a:rPr lang="cs-CZ" sz="1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marL="0" indent="0">
              <a:spcBef>
                <a:spcPts val="600"/>
              </a:spcBef>
              <a:buNone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7838" y="1900991"/>
            <a:ext cx="6821206" cy="353728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Spokojenost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Lze </a:t>
            </a:r>
            <a:r>
              <a:rPr lang="cs-CZ" sz="1600" dirty="0"/>
              <a:t>definovat tři základní stavy spokojenosti: </a:t>
            </a:r>
            <a:endParaRPr lang="cs-CZ" sz="1600" dirty="0" smtClean="0"/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potěšení zákazníka </a:t>
            </a:r>
            <a:r>
              <a:rPr lang="cs-CZ" sz="1600" dirty="0" smtClean="0"/>
              <a:t>– představy </a:t>
            </a:r>
            <a:r>
              <a:rPr lang="cs-CZ" sz="1600" dirty="0"/>
              <a:t>a očekávání jsou realitou </a:t>
            </a:r>
            <a:r>
              <a:rPr lang="cs-CZ" sz="1600" dirty="0" smtClean="0"/>
              <a:t>překonány,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plná/naprostá </a:t>
            </a:r>
            <a:r>
              <a:rPr lang="cs-CZ" sz="1600" b="1" dirty="0"/>
              <a:t>spokojenost </a:t>
            </a:r>
            <a:r>
              <a:rPr lang="cs-CZ" sz="1600" b="1" dirty="0" smtClean="0"/>
              <a:t>zákazníka</a:t>
            </a:r>
            <a:r>
              <a:rPr lang="cs-CZ" sz="1600" dirty="0" smtClean="0"/>
              <a:t> – shoda </a:t>
            </a:r>
            <a:r>
              <a:rPr lang="cs-CZ" sz="1600" dirty="0"/>
              <a:t>mezi očekáváním a realitou, požadavky byly </a:t>
            </a:r>
            <a:r>
              <a:rPr lang="cs-CZ" sz="1600" dirty="0" smtClean="0"/>
              <a:t>uspokojeny,</a:t>
            </a:r>
          </a:p>
          <a:p>
            <a:pPr lvl="1"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 smtClean="0"/>
              <a:t>limitovaná spokojenost </a:t>
            </a:r>
            <a:r>
              <a:rPr lang="cs-CZ" sz="1600" dirty="0" smtClean="0"/>
              <a:t>– realita </a:t>
            </a:r>
            <a:r>
              <a:rPr lang="cs-CZ" sz="1600" dirty="0"/>
              <a:t>není totožná </a:t>
            </a:r>
            <a:r>
              <a:rPr lang="cs-CZ" sz="1600" dirty="0" smtClean="0"/>
              <a:t>s požadavky zákazníka.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006831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věrnosti zákazníka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(</a:t>
            </a:r>
            <a:r>
              <a:rPr lang="cs-CZ" sz="1600" dirty="0" err="1" smtClean="0"/>
              <a:t>Kotler</a:t>
            </a:r>
            <a:r>
              <a:rPr lang="cs-CZ" sz="1600" dirty="0"/>
              <a:t>, </a:t>
            </a:r>
            <a:r>
              <a:rPr lang="cs-CZ" sz="1600" dirty="0" smtClean="0"/>
              <a:t>Keller) uvádí </a:t>
            </a:r>
            <a:r>
              <a:rPr lang="cs-CZ" sz="1600" b="1" dirty="0" smtClean="0"/>
              <a:t>definici </a:t>
            </a:r>
            <a:r>
              <a:rPr lang="cs-CZ" sz="1600" b="1" dirty="0"/>
              <a:t>věrnosti </a:t>
            </a:r>
            <a:r>
              <a:rPr lang="cs-CZ" sz="1600" dirty="0"/>
              <a:t>jako: „Hluboce zakořeněná potřeba opakovaného nákupu nebo využití preferovaného výrobku nebo služby </a:t>
            </a:r>
            <a:r>
              <a:rPr lang="cs-CZ" sz="1600" dirty="0" smtClean="0"/>
              <a:t>v budoucnu</a:t>
            </a:r>
            <a:r>
              <a:rPr lang="cs-CZ" sz="1600" dirty="0"/>
              <a:t>, a to bez vlivu aktuální situace a marketingových snah </a:t>
            </a:r>
            <a:r>
              <a:rPr lang="cs-CZ" sz="1600" dirty="0" smtClean="0"/>
              <a:t>s potenciálem </a:t>
            </a:r>
            <a:r>
              <a:rPr lang="cs-CZ" sz="1600" dirty="0"/>
              <a:t>způsobit změnu chování zákazníka</a:t>
            </a:r>
            <a:r>
              <a:rPr lang="cs-CZ" sz="1600" dirty="0" smtClean="0"/>
              <a:t>.“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Brand </a:t>
            </a:r>
            <a:r>
              <a:rPr lang="cs-CZ" sz="1600" dirty="0" err="1"/>
              <a:t>loyalty</a:t>
            </a:r>
            <a:r>
              <a:rPr lang="cs-CZ" sz="1600" dirty="0"/>
              <a:t>, neboli věrnost, znamená, že zákazník je natolik spokojen </a:t>
            </a:r>
            <a:r>
              <a:rPr lang="cs-CZ" sz="1600" dirty="0" smtClean="0"/>
              <a:t>s nakoupeným </a:t>
            </a:r>
            <a:r>
              <a:rPr lang="cs-CZ" sz="1600" dirty="0"/>
              <a:t>výrobkem či službou, že nákup opakuje. Brand </a:t>
            </a:r>
            <a:r>
              <a:rPr lang="cs-CZ" sz="1600" dirty="0" err="1"/>
              <a:t>loyalty</a:t>
            </a:r>
            <a:r>
              <a:rPr lang="cs-CZ" sz="1600" dirty="0"/>
              <a:t> je záměrná, dlouhotrvající, založena na možnosti výběru a je funkcí hodnotícího procesu (Koudelka 1997</a:t>
            </a:r>
            <a:r>
              <a:rPr lang="cs-CZ" sz="1600" dirty="0" smtClean="0"/>
              <a:t>)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/>
              <a:t>Loajalitu lze tedy obecně popsat jako ochotu spotřebitele nakupovat produkt od stejného výrobce, bez ohledu na ovlivňující vnější faktory</a:t>
            </a:r>
            <a:r>
              <a:rPr lang="cs-CZ" sz="1600" dirty="0" smtClean="0"/>
              <a:t>. 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629037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Definice věrnosti zákazníka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Konkrétně </a:t>
            </a:r>
            <a:r>
              <a:rPr lang="cs-CZ" sz="1600" dirty="0"/>
              <a:t>lze </a:t>
            </a:r>
            <a:r>
              <a:rPr lang="cs-CZ" sz="1600" b="1" dirty="0"/>
              <a:t>loajalitu</a:t>
            </a:r>
            <a:r>
              <a:rPr lang="cs-CZ" sz="1600" dirty="0"/>
              <a:t> dělit na </a:t>
            </a:r>
            <a:r>
              <a:rPr lang="cs-CZ" sz="1600" b="1" dirty="0"/>
              <a:t>vztahovou</a:t>
            </a:r>
            <a:r>
              <a:rPr lang="cs-CZ" sz="1600" dirty="0"/>
              <a:t> a </a:t>
            </a:r>
            <a:r>
              <a:rPr lang="cs-CZ" sz="1600" b="1" dirty="0" smtClean="0"/>
              <a:t>postojovou</a:t>
            </a:r>
            <a:r>
              <a:rPr lang="cs-CZ" sz="1600" dirty="0" smtClean="0"/>
              <a:t>.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Lze ji </a:t>
            </a:r>
            <a:r>
              <a:rPr lang="cs-CZ" sz="1600" dirty="0"/>
              <a:t>pomocí behaviorální i emocionální stránky přiblížit jako způsob budoucího chování zákazníků, kteří projevují zájem opakovanými nákupy a pozitivními referencemi. </a:t>
            </a:r>
            <a:endParaRPr lang="cs-CZ" sz="1600" dirty="0" smtClean="0"/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S behaviorální </a:t>
            </a:r>
            <a:r>
              <a:rPr lang="cs-CZ" sz="1600" dirty="0"/>
              <a:t>stránkou souvisí opakované a možná i zvětšující se objemy nákupů. </a:t>
            </a:r>
            <a:r>
              <a:rPr lang="cs-CZ" sz="1600" dirty="0" smtClean="0"/>
              <a:t> 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Do emocionálního aspektu </a:t>
            </a:r>
            <a:r>
              <a:rPr lang="cs-CZ" sz="1600" dirty="0"/>
              <a:t>spadá to, co zákazníky vede </a:t>
            </a:r>
            <a:r>
              <a:rPr lang="cs-CZ" sz="1600" dirty="0" smtClean="0"/>
              <a:t>k opakovaným </a:t>
            </a:r>
            <a:r>
              <a:rPr lang="cs-CZ" sz="1600" dirty="0"/>
              <a:t>nákupům, např. služby, značka, propagace apod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cs-CZ" sz="1600" dirty="0" smtClean="0"/>
              <a:t>Budoucí </a:t>
            </a:r>
            <a:r>
              <a:rPr lang="cs-CZ" sz="1600" dirty="0"/>
              <a:t>chování zákazníků lze předvídat i </a:t>
            </a:r>
            <a:r>
              <a:rPr lang="cs-CZ" sz="1600" dirty="0" smtClean="0"/>
              <a:t>s ohledem </a:t>
            </a:r>
            <a:r>
              <a:rPr lang="cs-CZ" sz="1600" dirty="0"/>
              <a:t>na určité ekonomické ukazatele, jako je například cena produktů nebo očekávaný náklad na životní cyklus.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20337109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loajality zákazníků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 smtClean="0"/>
              <a:t>Loajalita </a:t>
            </a:r>
            <a:r>
              <a:rPr lang="cs-CZ" sz="1600" b="1" dirty="0"/>
              <a:t>vynucená </a:t>
            </a:r>
            <a:r>
              <a:rPr lang="cs-CZ" sz="1600" b="1" dirty="0" smtClean="0"/>
              <a:t>monopolem/dodavatelem</a:t>
            </a:r>
            <a:r>
              <a:rPr lang="cs-CZ" sz="1600" dirty="0" smtClean="0"/>
              <a:t> - Jde </a:t>
            </a:r>
            <a:r>
              <a:rPr lang="cs-CZ" sz="1600" dirty="0"/>
              <a:t>o extrémní situaci, kdy zákazník nemá žádnou jinou dodavatelskou možnost. Zákazníci vyjadřují vysokou míru nespokojenosti a frustrace. V dnešním prostředí se jedná o </a:t>
            </a:r>
            <a:r>
              <a:rPr lang="cs-CZ" sz="1600" dirty="0" smtClean="0"/>
              <a:t>výjimečnou situaci.</a:t>
            </a: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 smtClean="0"/>
              <a:t>Loajalita </a:t>
            </a:r>
            <a:r>
              <a:rPr lang="cs-CZ" sz="1600" b="1" dirty="0"/>
              <a:t>vynucená vysokými náklady na změnu </a:t>
            </a:r>
            <a:r>
              <a:rPr lang="cs-CZ" sz="1600" b="1" dirty="0" smtClean="0"/>
              <a:t>dodavatele</a:t>
            </a:r>
            <a:r>
              <a:rPr lang="cs-CZ" sz="1600" dirty="0" smtClean="0"/>
              <a:t> - Zákazník </a:t>
            </a:r>
            <a:r>
              <a:rPr lang="cs-CZ" sz="1600" dirty="0"/>
              <a:t>má již možnost využít nabídku od konkurence, ale kvůli vysokým iniciačním nákladům zůstává u dosavadního dodavatele. I v tomto případě jde o velkou míru negativního vnímání ze strany zákazníků</a:t>
            </a:r>
            <a:r>
              <a:rPr lang="cs-CZ" sz="1600" dirty="0" smtClean="0"/>
              <a:t>.</a:t>
            </a:r>
          </a:p>
          <a:p>
            <a:pPr lvl="0" algn="just">
              <a:lnSpc>
                <a:spcPct val="150000"/>
              </a:lnSpc>
              <a:buFont typeface="+mj-lt"/>
              <a:buAutoNum type="arabicParenR"/>
            </a:pPr>
            <a:r>
              <a:rPr lang="cs-CZ" sz="1600" b="1" dirty="0"/>
              <a:t>Loajalita podněcovaná </a:t>
            </a:r>
            <a:r>
              <a:rPr lang="cs-CZ" sz="1600" b="1" dirty="0" smtClean="0"/>
              <a:t>dodavatelem</a:t>
            </a:r>
            <a:r>
              <a:rPr lang="cs-CZ" sz="1600" dirty="0" smtClean="0"/>
              <a:t> - </a:t>
            </a:r>
            <a:r>
              <a:rPr lang="cs-CZ" sz="1600" dirty="0"/>
              <a:t>Vyskytuje se ve značně konkurenčním prostředí. Dodávající organizace uplatňuje různé marketingové nástroje, aby udržela své stávající zákazníky. V některých případech tyto programy mohou selhávat, protože zákazníci mají možnost využívat také nabídku </a:t>
            </a:r>
            <a:r>
              <a:rPr lang="cs-CZ" sz="1600" dirty="0" smtClean="0"/>
              <a:t>konkurentů.</a:t>
            </a: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1300683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Formy </a:t>
            </a:r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loajality zákazníků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4) </a:t>
            </a:r>
            <a:r>
              <a:rPr lang="cs-CZ" sz="1600" b="1" dirty="0" smtClean="0"/>
              <a:t>Loajalita zvyková </a:t>
            </a:r>
            <a:r>
              <a:rPr lang="cs-CZ" sz="1600" dirty="0" smtClean="0"/>
              <a:t>- Typická </a:t>
            </a:r>
            <a:r>
              <a:rPr lang="cs-CZ" sz="1600" dirty="0"/>
              <a:t>pro mnoho zákazníků, kteří z nějakých důvodů, nechtějí měnit své zažité zvyky. Pokud by se však na to organizace příliš spoléhala a systematicky nezlepšovala svou nabídku, může se rychle dostat do existenčních problémů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5) </a:t>
            </a:r>
            <a:r>
              <a:rPr lang="cs-CZ" sz="1600" b="1" dirty="0" smtClean="0"/>
              <a:t>Loajalita zavazující</a:t>
            </a:r>
            <a:r>
              <a:rPr lang="cs-CZ" sz="1600" dirty="0" smtClean="0"/>
              <a:t> - Dle </a:t>
            </a:r>
            <a:r>
              <a:rPr lang="cs-CZ" sz="1600" dirty="0"/>
              <a:t>výkonnosti organizace se jedná o nejatraktivnější formu loajality. Zákazníci jsou vysoce spokojeni a mají tak pocit určitých závazků. Takoví </a:t>
            </a:r>
            <a:r>
              <a:rPr lang="cs-CZ" sz="1600" dirty="0" smtClean="0"/>
              <a:t>zákazníci jsou </a:t>
            </a:r>
            <a:r>
              <a:rPr lang="cs-CZ" sz="1600" dirty="0"/>
              <a:t>nevědomky neformálními marketingovými týmy a propagují značku svých dodavatelů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Stupně loajality zákazníků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Velmi loajální - vybere </a:t>
            </a:r>
            <a:r>
              <a:rPr lang="cs-CZ" sz="1600" dirty="0"/>
              <a:t>si váš výrobek bez </a:t>
            </a:r>
            <a:r>
              <a:rPr lang="cs-CZ" sz="1600" dirty="0" smtClean="0"/>
              <a:t>váhání, 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Mírně loajální – koupí si váš </a:t>
            </a:r>
            <a:r>
              <a:rPr lang="cs-CZ" sz="1600" dirty="0"/>
              <a:t>výrobek </a:t>
            </a:r>
            <a:r>
              <a:rPr lang="cs-CZ" sz="1600" dirty="0" smtClean="0"/>
              <a:t>koupí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Indiferentní - bude </a:t>
            </a:r>
            <a:r>
              <a:rPr lang="cs-CZ" sz="1600" dirty="0"/>
              <a:t>zkoumat užitečnost opakovaného </a:t>
            </a:r>
            <a:r>
              <a:rPr lang="cs-CZ" sz="1600" dirty="0" smtClean="0"/>
              <a:t>nákupu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Velmi nejistý - bude </a:t>
            </a:r>
            <a:r>
              <a:rPr lang="cs-CZ" sz="1600" dirty="0"/>
              <a:t>váhat a asi si váš výrobek už </a:t>
            </a:r>
            <a:r>
              <a:rPr lang="cs-CZ" sz="1600" dirty="0" smtClean="0"/>
              <a:t>nekoupí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cs-CZ" sz="1600" dirty="0" smtClean="0"/>
              <a:t>Ztracený - určitě </a:t>
            </a:r>
            <a:r>
              <a:rPr lang="cs-CZ" sz="1600" dirty="0"/>
              <a:t>si váš výrobek už </a:t>
            </a:r>
            <a:r>
              <a:rPr lang="cs-CZ" sz="1600" dirty="0" smtClean="0"/>
              <a:t>nekoupí.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5574268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Faktory ovlivňující míru loajality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spcBef>
                <a:spcPts val="600"/>
              </a:spcBef>
              <a:buNone/>
            </a:pPr>
            <a:r>
              <a:rPr lang="cs-CZ" sz="1600" b="1" dirty="0"/>
              <a:t>Míru loajality ovlivňují určité faktory</a:t>
            </a:r>
            <a:r>
              <a:rPr lang="cs-CZ" sz="1600" b="1" dirty="0" smtClean="0"/>
              <a:t>: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při </a:t>
            </a:r>
            <a:r>
              <a:rPr lang="cs-CZ" sz="1600" dirty="0"/>
              <a:t>překonání </a:t>
            </a:r>
            <a:r>
              <a:rPr lang="cs-CZ" sz="1600" dirty="0" smtClean="0"/>
              <a:t>očekávání přichází </a:t>
            </a:r>
            <a:r>
              <a:rPr lang="cs-CZ" sz="1600" dirty="0"/>
              <a:t>zákazníkovo potěšení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míra </a:t>
            </a:r>
            <a:r>
              <a:rPr lang="cs-CZ" sz="1600" dirty="0"/>
              <a:t>spokojenosti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setrvačnost </a:t>
            </a:r>
            <a:r>
              <a:rPr lang="cs-CZ" sz="1600" dirty="0"/>
              <a:t>zákazníka a jeho </a:t>
            </a:r>
            <a:r>
              <a:rPr lang="cs-CZ" sz="1600" dirty="0" smtClean="0"/>
              <a:t>nepřipravenost na </a:t>
            </a:r>
            <a:r>
              <a:rPr lang="cs-CZ" sz="1600" dirty="0"/>
              <a:t>změnu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vztahy </a:t>
            </a:r>
            <a:r>
              <a:rPr lang="cs-CZ" sz="1600" dirty="0"/>
              <a:t>mezi obchodními partnery</a:t>
            </a:r>
            <a:r>
              <a:rPr lang="cs-CZ" sz="1600" dirty="0" smtClean="0"/>
              <a:t>,</a:t>
            </a:r>
          </a:p>
          <a:p>
            <a:pPr lvl="1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postavení dodavatele na trhu.</a:t>
            </a: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8259749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="" xmlns:a16="http://schemas.microsoft.com/office/drawing/2014/main" id="{6D3C3DB4-C217-4BEC-9375-A9E58A4ED0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62250" y="1303020"/>
            <a:ext cx="3619500" cy="1226820"/>
          </a:xfrm>
        </p:spPr>
        <p:txBody>
          <a:bodyPr>
            <a:normAutofit/>
          </a:bodyPr>
          <a:lstStyle/>
          <a:p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Děkuji vám za pozornost</a:t>
            </a:r>
            <a:b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</a:br>
            <a:r>
              <a:rPr lang="cs-CZ" sz="2400" i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latin typeface="+mn-lt"/>
              </a:rPr>
              <a:t>a těším se na příště</a:t>
            </a:r>
            <a:endParaRPr lang="cs-CZ" sz="2400" i="1" dirty="0"/>
          </a:p>
        </p:txBody>
      </p:sp>
      <p:pic>
        <p:nvPicPr>
          <p:cNvPr id="6" name="Zástupný obsah 5">
            <a:extLst>
              <a:ext uri="{FF2B5EF4-FFF2-40B4-BE49-F238E27FC236}">
                <a16:creationId xmlns="" xmlns:a16="http://schemas.microsoft.com/office/drawing/2014/main" id="{E60F2DEA-4A4E-4B81-94D0-D20AEA7998A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433968" y="3338026"/>
            <a:ext cx="2656563" cy="2656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91139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Obsah předmětu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Značka a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Druhy značek, prvky značky a trademark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/>
              <a:t>Identita a osobnost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Vnímání značky a vztah zákazníka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b="1" dirty="0">
                <a:solidFill>
                  <a:srgbClr val="C00000"/>
                </a:solidFill>
              </a:rPr>
              <a:t>Zákaznická loajalita ke značce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Koncept hodnoty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Hodnota značky z pohledu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Postupné kroky pro budování silné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Strategický management značky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pl-PL" sz="1600" dirty="0">
                <a:solidFill>
                  <a:prstClr val="black"/>
                </a:solidFill>
              </a:rPr>
              <a:t>Branding v marketingových programech podniku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Výzkum značky, měření zdrojů hodnoty značky, mínění spotřebitele</a:t>
            </a:r>
          </a:p>
          <a:p>
            <a:pPr lvl="0">
              <a:spcBef>
                <a:spcPts val="1000"/>
              </a:spcBef>
              <a:buFont typeface="+mj-lt"/>
              <a:buAutoNum type="arabicPeriod"/>
            </a:pPr>
            <a:r>
              <a:rPr lang="cs-CZ" sz="1600" dirty="0">
                <a:solidFill>
                  <a:prstClr val="black"/>
                </a:solidFill>
              </a:rPr>
              <a:t>Budování a udržení hodnoty značky</a:t>
            </a:r>
          </a:p>
          <a:p>
            <a:pPr marL="0" indent="0">
              <a:buNone/>
            </a:pP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7348882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Věrný zákazník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073189" cy="4525963"/>
          </a:xfrm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dirty="0" smtClean="0"/>
              <a:t>Věrný </a:t>
            </a:r>
            <a:r>
              <a:rPr lang="cs-CZ" sz="1600" b="1" dirty="0"/>
              <a:t>zákazník </a:t>
            </a:r>
            <a:r>
              <a:rPr lang="cs-CZ" sz="1600" dirty="0"/>
              <a:t>už z definice pojmu u jedné značky musí nakoupit nejméně dvakrát – jeho nákup </a:t>
            </a:r>
            <a:r>
              <a:rPr lang="cs-CZ" sz="1600" dirty="0" smtClean="0"/>
              <a:t>není náhodný</a:t>
            </a:r>
            <a:r>
              <a:rPr lang="cs-CZ" sz="1600" dirty="0"/>
              <a:t>. Přesně ví </a:t>
            </a:r>
            <a:r>
              <a:rPr lang="cs-CZ" sz="1600" b="1" dirty="0"/>
              <a:t>co</a:t>
            </a:r>
            <a:r>
              <a:rPr lang="cs-CZ" sz="1600" dirty="0"/>
              <a:t> (alespoň v rámci sortimentu) chce </a:t>
            </a:r>
            <a:r>
              <a:rPr lang="cs-CZ" sz="1600" b="1" dirty="0"/>
              <a:t>od koho</a:t>
            </a:r>
            <a:r>
              <a:rPr lang="cs-CZ" sz="1600" dirty="0"/>
              <a:t> nakoupit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Skutečná </a:t>
            </a:r>
            <a:r>
              <a:rPr lang="cs-CZ" sz="1600" dirty="0"/>
              <a:t>loajalita vyžaduje zapojení </a:t>
            </a:r>
            <a:r>
              <a:rPr lang="cs-CZ" sz="1600" b="1" dirty="0"/>
              <a:t>emocí</a:t>
            </a:r>
            <a:r>
              <a:rPr lang="cs-CZ" sz="1600" dirty="0"/>
              <a:t> – takový zákazník je potom do určité míry navíc imunní vůči konkurenčním nabídkám.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Věrní zákazníci o svém pozitivním vztahu k </a:t>
            </a:r>
            <a:r>
              <a:rPr lang="cs-CZ" sz="1600" dirty="0" err="1"/>
              <a:t>brandu</a:t>
            </a:r>
            <a:r>
              <a:rPr lang="cs-CZ" sz="1600" dirty="0"/>
              <a:t> také řeknou svým přátelům a rodině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právě </a:t>
            </a:r>
            <a:r>
              <a:rPr lang="cs-CZ" sz="1600" dirty="0" err="1"/>
              <a:t>word-of-mouth</a:t>
            </a:r>
            <a:r>
              <a:rPr lang="cs-CZ" sz="1600" dirty="0"/>
              <a:t> marketing je jedním z nejúčinnějších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Loajální zákazníci se ke svým oblíbeným značkám </a:t>
            </a:r>
            <a:r>
              <a:rPr lang="cs-CZ" sz="1600" b="1" dirty="0"/>
              <a:t>vrací častěji</a:t>
            </a:r>
            <a:r>
              <a:rPr lang="cs-CZ" sz="1600" dirty="0"/>
              <a:t>, kontrolují aktuální nabídku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jak už bylo řečeno; </a:t>
            </a:r>
            <a:r>
              <a:rPr lang="cs-CZ" sz="1600" b="1" dirty="0"/>
              <a:t>více utrácejí</a:t>
            </a:r>
            <a:r>
              <a:rPr lang="cs-CZ" sz="1600" dirty="0"/>
              <a:t>. </a:t>
            </a:r>
          </a:p>
          <a:p>
            <a:pPr algn="just">
              <a:lnSpc>
                <a:spcPct val="150000"/>
              </a:lnSpc>
            </a:pPr>
            <a:endParaRPr lang="cs-CZ" sz="1600" dirty="0"/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2415696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Věrnost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Vysoké </a:t>
            </a:r>
            <a:r>
              <a:rPr lang="cs-CZ" sz="1600" dirty="0" smtClean="0"/>
              <a:t>povědomí </a:t>
            </a:r>
            <a:r>
              <a:rPr lang="cs-CZ" sz="1600" dirty="0"/>
              <a:t>o značce a velmi pozitivní </a:t>
            </a:r>
            <a:r>
              <a:rPr lang="cs-CZ" sz="1600" dirty="0" smtClean="0"/>
              <a:t>asociace </a:t>
            </a:r>
            <a:r>
              <a:rPr lang="cs-CZ" sz="1600" dirty="0"/>
              <a:t>s ní spojené vedou k preferenci a tedy i </a:t>
            </a:r>
            <a:r>
              <a:rPr lang="cs-CZ" sz="1600" b="1" dirty="0"/>
              <a:t>k věrnosti ke značce</a:t>
            </a:r>
            <a:r>
              <a:rPr lang="cs-CZ" sz="1600" dirty="0"/>
              <a:t>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Zákazníci </a:t>
            </a:r>
            <a:r>
              <a:rPr lang="cs-CZ" sz="1600" dirty="0"/>
              <a:t>s vysokou loajalitou nemají potřebu měnit své oblíbené značky a hledat něco nového.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Vysoká </a:t>
            </a:r>
            <a:r>
              <a:rPr lang="cs-CZ" sz="1600" dirty="0"/>
              <a:t>loajalita je jedním z důležitých aspektů, které </a:t>
            </a:r>
            <a:r>
              <a:rPr lang="cs-CZ" sz="1600" b="1" dirty="0"/>
              <a:t>tvoří </a:t>
            </a:r>
            <a:r>
              <a:rPr lang="cs-CZ" sz="1600" b="1" dirty="0" smtClean="0"/>
              <a:t>hodnotu značky.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Loajalitu lidí si značka získá především </a:t>
            </a:r>
            <a:r>
              <a:rPr lang="cs-CZ" sz="1600" b="1" dirty="0"/>
              <a:t>jasně formulovaným a zajímavým </a:t>
            </a:r>
            <a:r>
              <a:rPr lang="cs-CZ" sz="1600" b="1" dirty="0" smtClean="0"/>
              <a:t>posláním</a:t>
            </a:r>
            <a:r>
              <a:rPr lang="cs-CZ" sz="1600" dirty="0" smtClean="0"/>
              <a:t>, </a:t>
            </a:r>
            <a:r>
              <a:rPr lang="cs-CZ" sz="1600" dirty="0"/>
              <a:t>se kterým se </a:t>
            </a:r>
            <a:r>
              <a:rPr lang="cs-CZ" sz="1600" dirty="0" smtClean="0"/>
              <a:t>lidé </a:t>
            </a:r>
            <a:r>
              <a:rPr lang="cs-CZ" sz="1600" dirty="0"/>
              <a:t>ztotožní, </a:t>
            </a:r>
            <a:r>
              <a:rPr lang="cs-CZ" sz="1600" b="1" dirty="0" err="1"/>
              <a:t>prozákaznickým</a:t>
            </a:r>
            <a:r>
              <a:rPr lang="cs-CZ" sz="1600" b="1" dirty="0"/>
              <a:t> přístupem</a:t>
            </a:r>
            <a:r>
              <a:rPr lang="cs-CZ" sz="1600" dirty="0"/>
              <a:t>, který svědomitě pečuje o své zákazníky, snahou naslouchat lidem a brát si od nich podněty ke zlepšení, budováním komunity kolem sebe a v neposlední řadě také silnou image, se kterou se budou chtít lidé spojovat.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7783669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Stupeň zákaznické loajality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cs-CZ" sz="1600" b="1" dirty="0"/>
              <a:t>Stupeň loajality zákazníků </a:t>
            </a:r>
            <a:r>
              <a:rPr lang="cs-CZ" sz="1600" dirty="0"/>
              <a:t>odráží jejich ochotu znovu a znovu se vracet k vaší značce.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Taková </a:t>
            </a:r>
            <a:r>
              <a:rPr lang="cs-CZ" sz="1600" dirty="0"/>
              <a:t>věrnost je výsledkem pozitivního zážitku z uskutečněného nákupu, spokojenosti kupujícího a samozřejmě i hodnoty nabízených produktů.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Zní to jako </a:t>
            </a:r>
            <a:r>
              <a:rPr lang="cs-CZ" sz="1600" dirty="0" smtClean="0"/>
              <a:t>samozřejmost, ale zákaznická </a:t>
            </a:r>
            <a:r>
              <a:rPr lang="cs-CZ" sz="1600" dirty="0"/>
              <a:t>loajalita se ale v posledním desetiletí stala přímo ekonomickou nutností. Základna věrných zákazníků totiž může </a:t>
            </a:r>
            <a:r>
              <a:rPr lang="cs-CZ" sz="1600" dirty="0" smtClean="0"/>
              <a:t>podnikání </a:t>
            </a:r>
            <a:r>
              <a:rPr lang="cs-CZ" sz="1600" dirty="0"/>
              <a:t>pomoci více než marketingové aktivity a prodej samotný.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2967" y="3833423"/>
            <a:ext cx="3613833" cy="22927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139933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Loajalita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10000"/>
          </a:bodyPr>
          <a:lstStyle/>
          <a:p>
            <a:pPr marL="0" indent="0">
              <a:spcBef>
                <a:spcPts val="600"/>
              </a:spcBef>
              <a:buNone/>
            </a:pPr>
            <a:r>
              <a:rPr lang="cs-CZ" sz="1600" dirty="0" smtClean="0"/>
              <a:t>Loajalita ke značce ztrácí hodnotu, věrných je jen 8 % spotřebitelů, ukazuje výzkum agentury </a:t>
            </a:r>
            <a:r>
              <a:rPr lang="cs-CZ" sz="1600" dirty="0" err="1" smtClean="0"/>
              <a:t>Nielsen</a:t>
            </a:r>
            <a:r>
              <a:rPr lang="cs-CZ" sz="1600" dirty="0" smtClean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r>
              <a:rPr lang="cs-CZ" sz="1000" dirty="0" smtClean="0"/>
              <a:t>Zdroj</a:t>
            </a:r>
            <a:r>
              <a:rPr lang="cs-CZ" sz="1000" dirty="0"/>
              <a:t>: </a:t>
            </a:r>
            <a:r>
              <a:rPr lang="cs-CZ" sz="1000" dirty="0" err="1"/>
              <a:t>Mediaguru</a:t>
            </a:r>
            <a:r>
              <a:rPr lang="cs-CZ" sz="1000" dirty="0"/>
              <a:t>, </a:t>
            </a:r>
            <a:r>
              <a:rPr lang="cs-CZ" sz="1000" dirty="0">
                <a:hlinkClick r:id="rId2"/>
              </a:rPr>
              <a:t>https://www.mediaguru.cz/</a:t>
            </a:r>
            <a:r>
              <a:rPr lang="cs-CZ" sz="1000" dirty="0" err="1">
                <a:hlinkClick r:id="rId2"/>
              </a:rPr>
              <a:t>clanky</a:t>
            </a:r>
            <a:r>
              <a:rPr lang="cs-CZ" sz="1000" dirty="0">
                <a:hlinkClick r:id="rId2"/>
              </a:rPr>
              <a:t>/2019/08/jen-8-spotrebitelu-na-svete-je-loajalni-ke-znacce/</a:t>
            </a:r>
            <a:r>
              <a:rPr lang="cs-CZ" sz="1000" dirty="0"/>
              <a:t>.</a:t>
            </a:r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marL="0" indent="0">
              <a:spcBef>
                <a:spcPts val="600"/>
              </a:spcBef>
              <a:buNone/>
            </a:pPr>
            <a:endParaRPr lang="cs-CZ" sz="1000" dirty="0" smtClean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 smtClean="0">
              <a:cs typeface="Arial"/>
            </a:endParaRPr>
          </a:p>
          <a:p>
            <a:endParaRPr lang="cs-CZ" sz="24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2863" y="2142213"/>
            <a:ext cx="5305927" cy="3494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122623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Nízká loajalita ke značce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Nízká loajalita je výzvou pro </a:t>
            </a:r>
            <a:r>
              <a:rPr lang="cs-CZ" sz="1600" b="1" dirty="0"/>
              <a:t>nové malé značky,</a:t>
            </a:r>
            <a:r>
              <a:rPr lang="cs-CZ" sz="1600" dirty="0"/>
              <a:t> které profitují z rychlejších procesů výrobců </a:t>
            </a:r>
            <a:r>
              <a:rPr lang="cs-CZ" sz="1600" dirty="0" smtClean="0"/>
              <a:t/>
            </a:r>
            <a:br>
              <a:rPr lang="cs-CZ" sz="1600" dirty="0" smtClean="0"/>
            </a:br>
            <a:r>
              <a:rPr lang="cs-CZ" sz="1600" dirty="0" smtClean="0"/>
              <a:t>a </a:t>
            </a:r>
            <a:r>
              <a:rPr lang="cs-CZ" sz="1600" dirty="0"/>
              <a:t>mnohé z nich se zrodily v online prostředí.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Místo </a:t>
            </a:r>
            <a:r>
              <a:rPr lang="cs-CZ" sz="1600" dirty="0"/>
              <a:t>zaměření na úzkou skupinu spotřebitelů by však měly upozorňovat na produkty, které mají potenciál oslovit širší publikum.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Kromě </a:t>
            </a:r>
            <a:r>
              <a:rPr lang="cs-CZ" sz="1600" dirty="0"/>
              <a:t>spotřebitelů, kteří vyhledávají novinky, tak mohou spíše zasáhnout i ty „věrné“, kteří nemají jen motivaci ke změně</a:t>
            </a:r>
            <a:r>
              <a:rPr lang="cs-CZ" sz="1600" dirty="0" smtClean="0"/>
              <a:t>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97066" y="4162926"/>
            <a:ext cx="2924985" cy="16443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515363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Lovebrand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err="1"/>
              <a:t>Lovebrand</a:t>
            </a:r>
            <a:r>
              <a:rPr lang="cs-CZ" sz="1600" dirty="0"/>
              <a:t> je značka, kterou </a:t>
            </a:r>
            <a:r>
              <a:rPr lang="cs-CZ" sz="1600" b="1" dirty="0"/>
              <a:t>mají lidé rádi</a:t>
            </a:r>
            <a:r>
              <a:rPr lang="cs-CZ" sz="1600" dirty="0"/>
              <a:t>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K</a:t>
            </a:r>
            <a:r>
              <a:rPr lang="cs-CZ" sz="1600" dirty="0"/>
              <a:t> </a:t>
            </a:r>
            <a:r>
              <a:rPr lang="cs-CZ" sz="1600" dirty="0" err="1"/>
              <a:t>lovebrandu</a:t>
            </a:r>
            <a:r>
              <a:rPr lang="cs-CZ" sz="1600" dirty="0"/>
              <a:t> mají pozitivní vztah, často používají jeho výrobky nebo služby, rádi o něm mluví a </a:t>
            </a:r>
            <a:r>
              <a:rPr lang="cs-CZ" sz="1600" b="1" dirty="0"/>
              <a:t>doporučují jej</a:t>
            </a:r>
            <a:r>
              <a:rPr lang="cs-CZ" sz="1600" dirty="0"/>
              <a:t> svým přátelům</a:t>
            </a:r>
            <a:r>
              <a:rPr lang="cs-CZ" sz="16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cs-CZ" sz="1600" dirty="0"/>
              <a:t>Mezi základní charakteristiky </a:t>
            </a:r>
            <a:r>
              <a:rPr lang="cs-CZ" sz="1600" dirty="0" err="1"/>
              <a:t>lovebrandu</a:t>
            </a:r>
            <a:r>
              <a:rPr lang="cs-CZ" sz="1600" dirty="0"/>
              <a:t> patří obdiv, porozumění tomu, co značka reprezentuje a chce.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smtClean="0"/>
              <a:t>Zákazník </a:t>
            </a:r>
            <a:r>
              <a:rPr lang="cs-CZ" sz="1600" dirty="0"/>
              <a:t>chce vědět o tom, co značka dělá a pak také se s ní identifikovat – má tedy chuť být spojován s danou značkou. </a:t>
            </a:r>
            <a:endParaRPr lang="cs-CZ" sz="1600" dirty="0" smtClean="0"/>
          </a:p>
          <a:p>
            <a:pPr algn="just">
              <a:lnSpc>
                <a:spcPct val="150000"/>
              </a:lnSpc>
            </a:pPr>
            <a:r>
              <a:rPr lang="cs-CZ" sz="1600" dirty="0" err="1" smtClean="0"/>
              <a:t>Lovebrand</a:t>
            </a:r>
            <a:r>
              <a:rPr lang="cs-CZ" sz="1600" dirty="0" smtClean="0"/>
              <a:t> </a:t>
            </a:r>
            <a:r>
              <a:rPr lang="cs-CZ" sz="1600" dirty="0"/>
              <a:t>lidem často zvyšuje sebevědomí nebo jim přiděluje určitý společenský status.</a:t>
            </a:r>
          </a:p>
          <a:p>
            <a:pPr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cs-CZ" sz="1600" dirty="0"/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01022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91216"/>
            <a:ext cx="8229600" cy="729660"/>
          </a:xfrm>
          <a:noFill/>
        </p:spPr>
        <p:txBody>
          <a:bodyPr>
            <a:noAutofit/>
          </a:bodyPr>
          <a:lstStyle/>
          <a:p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Příslib značky (</a:t>
            </a:r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brand</a:t>
            </a:r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cs-CZ" sz="2400" dirty="0" err="1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promise</a:t>
            </a:r>
            <a:r>
              <a:rPr lang="cs-CZ" sz="2400" dirty="0" smtClean="0">
                <a:solidFill>
                  <a:srgbClr val="D5020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</a:t>
            </a:r>
            <a:endParaRPr lang="cs-CZ" sz="2400" dirty="0">
              <a:solidFill>
                <a:srgbClr val="D5020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/>
              <a:t>Příslib je </a:t>
            </a:r>
            <a:r>
              <a:rPr lang="cs-CZ" sz="1600" b="1" dirty="0"/>
              <a:t>vyjádření očekávání</a:t>
            </a:r>
            <a:r>
              <a:rPr lang="cs-CZ" sz="1600" dirty="0"/>
              <a:t>, které značka zákazníkovi nabízí. Pokud si ji koupí, očekává, že se příslib naplní. </a:t>
            </a:r>
            <a:endParaRPr lang="cs-CZ" sz="1600" dirty="0" smtClean="0"/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dirty="0" smtClean="0"/>
              <a:t>Příslib </a:t>
            </a:r>
            <a:r>
              <a:rPr lang="cs-CZ" sz="1600" dirty="0"/>
              <a:t>je tedy </a:t>
            </a:r>
            <a:r>
              <a:rPr lang="cs-CZ" sz="1600" b="1" dirty="0"/>
              <a:t>souhrn výhod a hodnot</a:t>
            </a:r>
            <a:r>
              <a:rPr lang="cs-CZ" sz="1600" dirty="0"/>
              <a:t>, které značka skrze svůj produkt nebo službu dodá zákazníkovi. Projevit se může v reklamních textech nebo </a:t>
            </a:r>
            <a:r>
              <a:rPr lang="cs-CZ" sz="1600" dirty="0" smtClean="0"/>
              <a:t>sloganech.</a:t>
            </a:r>
          </a:p>
          <a:p>
            <a:pPr algn="just">
              <a:lnSpc>
                <a:spcPct val="150000"/>
              </a:lnSpc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cs-CZ" sz="1600" b="1" dirty="0"/>
              <a:t>Příklad: </a:t>
            </a:r>
            <a:r>
              <a:rPr lang="cs-CZ" sz="1600" dirty="0"/>
              <a:t>Přislíbit tedy můžete nějakou funkčně-racionální výhodu (prací prášek Ariel: čistí, odstraňuje skvrny, rozjasňuje) nebo emoce (aviváž Lenor: Je to víc než jen přikrývka, je to můj tajný způsob, jak v ní probudit úsměv) či společenský status (pánské oděvy Blažek: Důležité je nepochybovat o svých rozhodnutích… Pro muže s příběhem).</a:t>
            </a:r>
          </a:p>
          <a:p>
            <a:pPr lvl="0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cs-CZ" sz="1600" dirty="0">
              <a:cs typeface="Arial"/>
            </a:endParaRP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8901022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846</Words>
  <Application>Microsoft Office PowerPoint</Application>
  <PresentationFormat>Předvádění na obrazovce (4:3)</PresentationFormat>
  <Paragraphs>160</Paragraphs>
  <Slides>19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19</vt:i4>
      </vt:variant>
    </vt:vector>
  </HeadingPairs>
  <TitlesOfParts>
    <vt:vector size="20" baseType="lpstr">
      <vt:lpstr>Office Theme</vt:lpstr>
      <vt:lpstr>MANAGEMENT ZNAČKY  (YMZN)  5. přednáška Téma: Zákaznická loajalita ke značce </vt:lpstr>
      <vt:lpstr>Obsah předmětu</vt:lpstr>
      <vt:lpstr>Věrný zákazník</vt:lpstr>
      <vt:lpstr>Věrnost ke značce</vt:lpstr>
      <vt:lpstr>Stupeň zákaznické loajality</vt:lpstr>
      <vt:lpstr>Loajalita ke značce</vt:lpstr>
      <vt:lpstr>Nízká loajalita ke značce</vt:lpstr>
      <vt:lpstr>Lovebrand</vt:lpstr>
      <vt:lpstr>Příslib značky (brand promise) </vt:lpstr>
      <vt:lpstr>Advokát značky</vt:lpstr>
      <vt:lpstr>Ochota ke změně značky</vt:lpstr>
      <vt:lpstr>Spokojenost</vt:lpstr>
      <vt:lpstr>Definice věrnosti zákazníka</vt:lpstr>
      <vt:lpstr>Definice věrnosti zákazníka</vt:lpstr>
      <vt:lpstr>Formy loajality zákazníků</vt:lpstr>
      <vt:lpstr>Formy loajality zákazníků</vt:lpstr>
      <vt:lpstr>Stupně loajality zákazníků</vt:lpstr>
      <vt:lpstr>Faktory ovlivňující míru loajality</vt:lpstr>
      <vt:lpstr>Děkuji vám za pozornost a těším se na příště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MARKETINGOVÁ KOMUNIKACE  (XMK) 1. cvičení Téma: Marketing a marketingový mix</dc:title>
  <dc:creator>Pavlíčková Renáta</dc:creator>
  <cp:lastModifiedBy>Renáta</cp:lastModifiedBy>
  <cp:revision>68</cp:revision>
  <cp:lastPrinted>2020-03-04T10:01:56Z</cp:lastPrinted>
  <dcterms:created xsi:type="dcterms:W3CDTF">2020-03-04T09:39:52Z</dcterms:created>
  <dcterms:modified xsi:type="dcterms:W3CDTF">2022-04-20T20:30:50Z</dcterms:modified>
</cp:coreProperties>
</file>