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16" r:id="rId19"/>
    <p:sldId id="417" r:id="rId20"/>
    <p:sldId id="419" r:id="rId21"/>
    <p:sldId id="418" r:id="rId22"/>
    <p:sldId id="420" r:id="rId23"/>
    <p:sldId id="421" r:id="rId24"/>
    <p:sldId id="422" r:id="rId25"/>
    <p:sldId id="423" r:id="rId26"/>
    <p:sldId id="424" r:id="rId27"/>
    <p:sldId id="425" r:id="rId28"/>
    <p:sldId id="426" r:id="rId29"/>
    <p:sldId id="427" r:id="rId30"/>
    <p:sldId id="428" r:id="rId31"/>
    <p:sldId id="429" r:id="rId32"/>
    <p:sldId id="431" r:id="rId33"/>
    <p:sldId id="432" r:id="rId34"/>
    <p:sldId id="434" r:id="rId35"/>
    <p:sldId id="433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255"/>
    <a:srgbClr val="EE6E71"/>
    <a:srgbClr val="EF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4832287-B25D-4B93-BC75-BE93CB0D31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7F1ADD-DA58-4B89-A241-5E4057C6CA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43C98-30E3-4385-8927-9ABEBE77B9B9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79D575D-9C7F-4850-9E9D-897D11572A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CC3A2B-EE61-4162-BB57-AC4FE2FF19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BC866-0219-4173-BB3C-1D2CD6E12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09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A11B0-B0B0-40A1-A00E-AF6B6B39CF74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17765-0F04-463A-AE28-758453535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9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17765-0F04-463A-AE28-758453535B3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967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D4BFB-93CD-4C1C-8B64-89B7EA20D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165BAE-6BA3-4A9C-97A2-58CEA67D3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FECA0A-39C4-47E0-A8B7-7BD38DC2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82A0EF-35ED-4A7F-9108-1696181E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71B8AA-2543-46A8-8683-FADA4CFF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63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78381-D54F-43A7-9DD8-C6A448A5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327D97-E872-411C-A567-5CC5BA021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15D2C0-D0B1-43CC-B200-E67C2312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E7A502-40A8-499F-AFAF-D16BAF42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096891-18CA-421F-B91A-4BE547AB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62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117FD1-E3C5-4B44-9554-4967A6E3B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6CF458-65CA-45DD-9B60-0FFBB7193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3A5F46-3E5D-4761-85E7-4C445516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5ECCBE-9B50-4F51-AAB2-E45C5FA2A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89A2E1-9ECF-454F-9BAA-C5158139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7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64B5A-6D32-400F-93AD-159DD954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84FA11-7C75-49E8-9E3D-ED8013FBA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64F946-962E-461F-BD1E-425CBABED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15877D-4706-40E9-8FEA-1EF14F6F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169166-9D2F-45EE-9244-DCF6AFD2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82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8E0B6-60A3-45F8-9DE1-7612EAED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94BD1F-16DE-417C-BD18-E6480521A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1D24F1-112B-4967-A2AA-795CE6BF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8906EF-BD63-4BD7-8D26-60A76653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F6643C-2AB1-4137-8FFE-C22EDB20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1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1C623-DAAE-4008-8000-4DEA6E0A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48BE96-A9C0-4DC7-B224-842E5A581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A919C1-EA69-4015-8223-6C9A08288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EEEB7B-4EF0-49FD-ACBB-EB73D8B1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4A92DC-F537-44B6-A05E-0A085767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3B8CE2-DD56-4A6C-9833-246A4099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D1E17-B41C-4F80-B3E2-059DE66D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5993C4-BD80-41DF-9C9E-0B71AA3AD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53E0EE-00E9-473E-91A7-7AE29B1FB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8B9470-9823-4DBE-84F7-3AF8AD39E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BA90F4-F0CA-476F-B3A9-F9D5F132A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4FE976-9FA7-4F59-8A6D-D90D7BC7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B1252BA-A732-466B-BBFE-463B8837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AA444F-24E0-4A64-9A8A-A84594FB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8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6CF1C-C562-4756-973F-0CAA18736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1AB918F-977B-442B-BD80-D95187F9E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F09EF3-E91E-492C-BDEC-E6D216C9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CD59AE-F998-430E-9F38-7411A906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66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03AF77-3F77-4C2D-9BFF-1A3817D3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DFD52C3-4F15-41E7-B793-4A428E9D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E8AEB2-1D62-4BA3-94ED-1423CE0A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87916-FB00-4403-B10A-1D1B1FB8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24F5B7-B6F2-422F-B2FD-D7A362342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F7A7BC-10BF-4F89-99FD-DD5DE75E7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4A9F225-AA34-40AB-B975-66A09FB8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4A844C-F55D-424D-8A89-30AB70CF0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BC4E82-AC2A-4D93-B953-C69186E5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61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B2332-03B9-498E-B6B6-803D6FB91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428687A-EC28-4E7F-8C18-A28AD5AD1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2C728F-A84C-4AD7-B903-5021DE50F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947485-DA27-48C9-9837-7E7A6B93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E5DE22-FDE0-4100-A542-F1DB05BF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545D56-A4DC-4CBF-A6E6-490147FD4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976A5AD-08B7-45AD-9142-24050C5E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F65888-FA84-42FE-B43C-F5B88080A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BFD999-C4F0-4176-BF74-D371B13AF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B4CE60-5B75-4A89-BEC3-D1E2BC1FC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F94066-FFC6-4B73-9718-6407FB8AF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88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7CD1DD1-E02C-4513-9142-346452858463}"/>
              </a:ext>
            </a:extLst>
          </p:cNvPr>
          <p:cNvSpPr/>
          <p:nvPr/>
        </p:nvSpPr>
        <p:spPr>
          <a:xfrm>
            <a:off x="367323" y="2152358"/>
            <a:ext cx="113166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</a:p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SEGMENTACE A VÝBĚR TRHU</a:t>
            </a:r>
            <a:endParaRPr lang="cs-CZ" sz="4000" b="1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4" name="Obrázek 3" descr="Obsah obrázku text, klipart&#10;&#10;Popis byl vytvořen automaticky">
            <a:extLst>
              <a:ext uri="{FF2B5EF4-FFF2-40B4-BE49-F238E27FC236}">
                <a16:creationId xmlns:a16="http://schemas.microsoft.com/office/drawing/2014/main" id="{2C721C96-FE64-4E3B-A811-6324E416A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10000" y1="46250" x2="10000" y2="46250"/>
                        <a14:foregroundMark x1="44545" y1="36250" x2="44545" y2="36250"/>
                        <a14:foregroundMark x1="77273" y1="53125" x2="77273" y2="53125"/>
                        <a14:foregroundMark x1="88182" y1="50000" x2="88182" y2="50000"/>
                        <a14:foregroundMark x1="30000" y1="59375" x2="30000" y2="59375"/>
                        <a14:foregroundMark x1="42727" y1="48125" x2="42727" y2="48125"/>
                        <a14:foregroundMark x1="57273" y1="41875" x2="57273" y2="41875"/>
                        <a14:backgroundMark x1="38636" y1="53750" x2="38636" y2="53750"/>
                        <a14:backgroundMark x1="50455" y1="46875" x2="50455" y2="46875"/>
                        <a14:backgroundMark x1="59091" y1="51250" x2="59091" y2="51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496" y="-109775"/>
            <a:ext cx="1315341" cy="95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87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SOCIOEKONOMICKÁ KRITÉRIA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Umožňují určit: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kupní sílu,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strukturu výdajů.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 socioekonomická kritéria řadíme: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profesní struktura obyvatelstva,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úroveň dosaženého vzdělání obyvatelstva,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výše příjmů obyvatelů,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příjmy domácností,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struktura výdajů domácností.</a:t>
            </a:r>
          </a:p>
          <a:p>
            <a:endParaRPr lang="cs-CZ" sz="3000" b="1" i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757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PSYCHOGRAFICKÁ KRITÉRIA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hůře měřitelná kritéria, která však mají v moderním mezinárodním marketingu významnou roli.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Vysvětlují postoje zahraničních spotřebitelů, jejich hodnotový systém a životní styl.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 </a:t>
            </a:r>
            <a:r>
              <a:rPr lang="cs-CZ" sz="3000" b="1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psychografická</a:t>
            </a: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kritéria patří: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příslušnost k sociální třídě,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osobnostní charakteristiky spotřebitelů,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typologii životního stylu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Typologii životních stylů využívá řada výzkumných a reklamních agentur i mezinárodních firem. Používají se jako podpůrný nástroj pro stanovení strategie pro jednotlivé země a pro potřeby analýz globálních segmentů.</a:t>
            </a:r>
          </a:p>
        </p:txBody>
      </p:sp>
    </p:spTree>
    <p:extLst>
      <p:ext uri="{BB962C8B-B14F-4D97-AF65-F5344CB8AC3E}">
        <p14:creationId xmlns:p14="http://schemas.microsoft.com/office/powerpoint/2010/main" val="2074102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Metodologie VALS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values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and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life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styles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Vysvětluje chování spotřebitelů podle jejich hodnotových systémů.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ČR ji používá společnost Stem/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 která české spotřebitele člení podle zdrojů které mají k dispozici a podle osobnostních postojů.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Metodologie AIO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=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activities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interests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opinions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Zaměřuje se na výzkum pracovních a volnočasových aktivit spotřebitelů, na jejich hlavní zájmy a na názory.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Výše uvedené charakteristiky jsou doplňovány o demografická kritéria a socioekonomická kritéria.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Výsledky analýz AIO je možné použít pro vyhodnocení trendů a změn ve společnosti.</a:t>
            </a:r>
          </a:p>
        </p:txBody>
      </p:sp>
    </p:spTree>
    <p:extLst>
      <p:ext uri="{BB962C8B-B14F-4D97-AF65-F5344CB8AC3E}">
        <p14:creationId xmlns:p14="http://schemas.microsoft.com/office/powerpoint/2010/main" val="4021102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BEHAVIORÁLNÍ KRITÉRIA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Vysvětlují chování spotřebitelů, jejich očekávání a preference.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Umožňují lépe přizpůsobit firemní nabídku potřebám a přáním cílové skupiny.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Spotřebitelé je možné členit podle: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nákupních příležitostí,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místa,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času spotřeby,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 nebo užitku, které zákazníci od výrobku očekávají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(benefit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segmetation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postoje spotřebitelů  vůči výrobku, značce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attitude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segmentation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věrnosti značkám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loyalty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segmentation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způsobu a četnosti spotřeby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(regularity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of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usage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segmentation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74216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segmentaci mezinárodních trhů je třeba vycházet z multikriteriálních analýz, které umožňují poměrně přesně vyprofilovat cílovou skupinu.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Geografická, demografická a socioekonomická kritéria jsou snadno zjistitelná formou sekundárního výzkumu a vypovídají o základních charakteristikách spotřebitelů. Poskytují základní podklady pro marketingové rozhodování.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Hlubší analýzy pracují s emocionálními faktory a snaží se získat informace o motivaci spotřebitelů, patří zde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psychografická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a behaviorální kritéria.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Díky znalosti spotřebitelů můžeme lépe využívat nástroje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relationship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marketingu.</a:t>
            </a:r>
          </a:p>
        </p:txBody>
      </p:sp>
    </p:spTree>
    <p:extLst>
      <p:ext uri="{BB962C8B-B14F-4D97-AF65-F5344CB8AC3E}">
        <p14:creationId xmlns:p14="http://schemas.microsoft.com/office/powerpoint/2010/main" val="2599241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TRHU PRŮMYSLOVÝCH VÝROBKŮ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Průmyslové výrobky jsou určeny podnikům pro další výrobu.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Průmyslový marketing je marketing průmyslových výrobků.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Snaha o mezinárodní racionalizaci se projevuje využívání outsourcingu a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delokalizací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výroby z vyspělých zemí do zemí rozvojových nebo geografických zón, kde jsou výhodnější podmínky pro podnikání (levná pracovní síla, kvalifikovaná pracovní síla, mírnější pracovněprávní předpisy, mírnější ekologické normy, daňová zvýhodnění).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Rozvoj internetu ovlivňuje nákupní chování průmyslových podniků, které často vyhledávají partnery na celosvětovém trhu pomocí aukcí na internetu nebo na elektronických tržištích  tyto moderní formy nákupu usnadňují rozhodování o výběru dodavatelů, protože umožňují objektivní porovnání nabídek a zvyšují konkurenční boj.</a:t>
            </a:r>
          </a:p>
        </p:txBody>
      </p:sp>
    </p:spTree>
    <p:extLst>
      <p:ext uri="{BB962C8B-B14F-4D97-AF65-F5344CB8AC3E}">
        <p14:creationId xmlns:p14="http://schemas.microsoft.com/office/powerpoint/2010/main" val="1902328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segmentaci mezinárodního trhu průmyslových výrobků je třeba zohlednit: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omezený počet zákazníků,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hodnotové a objemově významné kontrakty,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odvozenou poptávku a její nízkou elasticitu,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regionální nákupní chování,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komunikaci se zákazníky,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úzké vazby mezi dodavateli a odběrateli,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geografickou koncentraci.</a:t>
            </a:r>
          </a:p>
        </p:txBody>
      </p:sp>
    </p:spTree>
    <p:extLst>
      <p:ext uri="{BB962C8B-B14F-4D97-AF65-F5344CB8AC3E}">
        <p14:creationId xmlns:p14="http://schemas.microsoft.com/office/powerpoint/2010/main" val="3803966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DĚLENÍ PRŮMYSLOVÝCH TRHŮ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Průmyslové trhy je možné členit podle: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Geografických kritérií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velikosti trhu,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průmyslového potenciálu.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Odvětví nebo oboru podnikání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Podle velikosti firem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počet zaměstnanců,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 obratu.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Podle právní formy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Podle provozních charakteristik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vybavenosti podniku zařízením,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úrovně stávajících technologií,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intenzity a rozsahu spotřeby komponent,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finanční situace podniku.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b="1" i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69636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Celosvětové nákupní strategie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organizační struktury nákupu,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rozhodovacích pravomocí,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kritérií rozhodování zákazníků o nákupu.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Behaviorální kritérií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loajalitě k dodavatelům,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postoji k rizikům,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pružnosti při rozhodování,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osobnostních charakteristik,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motivačních systémů.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b="1" i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82485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VÝBĚR CÍLOVÉHO TRHU = TARGETING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Volbu cílového trhu ovlivňují tři faktory: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 trhu,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růstový potenciál trhu,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atraktivnost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Zvolený cílový trh musí být dostatečně velký, aby byl pro podnik rentabilní.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Podnikání v mezinárodním prostředí umožňuje firmám koncentrovat úsilí na velké homogenní segmenty světového trhu a zvyšovat tak výnosnost podnikání.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Mnoho firem vstupuje na zahraniční trhy v případě, že cílový segment není příliš velký ale má dostatečný růstový potenciál  vstup na takový trh firmy považují za investici do budoucna.</a:t>
            </a:r>
          </a:p>
        </p:txBody>
      </p:sp>
    </p:spTree>
    <p:extLst>
      <p:ext uri="{BB962C8B-B14F-4D97-AF65-F5344CB8AC3E}">
        <p14:creationId xmlns:p14="http://schemas.microsoft.com/office/powerpoint/2010/main" val="1647403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93311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trhu a výběr cílového trhu patří k nejvýznamnějším strategickým rozhodnutím mezinárodního marketingu.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marketing umožňuje koncipovat nabídku pro cílové segmenty na světových trzích a realizovat tak úspory z rozsahu.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Zvolený cílový trh musí být dostatečně velký, aby bylo pro podnik rentabilní na něm působit vybranými marketingovými nástroji.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umožňuje určit: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strukturu mezinárodního trhu,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dynamiku mezinárodního trhu.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 Na základě určení struktury a dynamiky mezinárodního trhu podnik volí vhodný marketingový mix.</a:t>
            </a:r>
          </a:p>
        </p:txBody>
      </p:sp>
    </p:spTree>
    <p:extLst>
      <p:ext uri="{BB962C8B-B14F-4D97-AF65-F5344CB8AC3E}">
        <p14:creationId xmlns:p14="http://schemas.microsoft.com/office/powerpoint/2010/main" val="2903578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Atraktivnost segmentu ovlivňuje: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míra konkurence,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hrozba příchodu nové konkurenční firmy,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substituční výrobky,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silná pozice kupujících,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silná pozice dodavatelů.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 přesto, že se cílový segment jeví jako atraktivní, růstový a dostatečně velký musí podnik zvážit zda cílový trh odpovídá možnostem a kompetencím podniku.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Výběr cílového segmentu je v mezinárodním marketingu solně ovlivněn strategií, kterou firma při svém podnikání používá.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případě </a:t>
            </a: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globálního marketingu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  podnik zaměřuje na široce koncipované stejné segmenty všech zemí.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případě </a:t>
            </a: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interkulturního marketingu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může podnik využít různá specifika segmentů pro účinnější nabídku.</a:t>
            </a:r>
          </a:p>
        </p:txBody>
      </p:sp>
    </p:spTree>
    <p:extLst>
      <p:ext uri="{BB962C8B-B14F-4D97-AF65-F5344CB8AC3E}">
        <p14:creationId xmlns:p14="http://schemas.microsoft.com/office/powerpoint/2010/main" val="2536869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55988"/>
            <a:ext cx="1178722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VÝBĚR SEGMENTAČNÍ STRATEGIE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Základem každé segmentační strategie je rozhodnutí o počtu tržních segmentů, na které se firma hodlá zaměřit.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si volí jednu ze tří základních segmentačních strategií.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Typy segmentačních strategií: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Jednotná segmentační strategie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mass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marketing)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Diferencovaná segmentační strategie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diferentiated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marketing)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koncentrace na vybraný segment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concentration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 </a:t>
            </a:r>
          </a:p>
          <a:p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1591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7309" y="174650"/>
            <a:ext cx="1210469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1. JEDNOTNÁ SEGMENTAČNÍ STRATEGIE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vychází z předpokladu homogenních potřeb a přání spotřebitelů.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 se snaží prosadit na trhu jeden produkt a maximalizovat jeho podíl na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umožňuje realizovat úspory z rozsahu  často to ale vede k cenovým válkám, protože všechny produkty na trhu mají obdobné užitné vlastnosti a firmy si mohou navzájem konkurovat jen v cenové oblasti.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se nejvíce využívala v šedesátých letech minulého století v USA.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současné době by mohla najít využití pro standardizované výrobky.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strategie jsou úspory v oblasti výrobních a marketingových nákladů.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Tato strategie se používá velmi vzácně a spíše u neznačkových výrobků.</a:t>
            </a:r>
          </a:p>
        </p:txBody>
      </p:sp>
    </p:spTree>
    <p:extLst>
      <p:ext uri="{BB962C8B-B14F-4D97-AF65-F5344CB8AC3E}">
        <p14:creationId xmlns:p14="http://schemas.microsoft.com/office/powerpoint/2010/main" val="2730257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7309" y="174650"/>
            <a:ext cx="1210469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DIFERENCOVANÁ SEGMENTAČNÍ STRATEGIE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má za cíl odlišit firmu od konkurence nabídkou široké škály výrobků.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Různým segmentům jsou nabízeny různé modely.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Marketingový mix je adaptován pro každý segment.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Produkty se odlišují odlišnými užitnými vlastnostmi a cenou.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umožňuje firmě oslovit různé segmenty a pokrýt kompletně nabídku cílového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Diferencovaná segmentační strategie je velmi nákladná a v případě nedostatečně velkého segmentu může být pro podnik neefektivní.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Diferencovaná segmentační strategie může být účinná v oblasti mezinárodního podnikání, protože firmám umožňuje oslovit vybrané segmenty světového trhu.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451071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87309" y="174650"/>
            <a:ext cx="1210469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STRATEGIE KONCENTRACE NA VYBRANÝ SEGMENT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spočívá v tom, že podnik zaměřuje své marketingové úsilí na vybraný segment 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mikrosegment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market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niche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Obvykle se jedná o malý segment, který je nezajímavý pro velké konkurenční firmy a který je natolik specifický, že je možné ho vhodným marketingovým mixem účinně oslovit.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Menší podnik může díky této strategii dosáhnout velkého podílu na trhu malého segmentu a tím může podnik získat konkurenční výhodu, protože dobře zná specifické potřeby svých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zákázníků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a tím si může vybudovat dobou image.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Nevýhodou strategie je riziko přílišné specializace a riziko vstupu silnější firmy do segmentu.</a:t>
            </a:r>
          </a:p>
        </p:txBody>
      </p:sp>
    </p:spTree>
    <p:extLst>
      <p:ext uri="{BB962C8B-B14F-4D97-AF65-F5344CB8AC3E}">
        <p14:creationId xmlns:p14="http://schemas.microsoft.com/office/powerpoint/2010/main" val="16079876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700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V MEZINÁRODNÍM PROSTŘEDÍ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zásadní rozhodnutí strategického významu.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je vyjádřením postavení značky na mezinárodních trzích a umožňuje upravit nabídku podle očekávání spotřebitelů i s ohledem na sílu konkurence.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positioning spočívá se stanovení koncepce značky a její image s cílem zaujmout zvolenou pozici v myslích spotřebitelů a vymezit značku vůči hlavním konkurentům.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Základními úkoly positioningu jsou identifikace a diferenciace.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stanovení mezinárodního positioningu je třeba zohlednit tři základní faktory: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objektivní charakteristiky výrobku,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očekávání zahraničních spotřebitelů,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odlišnost od konkurence.</a:t>
            </a:r>
          </a:p>
          <a:p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77886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TŘI PILÍŘE MEZINÁRODNÍHO POSITIONINGU</a:t>
            </a:r>
          </a:p>
        </p:txBody>
      </p:sp>
      <p:sp>
        <p:nvSpPr>
          <p:cNvPr id="2" name="Rovnoramenný trojúhelník 1">
            <a:extLst>
              <a:ext uri="{FF2B5EF4-FFF2-40B4-BE49-F238E27FC236}">
                <a16:creationId xmlns:a16="http://schemas.microsoft.com/office/drawing/2014/main" id="{1F67EAD5-DC87-4F4D-B5E2-E589F2104D81}"/>
              </a:ext>
            </a:extLst>
          </p:cNvPr>
          <p:cNvSpPr/>
          <p:nvPr/>
        </p:nvSpPr>
        <p:spPr>
          <a:xfrm>
            <a:off x="3928188" y="2061288"/>
            <a:ext cx="3993501" cy="3059635"/>
          </a:xfrm>
          <a:prstGeom prst="triangle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095C598-241E-467E-BD2E-A09F87486531}"/>
              </a:ext>
            </a:extLst>
          </p:cNvPr>
          <p:cNvSpPr txBox="1"/>
          <p:nvPr/>
        </p:nvSpPr>
        <p:spPr>
          <a:xfrm>
            <a:off x="3690256" y="1095413"/>
            <a:ext cx="44693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</a:t>
            </a:r>
          </a:p>
          <a:p>
            <a:pPr algn="ctr"/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VÝROBKU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7BA622E-CDF3-41FD-AA87-B8821BFA2581}"/>
              </a:ext>
            </a:extLst>
          </p:cNvPr>
          <p:cNvSpPr txBox="1"/>
          <p:nvPr/>
        </p:nvSpPr>
        <p:spPr>
          <a:xfrm>
            <a:off x="202387" y="5285533"/>
            <a:ext cx="5361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OČEKÁVÁNÍ ZAHRANIČNÍCH ZÁKAZNÍKŮ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D8B3853-9830-488A-BBBE-CDC6BE22B21D}"/>
              </a:ext>
            </a:extLst>
          </p:cNvPr>
          <p:cNvSpPr txBox="1"/>
          <p:nvPr/>
        </p:nvSpPr>
        <p:spPr>
          <a:xfrm>
            <a:off x="6697046" y="5285532"/>
            <a:ext cx="5361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KONKURENCE NA ZAHRANIČNÍM TRHU</a:t>
            </a:r>
          </a:p>
        </p:txBody>
      </p:sp>
    </p:spTree>
    <p:extLst>
      <p:ext uri="{BB962C8B-B14F-4D97-AF65-F5344CB8AC3E}">
        <p14:creationId xmlns:p14="http://schemas.microsoft.com/office/powerpoint/2010/main" val="329807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positioning musí být stanoven na základě velmi dobré znalosti cílové skupiny zákazníků na zahraničních trzích.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positioning by měl splňovat určité předpoklady například: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být reálný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(odpovídat kompetencím firmy, značky)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být snadno a jednoduše pochopitelný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(vymezit hlavní užitek a hodnotu značky)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být v souladu s očekáváním spotřebitelů na zahraničních trzích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(vnímání země původu zboží a vztah spotřebitelů k zahraničním značkám)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zdůrazňovat hlavní konkurenční výhody značky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(jaké nabízí výhody ve srovnání s konkurenčními výrobky)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být věrohodný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(podložený reálnými vlastnostmi výrobku)</a:t>
            </a:r>
          </a:p>
        </p:txBody>
      </p:sp>
    </p:spTree>
    <p:extLst>
      <p:ext uri="{BB962C8B-B14F-4D97-AF65-F5344CB8AC3E}">
        <p14:creationId xmlns:p14="http://schemas.microsoft.com/office/powerpoint/2010/main" val="3317929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GLOBÁLNÍ POSITIONING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globálního positioningu jsou úspory z rozsahu a možnost využívání globální marketingové strategie.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Strategii high-tech positioningu je možné použít zejména u průmyslového marketingu technologicky náročných výrobků (obráběcí stroje, roboti), u spotřebních výrobků (počítače, auta, elektronika) a u služeb (finanční, pojišťovací a logistické).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Vhodnou skupinou pro globální positioning jsou výrobky u nich je všeobecně vnímaná image země původu (francouzské parfémy, italské těstoviny, japonské sushi).</a:t>
            </a:r>
          </a:p>
        </p:txBody>
      </p:sp>
    </p:spTree>
    <p:extLst>
      <p:ext uri="{BB962C8B-B14F-4D97-AF65-F5344CB8AC3E}">
        <p14:creationId xmlns:p14="http://schemas.microsoft.com/office/powerpoint/2010/main" val="36637960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by měl být stanoven na základě výzkumu trhu a to zejména na výzkumu strategie konkurence a očekávání zahraničních spotřebitelů.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Řada zemí investuje prostředky do marketingových aktivit ve kterých se snaží podpořit pozitivní vnímání značky země (country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brand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positioning země musí být založen na: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jedinečnosti a identitě,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</a:t>
            </a:r>
            <a:r>
              <a:rPr lang="cs-CZ" sz="3000" b="1" i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odnotách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historii,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kompetencích,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konkurenčních výhodách,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výsledcích.</a:t>
            </a:r>
          </a:p>
        </p:txBody>
      </p:sp>
    </p:spTree>
    <p:extLst>
      <p:ext uri="{BB962C8B-B14F-4D97-AF65-F5344CB8AC3E}">
        <p14:creationId xmlns:p14="http://schemas.microsoft.com/office/powerpoint/2010/main" val="3153516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93311"/>
            <a:ext cx="1178722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MEZINÁRODNÍCH TRHŮ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 </a:t>
            </a: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vychází z poznání, že trh se skládá z různých spotřebitelů, kteří mají odlišné: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potřeby a přání,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hodnotové systémy,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kupní sílu,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nákupní zvyklosti,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preference.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 se </a:t>
            </a: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nemůže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zaměřit na celosvětový trh, musí se zaměřit na segmenty trhu, na kterých má největší naději uspět.</a:t>
            </a:r>
          </a:p>
          <a:p>
            <a:pPr marL="457200" indent="-457200">
              <a:buFontTx/>
              <a:buChar char="-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Segmentovat trh znamená rozčlenit trh na stejné podmnožiny zákazníků, na které je možné působit vybranými marketingovými nástroji.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volbě cílových segmentů je třeba vycházet z určitých pravidel.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479410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DRUHY POSITIONINGU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Výrobkový positioning -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zaměřuje se na zdůraznění specifických vlastností výrobků (šampon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Head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and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Shoulders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– „Krásné vlasy bez lupů“)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podle způsobu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užití (sušenky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BeBe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Dobré ráno – „Energie na celé dopoledne“)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zaměřený na mimořádnou kvalito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výrobků (pivo Budvar – „To nejvzácnější co máme“)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zaměřený na vybraný segment uživatelů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(holící strojek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Gilette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– „Pro muže to nejlepší“)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Positioning zaměřený na životní styl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(Bohemia sekt – „Život nás baví“)</a:t>
            </a:r>
          </a:p>
        </p:txBody>
      </p:sp>
    </p:spTree>
    <p:extLst>
      <p:ext uri="{BB962C8B-B14F-4D97-AF65-F5344CB8AC3E}">
        <p14:creationId xmlns:p14="http://schemas.microsoft.com/office/powerpoint/2010/main" val="3005007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 všech druhů positioningu je třeba identifikovat hlavní konkurenční výhodu, věřit v jeho reálnost v praxi a uzpůsobit podle dané volby marketingový mix.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mezinárodním prostředí je dále nutné respektovat sociálně-kulturní odlišnosti spotřebitelů a mezinárodní image značky.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 znázornění positioningu analyzované značky se v praxi používá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mapa vnímání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perceptual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map).</a:t>
            </a:r>
          </a:p>
        </p:txBody>
      </p:sp>
    </p:spTree>
    <p:extLst>
      <p:ext uri="{BB962C8B-B14F-4D97-AF65-F5344CB8AC3E}">
        <p14:creationId xmlns:p14="http://schemas.microsoft.com/office/powerpoint/2010/main" val="849879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MAPA VNÍMÁNÍ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Koncepce vychází z předpokladu, že pro spotřebitele je obtížné sledovat vývoj na trhu a orientovat se v nabídce, protože je přesycen informačními sděleními.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se snaží odlišit od konkurence jednoznačnou nabídkou.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si vytipují výraznou vlastnost produktu, která je zákazníky vnímána jako konkurenční výhoda a podle ní se snaží zaujmout optimální pozici na trhu.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koncipování mapy vnímání se používají různá kritéria např: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vztahy mezi kvalitou a cenou,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znalosti produktu,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preference značky,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vybraná užitná vlastnost,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úspory.</a:t>
            </a:r>
          </a:p>
        </p:txBody>
      </p:sp>
    </p:spTree>
    <p:extLst>
      <p:ext uri="{BB962C8B-B14F-4D97-AF65-F5344CB8AC3E}">
        <p14:creationId xmlns:p14="http://schemas.microsoft.com/office/powerpoint/2010/main" val="320875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93311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PRAVIDLA PRO VOLBU SEGMETU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 musí být dostatečně velký, aby bylo efektivní na něm působit se zvoleným marketingovým mixem.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 musí být dostatečně stejnorodý (homogenní) =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podmínka homogenity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 aby speciálně koncipovaná nabídka vyhovovala zákazníkům celého segmentu.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 musí být dostupný, firma musí mít reálnou možnost daný segment oslovit a vypracovat pro něj nabídku za přiměřené náklady.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Jednotlivé segmenty se musí od sebe dostatečně odlišovat svými tržními projevy =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podmínka heterogenity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Segmenty musí být měřitelné, podnik musí mít možnost získat dostatek informací o velikosti segmentu, jeho kupní síle a chování  odhad efektivnosti podnikání na daném segmentu.</a:t>
            </a:r>
          </a:p>
        </p:txBody>
      </p:sp>
    </p:spTree>
    <p:extLst>
      <p:ext uri="{BB962C8B-B14F-4D97-AF65-F5344CB8AC3E}">
        <p14:creationId xmlns:p14="http://schemas.microsoft.com/office/powerpoint/2010/main" val="2446564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93311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ETAPY SEGMENTACE MEZINÁRODNÍHO TRHU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Proces segmentace mezinárodních trhů probíhá obvykle ve třech etapách:</a:t>
            </a:r>
          </a:p>
          <a:p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1. ETAPA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první etapě podnik: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vybírá vhodná kritéria pro segmentaci mezinárodního trhu,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analyzuje jednotlivé segmenty mezinárodního trhu.</a:t>
            </a:r>
          </a:p>
          <a:p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ETAPA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druhé etapě podnik: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vybírá cílový mezinárodní trh = </a:t>
            </a:r>
            <a:r>
              <a:rPr lang="cs-CZ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targeting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ETAPA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 třetí etapě podnik: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volí segmentační strategie.</a:t>
            </a:r>
          </a:p>
        </p:txBody>
      </p:sp>
    </p:spTree>
    <p:extLst>
      <p:ext uri="{BB962C8B-B14F-4D97-AF65-F5344CB8AC3E}">
        <p14:creationId xmlns:p14="http://schemas.microsoft.com/office/powerpoint/2010/main" val="24117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1. VÝBĚR SEGMENTAČNÍCH KRITÉRIÍ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základním členění je možné trh rozdělit do tří velkých skupin: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Trh spotřebních výrobků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(trh jednotlivých spotřebitelů a domácností, které nakupují výrobky a služby pro vlastní potřebu),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Trh průmyslových výrobků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(podniky nakupují výrobky pro další výrobu či distribuci)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Trh veřejného sektoru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(veřejná správa a neziskový sektor).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Každý z výše uvedených trhů se chová odlišně, má odlišnou motivaci pro nákup a je třeba na ně působit odlišnými marketingovými nástroji.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oblasti mezinárodní marketingu mohou firmy pracovat s rozmanitou škálou segmentačních kritérií, které jim umožní poznat charakteristiky zákazníků a projevy jejich nákupního chování.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 segmentačními kritérii není možné pracovat odděleně, je nutné je vhodně kombinovat, aby byly získané informace komplexní a umožnily přesně zacílit nabídku na zvolený segment trhu.</a:t>
            </a:r>
          </a:p>
        </p:txBody>
      </p:sp>
    </p:spTree>
    <p:extLst>
      <p:ext uri="{BB962C8B-B14F-4D97-AF65-F5344CB8AC3E}">
        <p14:creationId xmlns:p14="http://schemas.microsoft.com/office/powerpoint/2010/main" val="1767166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90674"/>
            <a:ext cx="1178722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SEGMENTACE TRHU SPOTŘEBNÍHO ZBOŽÍ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Kritéria vhodná pro segmentaci trhu spotřebního zboží můžeme členit do dvou skupin podle: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charakteristik trhu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geografická kritéria,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demografická kritéria,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socioekonomická kritéria,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chování spotřebitelů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psychografická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kritéria,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kritéria behaviorální.</a:t>
            </a:r>
          </a:p>
          <a:p>
            <a:pPr marL="0" lvl="1"/>
            <a:endParaRPr lang="cs-CZ" sz="1500" i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0" lvl="1"/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 Geografické, demografické a socioekonomické údaje jsou snadno dostupné a umožnují jednoduché členění spotřebitelů.</a:t>
            </a:r>
          </a:p>
          <a:p>
            <a:pPr marL="0" lvl="1"/>
            <a:endParaRPr lang="cs-CZ" sz="3000" b="1" i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0071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165319"/>
            <a:ext cx="117872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GEOGRAFICKÁ KRITÉRIA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mezinárodním marketingu jsou přirozeně využívána geografická kritéria. 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trhy lze členit z hlediska geografie podle: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zemí,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ekonomické příbuzností,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kulturní příbuznosti,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geografických zón,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územněsprávního členění,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velikosti měst,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hustoty osídlení,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klimatu.</a:t>
            </a:r>
          </a:p>
        </p:txBody>
      </p:sp>
    </p:spTree>
    <p:extLst>
      <p:ext uri="{BB962C8B-B14F-4D97-AF65-F5344CB8AC3E}">
        <p14:creationId xmlns:p14="http://schemas.microsoft.com/office/powerpoint/2010/main" val="305905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211971"/>
            <a:ext cx="117872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DEMOGRAFICKÁ KRITÉRIA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Členění trhu dle demografických kritérií je podle: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pohlaví,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věkových kategorií,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velikosti rodiny a jejího životního cyklu,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rodinného stavu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etnických kritérií,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náboženství.</a:t>
            </a:r>
          </a:p>
        </p:txBody>
      </p:sp>
    </p:spTree>
    <p:extLst>
      <p:ext uri="{BB962C8B-B14F-4D97-AF65-F5344CB8AC3E}">
        <p14:creationId xmlns:p14="http://schemas.microsoft.com/office/powerpoint/2010/main" val="3106804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D20F0DFCDE7045AA6BB4CF109D500E" ma:contentTypeVersion="2" ma:contentTypeDescription="Vytvoří nový dokument" ma:contentTypeScope="" ma:versionID="a06eed8ef81bd13b4710cdcc708b4ac5">
  <xsd:schema xmlns:xsd="http://www.w3.org/2001/XMLSchema" xmlns:xs="http://www.w3.org/2001/XMLSchema" xmlns:p="http://schemas.microsoft.com/office/2006/metadata/properties" xmlns:ns2="a9f35f07-9a28-4d2d-bdff-db8c95e03da5" targetNamespace="http://schemas.microsoft.com/office/2006/metadata/properties" ma:root="true" ma:fieldsID="c89108019f81febdb48767322a5fbdfa" ns2:_="">
    <xsd:import namespace="a9f35f07-9a28-4d2d-bdff-db8c95e03d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35f07-9a28-4d2d-bdff-db8c95e03d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B57644-5072-485E-9CBE-BDAC34981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f35f07-9a28-4d2d-bdff-db8c95e03d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3E36E6-E424-4E32-BCDB-137DB49673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D311B7-C85A-4F31-A598-C396937F263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13501</TotalTime>
  <Words>2342</Words>
  <Application>Microsoft Office PowerPoint</Application>
  <PresentationFormat>Širokoúhlá obrazovka</PresentationFormat>
  <Paragraphs>255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Tkačíková Lenka</dc:creator>
  <cp:lastModifiedBy>Prachařová Lenka</cp:lastModifiedBy>
  <cp:revision>289</cp:revision>
  <dcterms:created xsi:type="dcterms:W3CDTF">2021-02-11T08:32:21Z</dcterms:created>
  <dcterms:modified xsi:type="dcterms:W3CDTF">2022-03-25T10:32:58Z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0x010100AED20F0DFCDE7045AA6BB4CF109D500E</vt:lpwstr>
  </property>
</Properties>
</file>