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9" r:id="rId21"/>
    <p:sldId id="418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1" r:id="rId33"/>
    <p:sldId id="432" r:id="rId34"/>
    <p:sldId id="434" r:id="rId35"/>
    <p:sldId id="43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17765-0F04-463A-AE28-758453535B3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96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SEGMENTACE A VÝBĚR TRHU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87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SOCIOEKONOMICKÁ KRITÉRIA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Umožňují určit: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kupní sílu,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strukturu výdajů.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 socioekonomická kritéria řadíme: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profesní struktura obyvatelstva,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úroveň dosaženého vzdělání obyvatelstva,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výše příjmů obyvatelů,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příjmy domácností,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struktura výdajů domácností.</a:t>
            </a:r>
          </a:p>
          <a:p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5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 KRITÉRIA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hůře měřitelná kritéria, která však mají v moderním mezinárodním marketingu významnou roli.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Vysvětlují postoje zahraničních spotřebitelů, jejich hodnotový systém a životní styl.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 </a:t>
            </a:r>
            <a:r>
              <a:rPr lang="cs-CZ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kritéria patří: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příslušnost k sociální třídě,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osobnostní charakteristiky spotřebitelů,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typologii životního stylu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Typologii životních stylů využívá řada výzkumných a reklamních agentur i mezinárodních firem. Používají se jako podpůrný nástroj pro stanovení strategie pro jednotlivé země a pro potřeby analýz globálních segmentů.</a:t>
            </a:r>
          </a:p>
        </p:txBody>
      </p:sp>
    </p:spTree>
    <p:extLst>
      <p:ext uri="{BB962C8B-B14F-4D97-AF65-F5344CB8AC3E}">
        <p14:creationId xmlns:p14="http://schemas.microsoft.com/office/powerpoint/2010/main" val="207410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Metodologie VALS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values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and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life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styles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Vysvětluje chování spotřebitelů podle jejich hodnotových systémů.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ČR ji používá společnost Stem/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která české spotřebitele člení podle zdrojů které mají k dispozici a podle osobnostních postojů.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Metodologie AIO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activities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interests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opinions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Zaměřuje se na výzkum pracovních a volnočasových aktivit spotřebitelů, na jejich hlavní zájmy a na názory.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Výše uvedené charakteristiky jsou doplňovány o demografická kritéria a socioekonomická kritéria.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Výsledky analýz AIO je možné použít pro vyhodnocení trendů a změn ve společnosti.</a:t>
            </a:r>
          </a:p>
        </p:txBody>
      </p:sp>
    </p:spTree>
    <p:extLst>
      <p:ext uri="{BB962C8B-B14F-4D97-AF65-F5344CB8AC3E}">
        <p14:creationId xmlns:p14="http://schemas.microsoft.com/office/powerpoint/2010/main" val="402110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BEHAVIORÁLNÍ KRITÉRIA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Vysvětlují chování spotřebitelů, jejich očekávání a preference.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Umožňují lépe přizpůsobit firemní nabídku potřebám a přáním cílové skupiny.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Spotřebitelé je možné členit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nákupních příležitostí,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času spotřeby,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 nebo užitku, které zákazníci od výrobku očekávají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(benefit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postoje spotřebitelů  vůči výrobku, značce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attitude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věrnosti značkám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loyalty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způsobu a četnosti spotřeby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(regularity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of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usage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421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segmentaci mezinárodních trhů je třeba vycházet z multikriteriálních analýz, které umožňují poměrně přesně vyprofilovat cílovou skupinu.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Geografická, demografická a socioekonomická kritéria jsou snadno zjistitelná formou sekundárního výzkumu a vypovídají o základních charakteristikách spotřebitelů. Poskytují základní podklady pro marketingové rozhodování.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Hlubší analýzy pracují s emocionálními faktory a snaží se získat informace o motivaci spotřebitelů, patří zde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behaviorální kritéria.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Díky znalosti spotřebitelů můžeme lépe využívat nástroje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relationship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marketingu.</a:t>
            </a:r>
          </a:p>
        </p:txBody>
      </p:sp>
    </p:spTree>
    <p:extLst>
      <p:ext uri="{BB962C8B-B14F-4D97-AF65-F5344CB8AC3E}">
        <p14:creationId xmlns:p14="http://schemas.microsoft.com/office/powerpoint/2010/main" val="259924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TRHU PRŮMYSLOVÝCH VÝROBKŮ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Průmyslové výrobky jsou určeny podnikům pro další výrobu.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Průmyslový marketing je marketing průmyslových výrobků.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Snaha o mezinárodní racionalizaci se projevuje využívání outsourcingu 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delokalizací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výroby z vyspělých zemí do zemí rozvojových nebo geografických zón, kde jsou výhodnější podmínky pro podnikání (levná pracovní síla, kvalifikovaná pracovní síla, mírnější pracovněprávní předpisy, mírnější ekologické normy, daňová zvýhodnění).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Rozvoj internetu ovlivňuje nákupní chování průmyslových podniků, které často vyhledávají partnery na celosvětovém trhu pomocí aukcí na internetu nebo na elektronických tržištích  tyto moderní formy nákupu usnadňují rozhodování o výběru dodavatelů, protože umožňují objektivní porovnání nabídek a zvyšují konkurenční boj.</a:t>
            </a:r>
          </a:p>
        </p:txBody>
      </p:sp>
    </p:spTree>
    <p:extLst>
      <p:ext uri="{BB962C8B-B14F-4D97-AF65-F5344CB8AC3E}">
        <p14:creationId xmlns:p14="http://schemas.microsoft.com/office/powerpoint/2010/main" val="190232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segmentaci mezinárodního trhu průmyslových výrobků je třeba zohlednit: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omezený počet zákazníků,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hodnotové a objemově významné kontrakty,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odvozenou poptávku a její nízkou elasticitu,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regionální nákupní chování,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komunikaci se zákazníky,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úzké vazby mezi dodavateli a odběrateli,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geografickou koncentraci.</a:t>
            </a:r>
          </a:p>
        </p:txBody>
      </p:sp>
    </p:spTree>
    <p:extLst>
      <p:ext uri="{BB962C8B-B14F-4D97-AF65-F5344CB8AC3E}">
        <p14:creationId xmlns:p14="http://schemas.microsoft.com/office/powerpoint/2010/main" val="380396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DĚLENÍ PRŮMYSLOVÝCH TRHŮ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Průmyslové trhy je možné členit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Geografických kritérií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velikosti trhu,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průmyslového potenciálu.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Odvětví nebo oboru podnikání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velikosti firem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počet zaměstnanců,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 obratu.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právní formy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provozních charakteristik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vybavenosti podniku zařízením,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úrovně stávajících technologií,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intenzity a rozsahu spotřeby komponent,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 situace podniku.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636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Celosvětové nákupní strategie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organizační struktury nákupu,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rozhodovacích pravomocí,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kritérií rozhodování zákazníků o nákupu.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Behaviorální kritérií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loajalitě k dodavatelům,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postoji k rizikům,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pružnosti při rozhodování,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osobnostních charakteristik,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motivačních systémů.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248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VÝBĚR CÍLOVÉHO TRHU = TARGETING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Volbu cílového trhu ovlivňují tři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růstový potenciál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atraktivnost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Zvolený cílový trh musí být dostatečně velký, aby byl pro podnik rentabilní.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Podnikání v mezinárodním prostředí umožňuje firmám koncentrovat úsilí na velké homogenní segmenty světového trhu a zvyšovat tak výnosnost podnikání.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Mnoho firem vstupuje na zahraniční trhy v případě, že cílový segment není příliš velký ale má dostatečný růstový potenciál  vstup na takový trh firmy považují za investici do budoucna.</a:t>
            </a:r>
          </a:p>
        </p:txBody>
      </p:sp>
    </p:spTree>
    <p:extLst>
      <p:ext uri="{BB962C8B-B14F-4D97-AF65-F5344CB8AC3E}">
        <p14:creationId xmlns:p14="http://schemas.microsoft.com/office/powerpoint/2010/main" val="164740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trhu a výběr cílového trhu patří k nejvýznamnějším strategickým rozhodnutím mezinárodního marketingu.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marketing umožňuje koncipovat nabídku pro cílové segmenty na světových trzích a realizovat tak úspory z rozsahu.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Zvolený cílový trh musí být dostatečně velký, aby bylo pro podnik rentabilní na něm působit vybranými marketingovými nástroji.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umožňuje určit: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strukturu mezinárodního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dynamiku mezinárodního trhu.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Na základě určení struktury a dynamiky mezinárodního trhu podnik volí vhodný marketingový mix.</a:t>
            </a:r>
          </a:p>
        </p:txBody>
      </p:sp>
    </p:spTree>
    <p:extLst>
      <p:ext uri="{BB962C8B-B14F-4D97-AF65-F5344CB8AC3E}">
        <p14:creationId xmlns:p14="http://schemas.microsoft.com/office/powerpoint/2010/main" val="2903578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Atraktivnost segmentu ovlivňuje: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míra konkurence,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hrozba příchodu nové konkurenční firmy,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substituční výrobky,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silná pozice kupujících,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silná pozice dodavatelů.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 přesto, že se cílový segment jeví jako atraktivní, růstový a dostatečně velký musí podnik zvážit zda cílový trh odpovídá možnostem a kompetencím podniku.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 cílového segmentu je v mezinárodním marketingu solně ovlivněn strategií, kterou firma při svém podnikání používá.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případě </a:t>
            </a: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globálního marketingu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  podnik zaměřuje na široce koncipované stejné segmenty všech zemí.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případě </a:t>
            </a: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interkulturního marketingu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může podnik využít různá specifika segmentů pro účinnější nabídku.</a:t>
            </a:r>
          </a:p>
        </p:txBody>
      </p:sp>
    </p:spTree>
    <p:extLst>
      <p:ext uri="{BB962C8B-B14F-4D97-AF65-F5344CB8AC3E}">
        <p14:creationId xmlns:p14="http://schemas.microsoft.com/office/powerpoint/2010/main" val="2536869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55988"/>
            <a:ext cx="1178722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VÝBĚR SEGMENTAČNÍ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Základem každé segmentační strategie je rozhodnutí o počtu tržních segmentů, na které se firma hodlá zaměřit.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si volí jednu ze tří základních segmentačních strategií.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Typy segmentačních strategií: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Jednotná segmentační strategie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mass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marketing)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Diferencovaná segmentační strategie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diferentiated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marketing)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koncentrace na vybraný segment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concentration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 </a:t>
            </a:r>
          </a:p>
          <a:p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59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7309" y="174650"/>
            <a:ext cx="121046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JEDNOTNÁ SEGMENTAČNÍ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vychází z předpokladu homogenních potřeb a přání spotřebitelů.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se snaží prosadit na trhu jeden produkt a maximalizovat jeho podíl na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umožňuje realizovat úspory z rozsahu  často to ale vede k cenovým válkám, protože všechny produkty na trhu mají obdobné užitné vlastnosti a firmy si mohou navzájem konkurovat jen v cenové oblasti.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se nejvíce využívala v šedesátých letech minulého století v USA.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současné době by mohla najít využití pro standardizované výrobky.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strategie jsou úspory v oblasti výrobních a marketingových nákladů.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Tato strategie se používá velmi vzácně a spíše u neznačkových výrobků.</a:t>
            </a:r>
          </a:p>
        </p:txBody>
      </p:sp>
    </p:spTree>
    <p:extLst>
      <p:ext uri="{BB962C8B-B14F-4D97-AF65-F5344CB8AC3E}">
        <p14:creationId xmlns:p14="http://schemas.microsoft.com/office/powerpoint/2010/main" val="2730257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7309" y="174650"/>
            <a:ext cx="1210469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DIFERENCOVANÁ SEGMENTAČNÍ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má za cíl odlišit firmu od konkurence nabídkou široké škály výrobků.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Různým segmentům jsou nabízeny různé modely.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Marketingový mix je adaptován pro každý segment.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Produkty se odlišují odlišnými užitnými vlastnostmi a cenou.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umožňuje firmě oslovit různé segmenty a pokrýt kompletně nabídku cílového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Diferencovaná segmentační strategie je velmi nákladná a v případě nedostatečně velkého segmentu může být pro podnik neefektivní.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Diferencovaná segmentační strategie může být účinná v oblasti mezinárodního podnikání, protože firmám umožňuje oslovit vybrané segmenty světového trhu.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510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7309" y="174650"/>
            <a:ext cx="121046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STRATEGIE KONCENTRACE NA VYBRANÝ SEGMENT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spočívá v tom, že podnik zaměřuje své marketingové úsilí na vybraný segment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mikrosegment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market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niche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Obvykle se jedná o malý segment, který je nezajímavý pro velké konkurenční firmy a který je natolik specifický, že je možné ho vhodným marketingovým mixem účinně oslovit.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Menší podnik může díky této strategii dosáhnout velkého podílu na trhu malého segmentu a tím může podnik získat konkurenční výhodu, protože dobře zná specifické potřeby svých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zákázníků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tím si může vybudovat dobou image.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Nevýhodou strategie je riziko přílišné specializace a riziko vstupu silnější firmy do segmentu.</a:t>
            </a:r>
          </a:p>
        </p:txBody>
      </p:sp>
    </p:spTree>
    <p:extLst>
      <p:ext uri="{BB962C8B-B14F-4D97-AF65-F5344CB8AC3E}">
        <p14:creationId xmlns:p14="http://schemas.microsoft.com/office/powerpoint/2010/main" val="1607987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V MEZINÁRODNÍM PROSTŘEDÍ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zásadní rozhodnutí strategického významu.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je vyjádřením postavení značky na mezinárodních trzích a umožňuje upravit nabídku podle očekávání spotřebitelů i s ohledem na sílu konkurence.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spočívá se stanovení koncepce značky a její image s cílem zaujmout zvolenou pozici v myslích spotřebitelů a vymezit značku vůči hlavním konkurentům.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Základními úkoly positioningu jsou identifikace a diferenciace.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stanovení mezinárodního positioningu je třeba zohlednit tři základní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objektivní charakteristiky výrobku,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očekávání zahraničních spotřebitelů,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odlišnost od konkurence.</a:t>
            </a:r>
          </a:p>
          <a:p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788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TŘI PILÍŘE MEZINÁRODNÍHO POSITIONINGU</a:t>
            </a:r>
          </a:p>
        </p:txBody>
      </p:sp>
      <p:sp>
        <p:nvSpPr>
          <p:cNvPr id="2" name="Rovnoramenný trojúhelník 1">
            <a:extLst>
              <a:ext uri="{FF2B5EF4-FFF2-40B4-BE49-F238E27FC236}">
                <a16:creationId xmlns:a16="http://schemas.microsoft.com/office/drawing/2014/main" id="{1F67EAD5-DC87-4F4D-B5E2-E589F2104D81}"/>
              </a:ext>
            </a:extLst>
          </p:cNvPr>
          <p:cNvSpPr/>
          <p:nvPr/>
        </p:nvSpPr>
        <p:spPr>
          <a:xfrm>
            <a:off x="3928188" y="2061288"/>
            <a:ext cx="3993501" cy="3059635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95C598-241E-467E-BD2E-A09F87486531}"/>
              </a:ext>
            </a:extLst>
          </p:cNvPr>
          <p:cNvSpPr txBox="1"/>
          <p:nvPr/>
        </p:nvSpPr>
        <p:spPr>
          <a:xfrm>
            <a:off x="3690256" y="1095413"/>
            <a:ext cx="4469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</a:t>
            </a:r>
          </a:p>
          <a:p>
            <a:pPr algn="ctr"/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7BA622E-CDF3-41FD-AA87-B8821BFA2581}"/>
              </a:ext>
            </a:extLst>
          </p:cNvPr>
          <p:cNvSpPr txBox="1"/>
          <p:nvPr/>
        </p:nvSpPr>
        <p:spPr>
          <a:xfrm>
            <a:off x="202387" y="5285533"/>
            <a:ext cx="536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 ZAHRANIČNÍCH ZÁKAZNÍKŮ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D8B3853-9830-488A-BBBE-CDC6BE22B21D}"/>
              </a:ext>
            </a:extLst>
          </p:cNvPr>
          <p:cNvSpPr txBox="1"/>
          <p:nvPr/>
        </p:nvSpPr>
        <p:spPr>
          <a:xfrm>
            <a:off x="6697046" y="5285532"/>
            <a:ext cx="536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KONKURENCE NA ZAHRANIČNÍM TRHU</a:t>
            </a:r>
          </a:p>
        </p:txBody>
      </p:sp>
    </p:spTree>
    <p:extLst>
      <p:ext uri="{BB962C8B-B14F-4D97-AF65-F5344CB8AC3E}">
        <p14:creationId xmlns:p14="http://schemas.microsoft.com/office/powerpoint/2010/main" val="329807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musí být stanoven na základě velmi dobré znalosti cílové skupiny zákazníků na zahraničních trzích.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by měl splňovat určité předpoklady například: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reálný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(odpovídat kompetencím firmy, značky)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snadno a jednoduše pochopitelný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(vymezit hlavní užitek a hodnotu značky)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v souladu s očekáváním spotřebitelů na zahraničních trzích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(vnímání země původu zboží a vztah spotřebitelů k zahraničním značkám)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zdůrazňovat hlavní konkurenční výhody značky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(jaké nabízí výhody ve srovnání s konkurenčními výrobky)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být věrohodný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(podložený reálnými vlastnostmi výrobku)</a:t>
            </a:r>
          </a:p>
        </p:txBody>
      </p:sp>
    </p:spTree>
    <p:extLst>
      <p:ext uri="{BB962C8B-B14F-4D97-AF65-F5344CB8AC3E}">
        <p14:creationId xmlns:p14="http://schemas.microsoft.com/office/powerpoint/2010/main" val="3317929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GLOBÁLNÍ POSITIONING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globálního positioningu jsou úspory z rozsahu a možnost využívání globální marketingové strategie.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Strategii high-tech positioningu je možné použít zejména u průmyslového marketingu technologicky náročných výrobků (obráběcí stroje, roboti), u spotřebních výrobků (počítače, auta, elektronika) a u služeb (finanční, pojišťovací a logistické).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Vhodnou skupinou pro globální positioning jsou výrobky u nich je všeobecně vnímaná image země původu (francouzské parfémy, italské těstoviny, japonské sushi).</a:t>
            </a:r>
          </a:p>
        </p:txBody>
      </p:sp>
    </p:spTree>
    <p:extLst>
      <p:ext uri="{BB962C8B-B14F-4D97-AF65-F5344CB8AC3E}">
        <p14:creationId xmlns:p14="http://schemas.microsoft.com/office/powerpoint/2010/main" val="3663796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by měl být stanoven na základě výzkumu trhu a to zejména na výzkumu strategie konkurence a očekávání zahraničních spotřebitelů.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Řada zemí investuje prostředky do marketingových aktivit ve kterých se snaží podpořit pozitivní vnímání značky země (country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brand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positioning země musí být založen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jedinečnosti a identitě,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</a:t>
            </a:r>
            <a:r>
              <a:rPr lang="cs-CZ" sz="3000" b="1" i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odnotách</a:t>
            </a: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historii,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kompetencích,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konkurenčních výhodách,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výsledcích.</a:t>
            </a:r>
          </a:p>
        </p:txBody>
      </p:sp>
    </p:spTree>
    <p:extLst>
      <p:ext uri="{BB962C8B-B14F-4D97-AF65-F5344CB8AC3E}">
        <p14:creationId xmlns:p14="http://schemas.microsoft.com/office/powerpoint/2010/main" val="315351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MEZINÁRODNÍCH TRHŮ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vychází z poznání, že trh se skládá z různých spotřebitelů, kteří mají odlišné: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potřeby a přání,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hodnotové systémy,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kupní sílu,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nákupní zvyklosti,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preference.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se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nemůže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zaměřit na celosvětový trh, musí se zaměřit na segmenty trhu, na kterých má největší naději uspět.</a:t>
            </a:r>
          </a:p>
          <a:p>
            <a:pPr marL="457200" indent="-457200">
              <a:buFontTx/>
              <a:buChar char="-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Segmentovat trh znamená rozčlenit trh na stejné podmnožiny zákazníků, na které je možné působit vybranými marketingovými nástroji.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volbě cílových segmentů je třeba vycházet z určitých pravidel.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7941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DRUHY POSITIONINGU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Výrobkový positioning -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zaměřuje se na zdůraznění specifických vlastností výrobků (šampon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Head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and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Shoulders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– „Krásné vlasy bez lupů“)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podle způsobu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užití (sušenky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BeBe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Dobré ráno – „Energie na celé dopoledne“)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zaměřený na mimořádnou kvalito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výrobků (pivo Budvar – „To nejvzácnější co máme“)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zaměřený na vybraný segment uživatelů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(holící strojek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Gilette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– „Pro muže to nejlepší“)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Positioning zaměřený na životní styl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(Bohemia sekt – „Život nás baví“)</a:t>
            </a:r>
          </a:p>
        </p:txBody>
      </p:sp>
    </p:spTree>
    <p:extLst>
      <p:ext uri="{BB962C8B-B14F-4D97-AF65-F5344CB8AC3E}">
        <p14:creationId xmlns:p14="http://schemas.microsoft.com/office/powerpoint/2010/main" val="3005007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 všech druhů positioningu je třeba identifikovat hlavní konkurenční výhodu, věřit v jeho reálnost v praxi a uzpůsobit podle dané volby marketingový mix.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prostředí je dále nutné respektovat sociálně-kulturní odlišnosti spotřebitelů a mezinárodní image značky.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znázornění positioningu analyzované značky se v praxi používá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mapa vnímání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perceptual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map).</a:t>
            </a:r>
          </a:p>
        </p:txBody>
      </p:sp>
    </p:spTree>
    <p:extLst>
      <p:ext uri="{BB962C8B-B14F-4D97-AF65-F5344CB8AC3E}">
        <p14:creationId xmlns:p14="http://schemas.microsoft.com/office/powerpoint/2010/main" val="849879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MAPA VNÍMÁNÍ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Koncepce vychází z předpokladu, že pro spotřebitele je obtížné sledovat vývoj na trhu a orientovat se v nabídce, protože je přesycen informačními sděleními.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se snaží odlišit od konkurence jednoznačnou nabídkou.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si vytipují výraznou vlastnost produktu, která je zákazníky vnímána jako konkurenční výhoda a podle ní se snaží zaujmout optimální pozici na trhu.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koncipování mapy vnímání se používají různá kritéria např: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vztahy mezi kvalitou a cenou,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znalosti produktu,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preference značky,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vybraná užitná vlastnost,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úspory.</a:t>
            </a:r>
          </a:p>
        </p:txBody>
      </p:sp>
    </p:spTree>
    <p:extLst>
      <p:ext uri="{BB962C8B-B14F-4D97-AF65-F5344CB8AC3E}">
        <p14:creationId xmlns:p14="http://schemas.microsoft.com/office/powerpoint/2010/main" val="320875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PRAVIDLA PRO VOLBU SEGMETU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 musí být dostatečně velký, aby bylo efektivní na něm působit se zvoleným marketingovým mixem.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 musí být dostatečně stejnorodý (homogenní) =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podmínka homogenity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aby speciálně koncipovaná nabídka vyhovovala zákazníkům celého segmentu.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 musí být dostupný, firma musí mít reálnou možnost daný segment oslovit a vypracovat pro něj nabídku za přiměřené náklady.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Jednotlivé segmenty se musí od sebe dostatečně odlišovat svými tržními projevy =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podmínka heterogenity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Segmenty musí být měřitelné, podnik musí mít možnost získat dostatek informací o velikosti segmentu, jeho kupní síle a chování  odhad efektivnosti podnikání na daném segmentu.</a:t>
            </a:r>
          </a:p>
        </p:txBody>
      </p:sp>
    </p:spTree>
    <p:extLst>
      <p:ext uri="{BB962C8B-B14F-4D97-AF65-F5344CB8AC3E}">
        <p14:creationId xmlns:p14="http://schemas.microsoft.com/office/powerpoint/2010/main" val="244656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93311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ETAPY SEGMENTACE MEZINÁRODNÍHO TRHU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segmentace mezinárodních trhů probíhá obvykle ve třech etapách: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ETAPA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první etapě podnik: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vybírá vhodná kritéria pro segmentaci mezinárodního trhu,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analyzuje jednotlivé segmenty mezinárodního trhu.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ETAPA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druhé etapě podnik: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vybírá cílový mezinárodní trh = </a:t>
            </a:r>
            <a:r>
              <a:rPr lang="cs-CZ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targeting</a:t>
            </a: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ETAPA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 třetí etapě podnik: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volí segmentační strategie.</a:t>
            </a:r>
          </a:p>
        </p:txBody>
      </p:sp>
    </p:spTree>
    <p:extLst>
      <p:ext uri="{BB962C8B-B14F-4D97-AF65-F5344CB8AC3E}">
        <p14:creationId xmlns:p14="http://schemas.microsoft.com/office/powerpoint/2010/main" val="24117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VÝBĚR SEGMENTAČNÍCH KRITÉRIÍ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základním členění je možné trh rozdělit do tří velkých skupin: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Trh spotřebních výrobků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(trh jednotlivých spotřebitelů a domácností, které nakupují výrobky a služby pro vlastní potřebu),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Trh průmyslových výrobků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(podniky nakupují výrobky pro další výrobu či distribuci)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Trh veřejného sektoru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(veřejná správa a neziskový sektor).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Každý z výše uvedených trhů se chová odlišně, má odlišnou motivaci pro nákup a je třeba na ně působit odlišnými marketingovými nástroji.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oblasti mezinárodní marketingu mohou firmy pracovat s rozmanitou škálou segmentačních kritérií, které jim umožní poznat charakteristiky zákazníků a projevy jejich nákupního chování.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 segmentačními kritérii není možné pracovat odděleně, je nutné je vhodně kombinovat, aby byly získané informace komplexní a umožnily přesně zacílit nabídku na zvolený segment trhu.</a:t>
            </a:r>
          </a:p>
        </p:txBody>
      </p:sp>
    </p:spTree>
    <p:extLst>
      <p:ext uri="{BB962C8B-B14F-4D97-AF65-F5344CB8AC3E}">
        <p14:creationId xmlns:p14="http://schemas.microsoft.com/office/powerpoint/2010/main" val="176716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90674"/>
            <a:ext cx="1178722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SEGMENTACE TRHU SPOTŘEBNÍHO ZBOŽÍ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Kritéria vhodná pro segmentaci trhu spotřebního zboží můžeme členit do dvou skupin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charakteristik trhu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geografická kritéria,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demografická kritéria,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socioekonomická kritéria,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chování spotřebitelů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psychografická</a:t>
            </a: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kritéria,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kritéria behaviorální.</a:t>
            </a:r>
          </a:p>
          <a:p>
            <a:pPr marL="0" lvl="1"/>
            <a:endParaRPr lang="cs-CZ" sz="1500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0" lvl="1"/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Geografické, demografické a socioekonomické údaje jsou snadno dostupné a umožnují jednoduché členění spotřebitelů.</a:t>
            </a:r>
          </a:p>
          <a:p>
            <a:pPr marL="0" lvl="1"/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007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165319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GEOGRAFICKÁ KRITÉRIA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marketingu jsou přirozeně využívána geografická kritéria. 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trhy lze členit z hlediska geografie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zemí,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ekonomické příbuzností,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kulturní příbuznosti,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geografických zón,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územněsprávního členění,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velikosti měst,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hustoty osídlení,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klimatu.</a:t>
            </a:r>
          </a:p>
        </p:txBody>
      </p:sp>
    </p:spTree>
    <p:extLst>
      <p:ext uri="{BB962C8B-B14F-4D97-AF65-F5344CB8AC3E}">
        <p14:creationId xmlns:p14="http://schemas.microsoft.com/office/powerpoint/2010/main" val="305905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1"/>
            <a:ext cx="117872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DEMOGRAFICKÁ KRITÉRIA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Členění trhu dle demografických kritérií je podle: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pohlaví,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věkových kategorií,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velikosti rodiny a jejího životního cyklu,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rodinného stavu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etnických kritérií,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náboženství.</a:t>
            </a:r>
          </a:p>
        </p:txBody>
      </p:sp>
    </p:spTree>
    <p:extLst>
      <p:ext uri="{BB962C8B-B14F-4D97-AF65-F5344CB8AC3E}">
        <p14:creationId xmlns:p14="http://schemas.microsoft.com/office/powerpoint/2010/main" val="3106804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311B7-C85A-4F31-A598-C396937F26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13501</TotalTime>
  <Words>2342</Words>
  <Application>Microsoft Office PowerPoint</Application>
  <PresentationFormat>Širokoúhlá obrazovka</PresentationFormat>
  <Paragraphs>255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Prachařová Lenka</cp:lastModifiedBy>
  <cp:revision>289</cp:revision>
  <dcterms:created xsi:type="dcterms:W3CDTF">2021-02-11T08:32:21Z</dcterms:created>
  <dcterms:modified xsi:type="dcterms:W3CDTF">2022-03-25T10:32:58Z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