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49" r:id="rId5"/>
    <p:sldId id="351" r:id="rId6"/>
    <p:sldId id="359" r:id="rId7"/>
    <p:sldId id="360" r:id="rId8"/>
    <p:sldId id="362" r:id="rId9"/>
    <p:sldId id="350" r:id="rId10"/>
    <p:sldId id="352" r:id="rId11"/>
    <p:sldId id="353" r:id="rId12"/>
    <p:sldId id="354" r:id="rId13"/>
    <p:sldId id="355" r:id="rId14"/>
    <p:sldId id="356" r:id="rId15"/>
    <p:sldId id="357" r:id="rId16"/>
    <p:sldId id="363" r:id="rId17"/>
    <p:sldId id="364" r:id="rId18"/>
    <p:sldId id="365" r:id="rId19"/>
    <p:sldId id="366" r:id="rId20"/>
    <p:sldId id="367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MARKETINGOVÉ STRATEGIE V MEZINÁRODNÍM MARKETINGU</a:t>
            </a:r>
            <a:endParaRPr lang="cs-CZ" sz="40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9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8CC2F3-0B15-44FC-A756-353D7E1A8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"/>
            <a:ext cx="7957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1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Hvězdy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úspěšné podnikatelské aktivity a výrobky se silným růstem, které mají vysoký podíl na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udržení vedoucí pozice na trhu vyžadují tyto aktivity a výrobky značné finanční zdroje.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Investiční náročnost hvězd se sníží, tehdy když se stanou dojnými krávami.</a:t>
            </a:r>
          </a:p>
          <a:p>
            <a:r>
              <a:rPr lang="cs-CZ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Otazníky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podnikatelské aktivity a výrobky, které mají silný roční nárůst, ale nízký podíl na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Tyto výrobky mají dobrý růstový potenciál a mohou se stát hvězdami, pokud se firmě podaří zvýšit jejich podíl na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Tyto výrobky vyžadují značné investice.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Strategií je opuštění trhu nebo investice do rozvoje výrobku.</a:t>
            </a:r>
          </a:p>
        </p:txBody>
      </p:sp>
    </p:spTree>
    <p:extLst>
      <p:ext uri="{BB962C8B-B14F-4D97-AF65-F5344CB8AC3E}">
        <p14:creationId xmlns:p14="http://schemas.microsoft.com/office/powerpoint/2010/main" val="79647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Dojné krávy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podnikatelské aktivity a výrobky, které mají relativně silný podíl na trhu se slabým ročním růstem.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Přinášejí zisk bez nároku na velké investice.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Vynaložené prostředky jsou vysoce návratné a pomáhají podniku financovat jiné aktivity a jiné výrobky.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 se snaží udržet svůj podíl na trhu co nejdéle.</a:t>
            </a:r>
          </a:p>
          <a:p>
            <a:r>
              <a:rPr lang="cs-CZ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Bídní psi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aktivity a výrobky, které nevyužily svou příležitost nebo zastaraly.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Mají nízký podíl na trhu s nízkým nárůstem.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Představují pro podnik nepříjemnou zátěž, které je nejlépe se zbavit.</a:t>
            </a:r>
          </a:p>
        </p:txBody>
      </p:sp>
    </p:spTree>
    <p:extLst>
      <p:ext uri="{BB962C8B-B14F-4D97-AF65-F5344CB8AC3E}">
        <p14:creationId xmlns:p14="http://schemas.microsoft.com/office/powerpoint/2010/main" val="503925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3. RŮSTOVÉ STRATEGIE V MEZINÁRODNÍM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Snaha o rozvoj podnikatelských aktivit a o ekonomický růst je základní motivací všech podniků, které se rozhodnou vstoupit na zahraniční trhu.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praxi je možné si vytipovat tři základní formy růstových strategií: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intenzivního růstu,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externí, integrační růstová strategie,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diverzifikační strategie.</a:t>
            </a:r>
          </a:p>
        </p:txBody>
      </p:sp>
    </p:spTree>
    <p:extLst>
      <p:ext uri="{BB962C8B-B14F-4D97-AF65-F5344CB8AC3E}">
        <p14:creationId xmlns:p14="http://schemas.microsoft.com/office/powerpoint/2010/main" val="295896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INTENZIVNÍHO RŮSTU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Základním cílem podniku je výšení objemů prodejů ve stávajících segmentech díky aktivnímu marketingovému úsilí.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 se koncentruje na rozvoj stávajících aktivit a ještě se více specializuje na určitou oblast podnikání.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 posílení pozice na cílovém segmentu se snaží: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získat nové zákazníky,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přimět stávající zákazníky k častějším nákupům,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přimět stávající zákazník k většímu množství nakupovaných výrobků,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přesvědčit nerozhodnuté zákazníky ke koupi,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získat zákazníky konkurenčních firem.</a:t>
            </a:r>
          </a:p>
          <a:p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5769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Při strategii intenzivního růstu podnik využívá klasické marketingové nástroje, ty jsou např.: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zvýšení kvality nabízených výrobků,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zvýšení kvality nabízených služeb,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rozšíření nabídky,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optimalizace cenové politiky,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efektivnější distribuční politika,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akce na podporu prodeje,</a:t>
            </a:r>
          </a:p>
          <a:p>
            <a:pPr marL="457200" indent="-457200">
              <a:buFontTx/>
              <a:buChar char="-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uvedení výrobků na další </a:t>
            </a:r>
            <a:r>
              <a:rPr lang="cs-CZ" sz="3000" b="1" i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zahraniční trhy.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2674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EXTERNÍ RŮSTOVÁ STRATEGIE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Má dva cíle:</a:t>
            </a:r>
          </a:p>
          <a:p>
            <a:pPr marL="514350" indent="-514350">
              <a:buAutoNum type="arabicPeriod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 je zvýšení rentability mezinárodního podnikání díly lepší kontrole distribučního řetězce.</a:t>
            </a:r>
          </a:p>
          <a:p>
            <a:pPr marL="514350" indent="-514350">
              <a:buAutoNum type="arabicPeriod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 je pohlcení konkurenční firmy prostřednictvím fúze nebo akvizice.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rámci externí růstové strategie se podniky snaží lépe kontrolovat své dodavatele a snaží se eliminovat rizika nekvalitních nebo opožděných dodávek.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Cílem je zlepšení zásobování strategickými surovinami.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Kontrola distribučních článků zvyšuje prodej a umožňuje podniku lépe uspokojovat potřeby a přání zákazníků.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Využívaní podnikových prodejen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franchising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nebo smlouvy o výhradním prodeji.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Cílem akvizice nebo fúze je možnost zvýšení podílu na světovém trhu.</a:t>
            </a:r>
          </a:p>
        </p:txBody>
      </p:sp>
    </p:spTree>
    <p:extLst>
      <p:ext uri="{BB962C8B-B14F-4D97-AF65-F5344CB8AC3E}">
        <p14:creationId xmlns:p14="http://schemas.microsoft.com/office/powerpoint/2010/main" val="3066411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DIVERZIFIKAČNÍ RŮSTOVÁ STRATEGIE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Cílem této strategie je rozšíření stávajících aktivit a snaha o rozložení podnikatelských rizik.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Nejčastěji se jedná o diverzifikaci podnikových rizik rozšířením nové výrobkové škály nebo uvedením nových druhů výrobků na trh pod stávající značkou.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Snaha o rozšíření výrobkových řad je kapitálově náročná.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Správně pojatá diverzifikační strategie umožňuje rozložit podnikatelská rizika.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Nejvýhodnější je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geografická diverzifikace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která umožňuje vyrovnávat hospodářský pokles v jedné geografické zóně z vyšších příjmů v jiné geografické zóně.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Rozložení podnikatelských rizik umožňuje zaměření podnikatelských aktivit na různé segmenty.</a:t>
            </a:r>
          </a:p>
        </p:txBody>
      </p:sp>
    </p:spTree>
    <p:extLst>
      <p:ext uri="{BB962C8B-B14F-4D97-AF65-F5344CB8AC3E}">
        <p14:creationId xmlns:p14="http://schemas.microsoft.com/office/powerpoint/2010/main" val="35998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PLÁNOVÁNÍ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Hlavním úkolem strategického plánování je zajištění souladu mezi dlouhodobými podnikovými cíli, zdroji, které má podnik k dispozici a mezi podnikatelskými příležitostmi na mezinárodních trzích.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rámci strategického plánování je třeba rozhodnout o tom, které mezinárodní aktivity bude firma rozvíjet popřípadě, které mezinárodní aktivity omezí, a na které mezinárodní trhy vstoupí.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Strategické plánovaní má za úkol co nejpřesněji stanovit náklady spojené s mezinárodními podnikatelskými aktivitami a odhadnout jejich návratnost.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Strategický plán je východiskem pro vypracování dílčích marketingových plánů pro jednotlivé aktivity a produkty.</a:t>
            </a:r>
          </a:p>
        </p:txBody>
      </p:sp>
    </p:spTree>
    <p:extLst>
      <p:ext uri="{BB962C8B-B14F-4D97-AF65-F5344CB8AC3E}">
        <p14:creationId xmlns:p14="http://schemas.microsoft.com/office/powerpoint/2010/main" val="25236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Plánování mezinárodních podnikatelských aktivit probíhá na více úrovních rozhodovacího procesu: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Celopodniková úroveň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rozhodnutí o výběru cílových mezinárodních trhu, o formách vstupů na zahraniční trhy, o výběru nosných aktivit a technologií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Úroveň podnikatelských jednotek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rozhodování o cílových segmentech a výrobkových řadách vhodných pro dané zahraniční trhu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Úroveň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rozhodování o sortimentu nabídky, nabízených produktech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Významnou součástí plánování je: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SWOT analýza,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PEST analýza,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analýza bezprostředního podnikového okolí.</a:t>
            </a:r>
          </a:p>
        </p:txBody>
      </p:sp>
    </p:spTree>
    <p:extLst>
      <p:ext uri="{BB962C8B-B14F-4D97-AF65-F5344CB8AC3E}">
        <p14:creationId xmlns:p14="http://schemas.microsoft.com/office/powerpoint/2010/main" val="112986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mezinárodní marketingu analyzujeme: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známost značky,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image,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podíl na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kvalita výrobků,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četnost inovací,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rozsah nabízených služeb,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náklady na distribuci,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efektivnost řízení distribučních cest,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vztahy se zákazníky,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propracovanost řízení,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cenová konkurenceschopnost,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efektivnost komunikačních aktivit.</a:t>
            </a:r>
          </a:p>
        </p:txBody>
      </p:sp>
    </p:spTree>
    <p:extLst>
      <p:ext uri="{BB962C8B-B14F-4D97-AF65-F5344CB8AC3E}">
        <p14:creationId xmlns:p14="http://schemas.microsoft.com/office/powerpoint/2010/main" val="154170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V oblasti řízení financí analyzujeme: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kapitálovou náročnost,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možnosti financování,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finanční stabilitu podniku,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rentabilitu.</a:t>
            </a:r>
          </a:p>
          <a:p>
            <a:endParaRPr lang="cs-CZ" sz="1500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V oblasti řízení výroby analyzujeme: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úroveň výrobního zařízení,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úroveň technologií,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produktivitu.</a:t>
            </a:r>
          </a:p>
          <a:p>
            <a:endParaRPr lang="cs-CZ" sz="1500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V oblasti řízení lidských zdrojů analyzujeme: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úroveň kvalifikace,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věkovou strukturu.</a:t>
            </a:r>
          </a:p>
          <a:p>
            <a:pPr marL="457200" indent="-457200">
              <a:buFontTx/>
              <a:buChar char="-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203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STANOVENÍ POSLÁNÍ FIRMY A JEJICH CÍLŮ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Podnik, který se rozhodne vyvíjet mezinárodní aktivity má obvykle vymezené své původní cíle a podnikatelské vize.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Poslání firmy musí vycházet ze stanovených cílů, firemních hodnot i firemní kultury.</a:t>
            </a:r>
            <a:endParaRPr lang="cs-CZ" sz="3000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Ke strategickým cílům mezinárodního podnikání patří: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vstup na nové trhy a segmenty,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dosažení vedoucího postavení v cílovém segmentu na mezinárodním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účast ve strategické alianci,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rozvoj vybraných podnikatelských aktivit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Společnosti by měli při stanovování strategických marketingových cílů vycházet z metody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SMART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64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Strategické cíle podniku dle metody SMART musí být: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 -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PECIFIC = specifické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 -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EASURABLE = měřitelné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 -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CHIEVABLE = dosažitelné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 -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EALISTIC = reálné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 -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RACABLE, TIMELY =  sledovatelné, časové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356F4B-318B-41FA-9A17-7A22D8F1C6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8" b="46825"/>
          <a:stretch/>
        </p:blipFill>
        <p:spPr>
          <a:xfrm>
            <a:off x="774718" y="3574915"/>
            <a:ext cx="10475079" cy="18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2. VÝBĚR NOSNÝCH AKTIVIT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Důležitým rozhodnutím firmy je rozhodnutí o výběru nosných aktivit, které si firma přeje na zahraničních trzích rozvíjet.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Nástrojem pro vyhodnocení nosných podnikatelských aktivit je analýza portfolia.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Cílem analýzy je zmapovat postavení jednotlivých výrobků a výrobkových řad podnikového portfolia a analyzovat, které výrobky jsou pro daný trh neperspektivní.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potřeby mezinárodního marketingu se nejčastěji používá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model BCG matice.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3169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MODEL BCG MATICE „Boston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consulting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group´sgrowth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share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matrix“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Model je využívaný pro strategický mezinárodní marketing.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Metoda je založena na vztahu tempa růstu trhu a relativního podílu na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rozdíl od obvyklého ukazatele celkového podílu firmy na trhu vyjadřuje relativní podíl na trhu poměr podílu analyzované firmy k tržnímu podílu největšího konkurenta.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Tento podíl vypovídá o konkurenceschopnosti analyzované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Jednotlivé podnikatelské aktivity jsou znázorněny maticí o čtyřech kvadrantech, které vypovídají o vztahu ročního nárustu trhu k relativnímu podílu výrobku na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každý kvadrant je možné doporučit vhodnou marketingovou strategii.</a:t>
            </a:r>
          </a:p>
        </p:txBody>
      </p:sp>
    </p:spTree>
    <p:extLst>
      <p:ext uri="{BB962C8B-B14F-4D97-AF65-F5344CB8AC3E}">
        <p14:creationId xmlns:p14="http://schemas.microsoft.com/office/powerpoint/2010/main" val="14707082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D311B7-C85A-4F31-A598-C396937F26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13501</TotalTime>
  <Words>1127</Words>
  <Application>Microsoft Office PowerPoint</Application>
  <PresentationFormat>Širokoúhlá obrazovka</PresentationFormat>
  <Paragraphs>127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Prachařová Lenka</cp:lastModifiedBy>
  <cp:revision>288</cp:revision>
  <dcterms:created xsi:type="dcterms:W3CDTF">2021-02-11T08:32:21Z</dcterms:created>
  <dcterms:modified xsi:type="dcterms:W3CDTF">2022-03-01T07:56:26Z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