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51"/>
  </p:notesMasterIdLst>
  <p:handoutMasterIdLst>
    <p:handoutMasterId r:id="rId52"/>
  </p:handoutMasterIdLst>
  <p:sldIdLst>
    <p:sldId id="303" r:id="rId5"/>
    <p:sldId id="304" r:id="rId6"/>
    <p:sldId id="306" r:id="rId7"/>
    <p:sldId id="305" r:id="rId8"/>
    <p:sldId id="307" r:id="rId9"/>
    <p:sldId id="308" r:id="rId10"/>
    <p:sldId id="309" r:id="rId11"/>
    <p:sldId id="310" r:id="rId12"/>
    <p:sldId id="311" r:id="rId13"/>
    <p:sldId id="312" r:id="rId14"/>
    <p:sldId id="314" r:id="rId15"/>
    <p:sldId id="313" r:id="rId16"/>
    <p:sldId id="315" r:id="rId17"/>
    <p:sldId id="316" r:id="rId18"/>
    <p:sldId id="317" r:id="rId19"/>
    <p:sldId id="318" r:id="rId20"/>
    <p:sldId id="319" r:id="rId21"/>
    <p:sldId id="320" r:id="rId22"/>
    <p:sldId id="321" r:id="rId23"/>
    <p:sldId id="322" r:id="rId24"/>
    <p:sldId id="323" r:id="rId25"/>
    <p:sldId id="324" r:id="rId26"/>
    <p:sldId id="325" r:id="rId27"/>
    <p:sldId id="326" r:id="rId28"/>
    <p:sldId id="328" r:id="rId29"/>
    <p:sldId id="327" r:id="rId30"/>
    <p:sldId id="329" r:id="rId31"/>
    <p:sldId id="331" r:id="rId32"/>
    <p:sldId id="330" r:id="rId33"/>
    <p:sldId id="332" r:id="rId34"/>
    <p:sldId id="333" r:id="rId35"/>
    <p:sldId id="334" r:id="rId36"/>
    <p:sldId id="335" r:id="rId37"/>
    <p:sldId id="336" r:id="rId38"/>
    <p:sldId id="337" r:id="rId39"/>
    <p:sldId id="338" r:id="rId40"/>
    <p:sldId id="339" r:id="rId41"/>
    <p:sldId id="340" r:id="rId42"/>
    <p:sldId id="341" r:id="rId43"/>
    <p:sldId id="342" r:id="rId44"/>
    <p:sldId id="343" r:id="rId45"/>
    <p:sldId id="344" r:id="rId46"/>
    <p:sldId id="345" r:id="rId47"/>
    <p:sldId id="346" r:id="rId48"/>
    <p:sldId id="347" r:id="rId49"/>
    <p:sldId id="348" r:id="rId5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3255"/>
    <a:srgbClr val="EE6E71"/>
    <a:srgbClr val="EF5F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Světlý styl 3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B344D84-9AFB-497E-A393-DC336BA19D2E}" styleName="Střední styl 3 – zvýraznění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Světlý styl 3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548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108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9" d="100"/>
          <a:sy n="99" d="100"/>
        </p:scale>
        <p:origin x="357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theme" Target="theme/theme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tableStyles" Target="tableStyles.xml"/><Relationship Id="rId8" Type="http://schemas.openxmlformats.org/officeDocument/2006/relationships/slide" Target="slides/slide4.xml"/><Relationship Id="rId51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CE3BB9-66B9-4B89-94D8-3B0407738C5E}" type="doc">
      <dgm:prSet loTypeId="urn:microsoft.com/office/officeart/2005/8/layout/chevron2" loCatId="process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cs-CZ"/>
        </a:p>
      </dgm:t>
    </dgm:pt>
    <dgm:pt modelId="{270A0103-73FE-49BF-BEB8-B4A4F9D1DB36}">
      <dgm:prSet phldrT="[Text]" custT="1"/>
      <dgm:spPr>
        <a:solidFill>
          <a:srgbClr val="C00000"/>
        </a:solidFill>
        <a:ln w="28575">
          <a:solidFill>
            <a:schemeClr val="tx1"/>
          </a:solidFill>
        </a:ln>
      </dgm:spPr>
      <dgm:t>
        <a:bodyPr/>
        <a:lstStyle/>
        <a:p>
          <a:pPr algn="ctr"/>
          <a:r>
            <a:rPr lang="cs-CZ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1. </a:t>
          </a:r>
        </a:p>
      </dgm:t>
    </dgm:pt>
    <dgm:pt modelId="{D68BD9DB-FF24-4E2A-900D-275AC670AE8A}" type="parTrans" cxnId="{21F4203B-4419-4BAD-8CC8-FCE633B2B3B4}">
      <dgm:prSet/>
      <dgm:spPr/>
      <dgm:t>
        <a:bodyPr/>
        <a:lstStyle/>
        <a:p>
          <a:endParaRPr lang="cs-CZ"/>
        </a:p>
      </dgm:t>
    </dgm:pt>
    <dgm:pt modelId="{2D7F7D42-55CF-498C-BDD9-E34EF2FA0200}" type="sibTrans" cxnId="{21F4203B-4419-4BAD-8CC8-FCE633B2B3B4}">
      <dgm:prSet/>
      <dgm:spPr/>
      <dgm:t>
        <a:bodyPr/>
        <a:lstStyle/>
        <a:p>
          <a:endParaRPr lang="cs-CZ"/>
        </a:p>
      </dgm:t>
    </dgm:pt>
    <dgm:pt modelId="{FDE73906-10C7-4D69-88FE-ACF6A3D5A49E}">
      <dgm:prSet phldrT="[Text]" custT="1"/>
      <dgm:spPr>
        <a:ln w="28575">
          <a:solidFill>
            <a:schemeClr val="tx1"/>
          </a:solidFill>
        </a:ln>
      </dgm:spPr>
      <dgm:t>
        <a:bodyPr/>
        <a:lstStyle/>
        <a:p>
          <a:pPr indent="0">
            <a:buFontTx/>
            <a:buNone/>
          </a:pPr>
          <a:r>
            <a:rPr lang="cs-CZ" sz="3000" dirty="0">
              <a:latin typeface="Times New Roman" panose="02020603050405020304" pitchFamily="18" charset="0"/>
              <a:cs typeface="Times New Roman" panose="02020603050405020304" pitchFamily="18" charset="0"/>
            </a:rPr>
            <a:t>POROZUMĚNÍ ZAHRANIČNÍMU TRHU</a:t>
          </a:r>
        </a:p>
      </dgm:t>
    </dgm:pt>
    <dgm:pt modelId="{F9851851-3EDA-436E-9503-72D1135C3863}" type="parTrans" cxnId="{296FD05F-AB7D-4C1C-95DF-6CCEB64E9E7A}">
      <dgm:prSet/>
      <dgm:spPr/>
      <dgm:t>
        <a:bodyPr/>
        <a:lstStyle/>
        <a:p>
          <a:endParaRPr lang="cs-CZ"/>
        </a:p>
      </dgm:t>
    </dgm:pt>
    <dgm:pt modelId="{72359B61-44C9-49B8-8503-CF29B61FA84A}" type="sibTrans" cxnId="{296FD05F-AB7D-4C1C-95DF-6CCEB64E9E7A}">
      <dgm:prSet/>
      <dgm:spPr/>
      <dgm:t>
        <a:bodyPr/>
        <a:lstStyle/>
        <a:p>
          <a:endParaRPr lang="cs-CZ"/>
        </a:p>
      </dgm:t>
    </dgm:pt>
    <dgm:pt modelId="{305EBF96-FE8A-4032-89C2-790DA405DFA0}">
      <dgm:prSet phldrT="[Text]" custT="1"/>
      <dgm:spPr>
        <a:solidFill>
          <a:srgbClr val="D63255"/>
        </a:solidFill>
        <a:ln w="28575">
          <a:solidFill>
            <a:schemeClr val="tx1"/>
          </a:solidFill>
        </a:ln>
      </dgm:spPr>
      <dgm:t>
        <a:bodyPr/>
        <a:lstStyle/>
        <a:p>
          <a:pPr algn="ctr"/>
          <a:r>
            <a:rPr lang="cs-CZ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2.</a:t>
          </a:r>
        </a:p>
      </dgm:t>
    </dgm:pt>
    <dgm:pt modelId="{9805D1E0-8257-4CD3-9CC6-5E73C07D0051}" type="parTrans" cxnId="{37D05B92-F0A1-47FF-BB60-AB6306203A23}">
      <dgm:prSet/>
      <dgm:spPr/>
      <dgm:t>
        <a:bodyPr/>
        <a:lstStyle/>
        <a:p>
          <a:endParaRPr lang="cs-CZ"/>
        </a:p>
      </dgm:t>
    </dgm:pt>
    <dgm:pt modelId="{4C8DE37E-A264-418B-B753-E66A55E70646}" type="sibTrans" cxnId="{37D05B92-F0A1-47FF-BB60-AB6306203A23}">
      <dgm:prSet/>
      <dgm:spPr/>
      <dgm:t>
        <a:bodyPr/>
        <a:lstStyle/>
        <a:p>
          <a:endParaRPr lang="cs-CZ"/>
        </a:p>
      </dgm:t>
    </dgm:pt>
    <dgm:pt modelId="{E7983DC5-E1BB-437A-96D3-F80ACE73B73C}">
      <dgm:prSet phldrT="[Text]" custT="1"/>
      <dgm:spPr>
        <a:solidFill>
          <a:srgbClr val="EF5F77"/>
        </a:solidFill>
        <a:ln w="28575">
          <a:solidFill>
            <a:schemeClr val="tx1"/>
          </a:solidFill>
        </a:ln>
      </dgm:spPr>
      <dgm:t>
        <a:bodyPr/>
        <a:lstStyle/>
        <a:p>
          <a:pPr algn="ctr"/>
          <a:r>
            <a:rPr lang="cs-CZ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3.</a:t>
          </a:r>
        </a:p>
      </dgm:t>
    </dgm:pt>
    <dgm:pt modelId="{5C22F537-2CA8-4474-96A8-901E51FEDC69}" type="parTrans" cxnId="{C62178BF-4E8C-4FEA-93E1-76519BAD9D39}">
      <dgm:prSet/>
      <dgm:spPr/>
      <dgm:t>
        <a:bodyPr/>
        <a:lstStyle/>
        <a:p>
          <a:endParaRPr lang="cs-CZ"/>
        </a:p>
      </dgm:t>
    </dgm:pt>
    <dgm:pt modelId="{AB85233B-5603-4379-A505-8BEB60CB088C}" type="sibTrans" cxnId="{C62178BF-4E8C-4FEA-93E1-76519BAD9D39}">
      <dgm:prSet/>
      <dgm:spPr/>
      <dgm:t>
        <a:bodyPr/>
        <a:lstStyle/>
        <a:p>
          <a:endParaRPr lang="cs-CZ"/>
        </a:p>
      </dgm:t>
    </dgm:pt>
    <dgm:pt modelId="{EE7D596E-7D1C-449A-A8E6-6641028F00C9}">
      <dgm:prSet phldrT="[Text]" custT="1"/>
      <dgm:spPr>
        <a:ln w="28575">
          <a:solidFill>
            <a:schemeClr val="tx1"/>
          </a:solidFill>
        </a:ln>
      </dgm:spPr>
      <dgm:t>
        <a:bodyPr/>
        <a:lstStyle/>
        <a:p>
          <a:pPr indent="0">
            <a:buFontTx/>
            <a:buNone/>
          </a:pPr>
          <a:r>
            <a:rPr lang="cs-CZ" sz="3000" dirty="0">
              <a:latin typeface="Times New Roman" panose="02020603050405020304" pitchFamily="18" charset="0"/>
              <a:cs typeface="Times New Roman" panose="02020603050405020304" pitchFamily="18" charset="0"/>
            </a:rPr>
            <a:t>ANALÁZA INFORMACÍ O MEZINÁRODNÍM MARKETIGNOVÉM PROSTŘEDÍ</a:t>
          </a:r>
        </a:p>
      </dgm:t>
    </dgm:pt>
    <dgm:pt modelId="{84A9845C-BC41-4DAE-B758-BFD6FCFA715B}" type="parTrans" cxnId="{88F5D3E2-DF53-44AE-BF8C-726805E2611D}">
      <dgm:prSet/>
      <dgm:spPr/>
      <dgm:t>
        <a:bodyPr/>
        <a:lstStyle/>
        <a:p>
          <a:endParaRPr lang="cs-CZ"/>
        </a:p>
      </dgm:t>
    </dgm:pt>
    <dgm:pt modelId="{62A47460-50E4-4D24-95A2-B9D5538CE65F}" type="sibTrans" cxnId="{88F5D3E2-DF53-44AE-BF8C-726805E2611D}">
      <dgm:prSet/>
      <dgm:spPr/>
      <dgm:t>
        <a:bodyPr/>
        <a:lstStyle/>
        <a:p>
          <a:endParaRPr lang="cs-CZ"/>
        </a:p>
      </dgm:t>
    </dgm:pt>
    <dgm:pt modelId="{7B716C12-DCC4-421C-B0AA-ACE957F6037C}">
      <dgm:prSet custT="1"/>
      <dgm:spPr>
        <a:ln w="28575">
          <a:solidFill>
            <a:schemeClr val="tx1"/>
          </a:solidFill>
        </a:ln>
      </dgm:spPr>
      <dgm:t>
        <a:bodyPr/>
        <a:lstStyle/>
        <a:p>
          <a:pPr indent="0">
            <a:buFontTx/>
            <a:buNone/>
          </a:pPr>
          <a:r>
            <a:rPr lang="cs-CZ" sz="3000" dirty="0">
              <a:latin typeface="Times New Roman" panose="02020603050405020304" pitchFamily="18" charset="0"/>
              <a:cs typeface="Times New Roman" panose="02020603050405020304" pitchFamily="18" charset="0"/>
            </a:rPr>
            <a:t>POCHOPENÍ KULTURY A NÁKUPNÍCH ZVYKLOSTÍ</a:t>
          </a:r>
        </a:p>
      </dgm:t>
    </dgm:pt>
    <dgm:pt modelId="{180F61E1-FCEF-4F00-B9AC-333B91C3EFF9}" type="parTrans" cxnId="{08D570AD-F91D-4FC9-A08F-3B2FE7173DEB}">
      <dgm:prSet/>
      <dgm:spPr/>
      <dgm:t>
        <a:bodyPr/>
        <a:lstStyle/>
        <a:p>
          <a:endParaRPr lang="cs-CZ"/>
        </a:p>
      </dgm:t>
    </dgm:pt>
    <dgm:pt modelId="{61786139-6F4A-40F1-9F08-7E24B052F206}" type="sibTrans" cxnId="{08D570AD-F91D-4FC9-A08F-3B2FE7173DEB}">
      <dgm:prSet/>
      <dgm:spPr/>
      <dgm:t>
        <a:bodyPr/>
        <a:lstStyle/>
        <a:p>
          <a:endParaRPr lang="cs-CZ"/>
        </a:p>
      </dgm:t>
    </dgm:pt>
    <dgm:pt modelId="{55FC8F8D-322C-4812-8012-3998A7A2D2E5}">
      <dgm:prSet phldrT="[Text]" custT="1"/>
      <dgm:spPr>
        <a:solidFill>
          <a:srgbClr val="EE6E71"/>
        </a:solidFill>
        <a:ln w="28575">
          <a:solidFill>
            <a:schemeClr val="tx1"/>
          </a:solidFill>
        </a:ln>
      </dgm:spPr>
      <dgm:t>
        <a:bodyPr/>
        <a:lstStyle/>
        <a:p>
          <a:pPr algn="ctr"/>
          <a:r>
            <a:rPr lang="cs-CZ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4.</a:t>
          </a:r>
        </a:p>
      </dgm:t>
    </dgm:pt>
    <dgm:pt modelId="{047C68A0-04E1-4133-9DEB-1B15F0254698}" type="parTrans" cxnId="{5F8EEF96-DE85-4FE7-89D7-9E90C097FA3C}">
      <dgm:prSet/>
      <dgm:spPr/>
      <dgm:t>
        <a:bodyPr/>
        <a:lstStyle/>
        <a:p>
          <a:endParaRPr lang="cs-CZ"/>
        </a:p>
      </dgm:t>
    </dgm:pt>
    <dgm:pt modelId="{B3351CB7-3AA5-42C8-BDAC-107388D44ECC}" type="sibTrans" cxnId="{5F8EEF96-DE85-4FE7-89D7-9E90C097FA3C}">
      <dgm:prSet/>
      <dgm:spPr/>
      <dgm:t>
        <a:bodyPr/>
        <a:lstStyle/>
        <a:p>
          <a:endParaRPr lang="cs-CZ"/>
        </a:p>
      </dgm:t>
    </dgm:pt>
    <dgm:pt modelId="{2D2530D7-CC18-41E7-AFDC-69FF402A6BB9}">
      <dgm:prSet custT="1"/>
      <dgm:spPr>
        <a:ln w="28575">
          <a:solidFill>
            <a:schemeClr val="tx1"/>
          </a:solidFill>
        </a:ln>
      </dgm:spPr>
      <dgm:t>
        <a:bodyPr/>
        <a:lstStyle/>
        <a:p>
          <a:pPr indent="0">
            <a:buFontTx/>
            <a:buNone/>
          </a:pPr>
          <a:r>
            <a:rPr lang="cs-CZ" sz="3000" dirty="0">
              <a:latin typeface="Times New Roman" panose="02020603050405020304" pitchFamily="18" charset="0"/>
              <a:cs typeface="Times New Roman" panose="02020603050405020304" pitchFamily="18" charset="0"/>
            </a:rPr>
            <a:t>ANALÝZA ZÁKAZNÍKA</a:t>
          </a:r>
        </a:p>
      </dgm:t>
    </dgm:pt>
    <dgm:pt modelId="{1C8B89BC-7458-4AC6-AF57-F9B685974A93}" type="parTrans" cxnId="{B5BF9D5F-DF09-4CAE-A122-4AC3E9FB956A}">
      <dgm:prSet/>
      <dgm:spPr/>
      <dgm:t>
        <a:bodyPr/>
        <a:lstStyle/>
        <a:p>
          <a:endParaRPr lang="cs-CZ"/>
        </a:p>
      </dgm:t>
    </dgm:pt>
    <dgm:pt modelId="{9E4E124A-1821-4102-BD4E-A59E19C9D290}" type="sibTrans" cxnId="{B5BF9D5F-DF09-4CAE-A122-4AC3E9FB956A}">
      <dgm:prSet/>
      <dgm:spPr/>
      <dgm:t>
        <a:bodyPr/>
        <a:lstStyle/>
        <a:p>
          <a:endParaRPr lang="cs-CZ"/>
        </a:p>
      </dgm:t>
    </dgm:pt>
    <dgm:pt modelId="{AB868107-68ED-4F7A-BE0E-462C056A8E30}" type="pres">
      <dgm:prSet presAssocID="{EBCE3BB9-66B9-4B89-94D8-3B0407738C5E}" presName="linearFlow" presStyleCnt="0">
        <dgm:presLayoutVars>
          <dgm:dir/>
          <dgm:animLvl val="lvl"/>
          <dgm:resizeHandles val="exact"/>
        </dgm:presLayoutVars>
      </dgm:prSet>
      <dgm:spPr/>
    </dgm:pt>
    <dgm:pt modelId="{59A5450F-1F4F-41A2-A457-330FB3D3B840}" type="pres">
      <dgm:prSet presAssocID="{270A0103-73FE-49BF-BEB8-B4A4F9D1DB36}" presName="composite" presStyleCnt="0"/>
      <dgm:spPr/>
    </dgm:pt>
    <dgm:pt modelId="{DF187187-0D90-478A-B4CE-A89E9BF3184C}" type="pres">
      <dgm:prSet presAssocID="{270A0103-73FE-49BF-BEB8-B4A4F9D1DB36}" presName="parentText" presStyleLbl="alignNode1" presStyleIdx="0" presStyleCnt="4" custLinFactNeighborY="2565">
        <dgm:presLayoutVars>
          <dgm:chMax val="1"/>
          <dgm:bulletEnabled val="1"/>
        </dgm:presLayoutVars>
      </dgm:prSet>
      <dgm:spPr/>
    </dgm:pt>
    <dgm:pt modelId="{FDF73C0A-4DF1-4EE8-8AB1-A30B503A9E81}" type="pres">
      <dgm:prSet presAssocID="{270A0103-73FE-49BF-BEB8-B4A4F9D1DB36}" presName="descendantText" presStyleLbl="alignAcc1" presStyleIdx="0" presStyleCnt="4" custLinFactNeighborX="0" custLinFactNeighborY="2504">
        <dgm:presLayoutVars>
          <dgm:bulletEnabled val="1"/>
        </dgm:presLayoutVars>
      </dgm:prSet>
      <dgm:spPr/>
    </dgm:pt>
    <dgm:pt modelId="{548E9A54-E836-4D86-BA45-7793E6AC9DC0}" type="pres">
      <dgm:prSet presAssocID="{2D7F7D42-55CF-498C-BDD9-E34EF2FA0200}" presName="sp" presStyleCnt="0"/>
      <dgm:spPr/>
    </dgm:pt>
    <dgm:pt modelId="{46C162E5-47CC-4FCF-A575-9E9E6D4C35E4}" type="pres">
      <dgm:prSet presAssocID="{305EBF96-FE8A-4032-89C2-790DA405DFA0}" presName="composite" presStyleCnt="0"/>
      <dgm:spPr/>
    </dgm:pt>
    <dgm:pt modelId="{213FB939-9CC5-46C0-BA20-2789615D1ABD}" type="pres">
      <dgm:prSet presAssocID="{305EBF96-FE8A-4032-89C2-790DA405DFA0}" presName="parentText" presStyleLbl="alignNode1" presStyleIdx="1" presStyleCnt="4" custLinFactNeighborX="-911" custLinFactNeighborY="-7015">
        <dgm:presLayoutVars>
          <dgm:chMax val="1"/>
          <dgm:bulletEnabled val="1"/>
        </dgm:presLayoutVars>
      </dgm:prSet>
      <dgm:spPr/>
    </dgm:pt>
    <dgm:pt modelId="{4F6EB646-A86D-49CD-AC33-6A9D59C58767}" type="pres">
      <dgm:prSet presAssocID="{305EBF96-FE8A-4032-89C2-790DA405DFA0}" presName="descendantText" presStyleLbl="alignAcc1" presStyleIdx="1" presStyleCnt="4" custLinFactNeighborX="0" custLinFactNeighborY="-12754">
        <dgm:presLayoutVars>
          <dgm:bulletEnabled val="1"/>
        </dgm:presLayoutVars>
      </dgm:prSet>
      <dgm:spPr/>
    </dgm:pt>
    <dgm:pt modelId="{E4DA5766-1F7B-4F77-B28B-1000A02AB5B8}" type="pres">
      <dgm:prSet presAssocID="{4C8DE37E-A264-418B-B753-E66A55E70646}" presName="sp" presStyleCnt="0"/>
      <dgm:spPr/>
    </dgm:pt>
    <dgm:pt modelId="{34A5A92A-28C2-4EB5-BA4D-C00588A49360}" type="pres">
      <dgm:prSet presAssocID="{E7983DC5-E1BB-437A-96D3-F80ACE73B73C}" presName="composite" presStyleCnt="0"/>
      <dgm:spPr/>
    </dgm:pt>
    <dgm:pt modelId="{3D6B45FF-CAC1-4911-981F-2BBFA56A9C4D}" type="pres">
      <dgm:prSet presAssocID="{E7983DC5-E1BB-437A-96D3-F80ACE73B73C}" presName="parentText" presStyleLbl="alignNode1" presStyleIdx="2" presStyleCnt="4" custLinFactNeighborX="911" custLinFactNeighborY="-14158">
        <dgm:presLayoutVars>
          <dgm:chMax val="1"/>
          <dgm:bulletEnabled val="1"/>
        </dgm:presLayoutVars>
      </dgm:prSet>
      <dgm:spPr/>
    </dgm:pt>
    <dgm:pt modelId="{B412A4CF-861B-4120-95A8-35B778387193}" type="pres">
      <dgm:prSet presAssocID="{E7983DC5-E1BB-437A-96D3-F80ACE73B73C}" presName="descendantText" presStyleLbl="alignAcc1" presStyleIdx="2" presStyleCnt="4" custLinFactNeighborX="778" custLinFactNeighborY="-21781">
        <dgm:presLayoutVars>
          <dgm:bulletEnabled val="1"/>
        </dgm:presLayoutVars>
      </dgm:prSet>
      <dgm:spPr/>
    </dgm:pt>
    <dgm:pt modelId="{BED7260D-4C75-4B01-B687-5146EDA05393}" type="pres">
      <dgm:prSet presAssocID="{AB85233B-5603-4379-A505-8BEB60CB088C}" presName="sp" presStyleCnt="0"/>
      <dgm:spPr/>
    </dgm:pt>
    <dgm:pt modelId="{46BEC2B2-33A0-4394-9351-6958D90D1F48}" type="pres">
      <dgm:prSet presAssocID="{55FC8F8D-322C-4812-8012-3998A7A2D2E5}" presName="composite" presStyleCnt="0"/>
      <dgm:spPr/>
    </dgm:pt>
    <dgm:pt modelId="{E82DF916-4DBA-4C28-B9CE-4F3D5ACA73E5}" type="pres">
      <dgm:prSet presAssocID="{55FC8F8D-322C-4812-8012-3998A7A2D2E5}" presName="parentText" presStyleLbl="alignNode1" presStyleIdx="3" presStyleCnt="4" custLinFactNeighborX="1822" custLinFactNeighborY="-21682">
        <dgm:presLayoutVars>
          <dgm:chMax val="1"/>
          <dgm:bulletEnabled val="1"/>
        </dgm:presLayoutVars>
      </dgm:prSet>
      <dgm:spPr/>
    </dgm:pt>
    <dgm:pt modelId="{447D274D-CFED-4FFF-A739-A88A6C49420C}" type="pres">
      <dgm:prSet presAssocID="{55FC8F8D-322C-4812-8012-3998A7A2D2E5}" presName="descendantText" presStyleLbl="alignAcc1" presStyleIdx="3" presStyleCnt="4" custLinFactNeighborX="708" custLinFactNeighborY="-30413">
        <dgm:presLayoutVars>
          <dgm:bulletEnabled val="1"/>
        </dgm:presLayoutVars>
      </dgm:prSet>
      <dgm:spPr/>
    </dgm:pt>
  </dgm:ptLst>
  <dgm:cxnLst>
    <dgm:cxn modelId="{5366872B-6297-4C98-BDD4-10E1262A06A7}" type="presOf" srcId="{EBCE3BB9-66B9-4B89-94D8-3B0407738C5E}" destId="{AB868107-68ED-4F7A-BE0E-462C056A8E30}" srcOrd="0" destOrd="0" presId="urn:microsoft.com/office/officeart/2005/8/layout/chevron2"/>
    <dgm:cxn modelId="{21F4203B-4419-4BAD-8CC8-FCE633B2B3B4}" srcId="{EBCE3BB9-66B9-4B89-94D8-3B0407738C5E}" destId="{270A0103-73FE-49BF-BEB8-B4A4F9D1DB36}" srcOrd="0" destOrd="0" parTransId="{D68BD9DB-FF24-4E2A-900D-275AC670AE8A}" sibTransId="{2D7F7D42-55CF-498C-BDD9-E34EF2FA0200}"/>
    <dgm:cxn modelId="{B5BF9D5F-DF09-4CAE-A122-4AC3E9FB956A}" srcId="{55FC8F8D-322C-4812-8012-3998A7A2D2E5}" destId="{2D2530D7-CC18-41E7-AFDC-69FF402A6BB9}" srcOrd="0" destOrd="0" parTransId="{1C8B89BC-7458-4AC6-AF57-F9B685974A93}" sibTransId="{9E4E124A-1821-4102-BD4E-A59E19C9D290}"/>
    <dgm:cxn modelId="{296FD05F-AB7D-4C1C-95DF-6CCEB64E9E7A}" srcId="{270A0103-73FE-49BF-BEB8-B4A4F9D1DB36}" destId="{FDE73906-10C7-4D69-88FE-ACF6A3D5A49E}" srcOrd="0" destOrd="0" parTransId="{F9851851-3EDA-436E-9503-72D1135C3863}" sibTransId="{72359B61-44C9-49B8-8503-CF29B61FA84A}"/>
    <dgm:cxn modelId="{F229FF46-AB80-4997-9547-A554D20BD2FF}" type="presOf" srcId="{270A0103-73FE-49BF-BEB8-B4A4F9D1DB36}" destId="{DF187187-0D90-478A-B4CE-A89E9BF3184C}" srcOrd="0" destOrd="0" presId="urn:microsoft.com/office/officeart/2005/8/layout/chevron2"/>
    <dgm:cxn modelId="{F8EAAF5A-C783-47C9-9E4E-0CDC1732F992}" type="presOf" srcId="{E7983DC5-E1BB-437A-96D3-F80ACE73B73C}" destId="{3D6B45FF-CAC1-4911-981F-2BBFA56A9C4D}" srcOrd="0" destOrd="0" presId="urn:microsoft.com/office/officeart/2005/8/layout/chevron2"/>
    <dgm:cxn modelId="{37D05B92-F0A1-47FF-BB60-AB6306203A23}" srcId="{EBCE3BB9-66B9-4B89-94D8-3B0407738C5E}" destId="{305EBF96-FE8A-4032-89C2-790DA405DFA0}" srcOrd="1" destOrd="0" parTransId="{9805D1E0-8257-4CD3-9CC6-5E73C07D0051}" sibTransId="{4C8DE37E-A264-418B-B753-E66A55E70646}"/>
    <dgm:cxn modelId="{5F8EEF96-DE85-4FE7-89D7-9E90C097FA3C}" srcId="{EBCE3BB9-66B9-4B89-94D8-3B0407738C5E}" destId="{55FC8F8D-322C-4812-8012-3998A7A2D2E5}" srcOrd="3" destOrd="0" parTransId="{047C68A0-04E1-4133-9DEB-1B15F0254698}" sibTransId="{B3351CB7-3AA5-42C8-BDAC-107388D44ECC}"/>
    <dgm:cxn modelId="{2C6C389A-4D5D-44EC-86CA-AA7C999F6C21}" type="presOf" srcId="{FDE73906-10C7-4D69-88FE-ACF6A3D5A49E}" destId="{FDF73C0A-4DF1-4EE8-8AB1-A30B503A9E81}" srcOrd="0" destOrd="0" presId="urn:microsoft.com/office/officeart/2005/8/layout/chevron2"/>
    <dgm:cxn modelId="{08D570AD-F91D-4FC9-A08F-3B2FE7173DEB}" srcId="{305EBF96-FE8A-4032-89C2-790DA405DFA0}" destId="{7B716C12-DCC4-421C-B0AA-ACE957F6037C}" srcOrd="0" destOrd="0" parTransId="{180F61E1-FCEF-4F00-B9AC-333B91C3EFF9}" sibTransId="{61786139-6F4A-40F1-9F08-7E24B052F206}"/>
    <dgm:cxn modelId="{C62178BF-4E8C-4FEA-93E1-76519BAD9D39}" srcId="{EBCE3BB9-66B9-4B89-94D8-3B0407738C5E}" destId="{E7983DC5-E1BB-437A-96D3-F80ACE73B73C}" srcOrd="2" destOrd="0" parTransId="{5C22F537-2CA8-4474-96A8-901E51FEDC69}" sibTransId="{AB85233B-5603-4379-A505-8BEB60CB088C}"/>
    <dgm:cxn modelId="{D701B6BF-BAF9-47D8-B015-992C4979F467}" type="presOf" srcId="{2D2530D7-CC18-41E7-AFDC-69FF402A6BB9}" destId="{447D274D-CFED-4FFF-A739-A88A6C49420C}" srcOrd="0" destOrd="0" presId="urn:microsoft.com/office/officeart/2005/8/layout/chevron2"/>
    <dgm:cxn modelId="{5785B5C1-490E-4CA7-B626-975F829DEC65}" type="presOf" srcId="{55FC8F8D-322C-4812-8012-3998A7A2D2E5}" destId="{E82DF916-4DBA-4C28-B9CE-4F3D5ACA73E5}" srcOrd="0" destOrd="0" presId="urn:microsoft.com/office/officeart/2005/8/layout/chevron2"/>
    <dgm:cxn modelId="{E2E2A2C8-E3E5-4FAD-A028-62BA1D3F84B0}" type="presOf" srcId="{7B716C12-DCC4-421C-B0AA-ACE957F6037C}" destId="{4F6EB646-A86D-49CD-AC33-6A9D59C58767}" srcOrd="0" destOrd="0" presId="urn:microsoft.com/office/officeart/2005/8/layout/chevron2"/>
    <dgm:cxn modelId="{6F9747D2-7130-4EA4-AA7B-8DC0443E5C3C}" type="presOf" srcId="{EE7D596E-7D1C-449A-A8E6-6641028F00C9}" destId="{B412A4CF-861B-4120-95A8-35B778387193}" srcOrd="0" destOrd="0" presId="urn:microsoft.com/office/officeart/2005/8/layout/chevron2"/>
    <dgm:cxn modelId="{C4AC8CD7-B141-425E-9C51-D3D27959768F}" type="presOf" srcId="{305EBF96-FE8A-4032-89C2-790DA405DFA0}" destId="{213FB939-9CC5-46C0-BA20-2789615D1ABD}" srcOrd="0" destOrd="0" presId="urn:microsoft.com/office/officeart/2005/8/layout/chevron2"/>
    <dgm:cxn modelId="{88F5D3E2-DF53-44AE-BF8C-726805E2611D}" srcId="{E7983DC5-E1BB-437A-96D3-F80ACE73B73C}" destId="{EE7D596E-7D1C-449A-A8E6-6641028F00C9}" srcOrd="0" destOrd="0" parTransId="{84A9845C-BC41-4DAE-B758-BFD6FCFA715B}" sibTransId="{62A47460-50E4-4D24-95A2-B9D5538CE65F}"/>
    <dgm:cxn modelId="{9AFEEF55-0EA8-4F32-A58D-61BAA9EC058F}" type="presParOf" srcId="{AB868107-68ED-4F7A-BE0E-462C056A8E30}" destId="{59A5450F-1F4F-41A2-A457-330FB3D3B840}" srcOrd="0" destOrd="0" presId="urn:microsoft.com/office/officeart/2005/8/layout/chevron2"/>
    <dgm:cxn modelId="{8AE3D989-DF9A-4C2D-89E6-82DB29813B38}" type="presParOf" srcId="{59A5450F-1F4F-41A2-A457-330FB3D3B840}" destId="{DF187187-0D90-478A-B4CE-A89E9BF3184C}" srcOrd="0" destOrd="0" presId="urn:microsoft.com/office/officeart/2005/8/layout/chevron2"/>
    <dgm:cxn modelId="{555436F2-B22E-4133-9ADF-6C4165246BB8}" type="presParOf" srcId="{59A5450F-1F4F-41A2-A457-330FB3D3B840}" destId="{FDF73C0A-4DF1-4EE8-8AB1-A30B503A9E81}" srcOrd="1" destOrd="0" presId="urn:microsoft.com/office/officeart/2005/8/layout/chevron2"/>
    <dgm:cxn modelId="{2451E538-0EBD-4FEC-89C3-791845D4655A}" type="presParOf" srcId="{AB868107-68ED-4F7A-BE0E-462C056A8E30}" destId="{548E9A54-E836-4D86-BA45-7793E6AC9DC0}" srcOrd="1" destOrd="0" presId="urn:microsoft.com/office/officeart/2005/8/layout/chevron2"/>
    <dgm:cxn modelId="{370B41D5-2FCF-4D5C-893F-9EB29DEF0FD7}" type="presParOf" srcId="{AB868107-68ED-4F7A-BE0E-462C056A8E30}" destId="{46C162E5-47CC-4FCF-A575-9E9E6D4C35E4}" srcOrd="2" destOrd="0" presId="urn:microsoft.com/office/officeart/2005/8/layout/chevron2"/>
    <dgm:cxn modelId="{222583C5-A97D-4C3E-A776-EC9D15714606}" type="presParOf" srcId="{46C162E5-47CC-4FCF-A575-9E9E6D4C35E4}" destId="{213FB939-9CC5-46C0-BA20-2789615D1ABD}" srcOrd="0" destOrd="0" presId="urn:microsoft.com/office/officeart/2005/8/layout/chevron2"/>
    <dgm:cxn modelId="{164FCBB3-CDD2-493B-A354-8252391DC9F2}" type="presParOf" srcId="{46C162E5-47CC-4FCF-A575-9E9E6D4C35E4}" destId="{4F6EB646-A86D-49CD-AC33-6A9D59C58767}" srcOrd="1" destOrd="0" presId="urn:microsoft.com/office/officeart/2005/8/layout/chevron2"/>
    <dgm:cxn modelId="{182D905D-AD05-4A21-BDCC-A9DD203CCDEC}" type="presParOf" srcId="{AB868107-68ED-4F7A-BE0E-462C056A8E30}" destId="{E4DA5766-1F7B-4F77-B28B-1000A02AB5B8}" srcOrd="3" destOrd="0" presId="urn:microsoft.com/office/officeart/2005/8/layout/chevron2"/>
    <dgm:cxn modelId="{8BE8E04D-42E2-49A1-80DE-BD52EDFCCFC7}" type="presParOf" srcId="{AB868107-68ED-4F7A-BE0E-462C056A8E30}" destId="{34A5A92A-28C2-4EB5-BA4D-C00588A49360}" srcOrd="4" destOrd="0" presId="urn:microsoft.com/office/officeart/2005/8/layout/chevron2"/>
    <dgm:cxn modelId="{214AC3DA-F1B9-4D85-A272-F028D41A7A8E}" type="presParOf" srcId="{34A5A92A-28C2-4EB5-BA4D-C00588A49360}" destId="{3D6B45FF-CAC1-4911-981F-2BBFA56A9C4D}" srcOrd="0" destOrd="0" presId="urn:microsoft.com/office/officeart/2005/8/layout/chevron2"/>
    <dgm:cxn modelId="{C71FB944-4F58-4F0B-AB1E-337B3C67FB17}" type="presParOf" srcId="{34A5A92A-28C2-4EB5-BA4D-C00588A49360}" destId="{B412A4CF-861B-4120-95A8-35B778387193}" srcOrd="1" destOrd="0" presId="urn:microsoft.com/office/officeart/2005/8/layout/chevron2"/>
    <dgm:cxn modelId="{9ACD9070-9F27-4497-A523-E810BB188D05}" type="presParOf" srcId="{AB868107-68ED-4F7A-BE0E-462C056A8E30}" destId="{BED7260D-4C75-4B01-B687-5146EDA05393}" srcOrd="5" destOrd="0" presId="urn:microsoft.com/office/officeart/2005/8/layout/chevron2"/>
    <dgm:cxn modelId="{40E42503-DD87-4083-BA1B-3CEFFD4E70EA}" type="presParOf" srcId="{AB868107-68ED-4F7A-BE0E-462C056A8E30}" destId="{46BEC2B2-33A0-4394-9351-6958D90D1F48}" srcOrd="6" destOrd="0" presId="urn:microsoft.com/office/officeart/2005/8/layout/chevron2"/>
    <dgm:cxn modelId="{843CF203-F719-4EB9-A3AA-89A3FB911642}" type="presParOf" srcId="{46BEC2B2-33A0-4394-9351-6958D90D1F48}" destId="{E82DF916-4DBA-4C28-B9CE-4F3D5ACA73E5}" srcOrd="0" destOrd="0" presId="urn:microsoft.com/office/officeart/2005/8/layout/chevron2"/>
    <dgm:cxn modelId="{C5F79C2D-50B7-45A6-A939-ACE53491008A}" type="presParOf" srcId="{46BEC2B2-33A0-4394-9351-6958D90D1F48}" destId="{447D274D-CFED-4FFF-A739-A88A6C49420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85C7167-07F0-4644-9FCD-C15E462DC2FD}" type="doc">
      <dgm:prSet loTypeId="urn:microsoft.com/office/officeart/2005/8/layout/vProcess5" loCatId="process" qsTypeId="urn:microsoft.com/office/officeart/2005/8/quickstyle/3d2" qsCatId="3D" csTypeId="urn:microsoft.com/office/officeart/2005/8/colors/accent0_3" csCatId="mainScheme" phldr="1"/>
      <dgm:spPr/>
      <dgm:t>
        <a:bodyPr/>
        <a:lstStyle/>
        <a:p>
          <a:endParaRPr lang="cs-CZ"/>
        </a:p>
      </dgm:t>
    </dgm:pt>
    <dgm:pt modelId="{49692077-AE8A-481A-B8F3-A2C98764962C}">
      <dgm:prSet phldrT="[Text]" custT="1"/>
      <dgm:spPr>
        <a:ln w="19050">
          <a:solidFill>
            <a:schemeClr val="tx1"/>
          </a:solidFill>
        </a:ln>
      </dgm:spPr>
      <dgm:t>
        <a:bodyPr/>
        <a:lstStyle/>
        <a:p>
          <a:pPr>
            <a:buNone/>
          </a:pPr>
          <a:r>
            <a:rPr lang="cs-CZ" sz="25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1. PŘÍPRAVNÁ ETAPA</a:t>
          </a:r>
        </a:p>
      </dgm:t>
    </dgm:pt>
    <dgm:pt modelId="{DD9CD5FE-F093-4FEC-ABC5-3F490B2B8277}" type="parTrans" cxnId="{217A5DBB-8FFB-4F0B-B5EE-D91E4749E457}">
      <dgm:prSet/>
      <dgm:spPr/>
      <dgm:t>
        <a:bodyPr/>
        <a:lstStyle/>
        <a:p>
          <a:endParaRPr lang="cs-CZ"/>
        </a:p>
      </dgm:t>
    </dgm:pt>
    <dgm:pt modelId="{4D79F544-56FD-4992-8B45-A413FD2CC968}" type="sibTrans" cxnId="{217A5DBB-8FFB-4F0B-B5EE-D91E4749E457}">
      <dgm:prSet/>
      <dgm:spPr>
        <a:ln w="28575">
          <a:solidFill>
            <a:schemeClr val="tx1">
              <a:alpha val="90000"/>
            </a:schemeClr>
          </a:solidFill>
        </a:ln>
      </dgm:spPr>
      <dgm:t>
        <a:bodyPr/>
        <a:lstStyle/>
        <a:p>
          <a:endParaRPr lang="cs-CZ"/>
        </a:p>
      </dgm:t>
    </dgm:pt>
    <dgm:pt modelId="{DA571571-BBEF-4778-855C-6CB6265237C4}">
      <dgm:prSet phldrT="[Text]" custT="1"/>
      <dgm:spPr>
        <a:ln w="28575">
          <a:solidFill>
            <a:schemeClr val="tx1"/>
          </a:solidFill>
        </a:ln>
      </dgm:spPr>
      <dgm:t>
        <a:bodyPr/>
        <a:lstStyle/>
        <a:p>
          <a:pPr>
            <a:buNone/>
          </a:pPr>
          <a:r>
            <a:rPr lang="cs-CZ" sz="25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2. REALIZAČNÍ ETAPA</a:t>
          </a:r>
        </a:p>
      </dgm:t>
    </dgm:pt>
    <dgm:pt modelId="{1FC744E6-3813-4491-BFAD-D94E4678A462}" type="parTrans" cxnId="{BE776768-B315-45F7-98A2-3824D7DFF580}">
      <dgm:prSet/>
      <dgm:spPr/>
      <dgm:t>
        <a:bodyPr/>
        <a:lstStyle/>
        <a:p>
          <a:endParaRPr lang="cs-CZ"/>
        </a:p>
      </dgm:t>
    </dgm:pt>
    <dgm:pt modelId="{E808B005-0000-4EEE-99F6-1CEE43FB1106}" type="sibTrans" cxnId="{BE776768-B315-45F7-98A2-3824D7DFF580}">
      <dgm:prSet/>
      <dgm:spPr/>
      <dgm:t>
        <a:bodyPr/>
        <a:lstStyle/>
        <a:p>
          <a:endParaRPr lang="cs-CZ"/>
        </a:p>
      </dgm:t>
    </dgm:pt>
    <dgm:pt modelId="{45193502-51E2-4AE2-A104-B44089479679}">
      <dgm:prSet phldrT="[Text]" custT="1"/>
      <dgm:spPr>
        <a:ln w="19050">
          <a:solidFill>
            <a:schemeClr val="tx1"/>
          </a:solidFill>
        </a:ln>
      </dgm:spPr>
      <dgm:t>
        <a:bodyPr/>
        <a:lstStyle/>
        <a:p>
          <a:pPr>
            <a:buFont typeface="+mj-lt"/>
            <a:buAutoNum type="arabicPeriod"/>
          </a:pPr>
          <a:r>
            <a:rPr lang="cs-CZ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DEFINOVÁNÍ PROBLÉMU A CÍLE</a:t>
          </a:r>
        </a:p>
      </dgm:t>
    </dgm:pt>
    <dgm:pt modelId="{F5527B76-1B20-43FF-A2D6-C76D010CCB5B}" type="parTrans" cxnId="{1AB46A33-B6B3-4D59-A383-66EAE0D9E17C}">
      <dgm:prSet/>
      <dgm:spPr/>
      <dgm:t>
        <a:bodyPr/>
        <a:lstStyle/>
        <a:p>
          <a:endParaRPr lang="cs-CZ"/>
        </a:p>
      </dgm:t>
    </dgm:pt>
    <dgm:pt modelId="{98ACAE52-C5BB-4028-9CB2-6C01B9EB16DC}" type="sibTrans" cxnId="{1AB46A33-B6B3-4D59-A383-66EAE0D9E17C}">
      <dgm:prSet/>
      <dgm:spPr/>
      <dgm:t>
        <a:bodyPr/>
        <a:lstStyle/>
        <a:p>
          <a:endParaRPr lang="cs-CZ"/>
        </a:p>
      </dgm:t>
    </dgm:pt>
    <dgm:pt modelId="{FEA97B63-BE0E-47D6-B965-B1A598DC1E4A}">
      <dgm:prSet phldrT="[Text]" custT="1"/>
      <dgm:spPr>
        <a:ln w="19050">
          <a:solidFill>
            <a:schemeClr val="tx1"/>
          </a:solidFill>
        </a:ln>
      </dgm:spPr>
      <dgm:t>
        <a:bodyPr/>
        <a:lstStyle/>
        <a:p>
          <a:pPr>
            <a:buFont typeface="+mj-lt"/>
            <a:buAutoNum type="arabicPeriod"/>
          </a:pPr>
          <a:r>
            <a:rPr lang="cs-CZ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ORIENTAČNÍ ANALÝZA SITUACE A PILOTÁŽ</a:t>
          </a:r>
        </a:p>
      </dgm:t>
    </dgm:pt>
    <dgm:pt modelId="{0E8E25C8-9D3F-46EC-9673-D14D051B04D3}" type="parTrans" cxnId="{F25DF4BC-34C7-4DB2-974E-C330C866FF8D}">
      <dgm:prSet/>
      <dgm:spPr/>
      <dgm:t>
        <a:bodyPr/>
        <a:lstStyle/>
        <a:p>
          <a:endParaRPr lang="cs-CZ"/>
        </a:p>
      </dgm:t>
    </dgm:pt>
    <dgm:pt modelId="{1C0DA29D-5C8F-4F73-98BF-5F8A1DE82E8A}" type="sibTrans" cxnId="{F25DF4BC-34C7-4DB2-974E-C330C866FF8D}">
      <dgm:prSet/>
      <dgm:spPr/>
      <dgm:t>
        <a:bodyPr/>
        <a:lstStyle/>
        <a:p>
          <a:endParaRPr lang="cs-CZ"/>
        </a:p>
      </dgm:t>
    </dgm:pt>
    <dgm:pt modelId="{0F5292D2-6DFE-4F09-A219-1CF888B23A73}">
      <dgm:prSet phldrT="[Text]" custT="1"/>
      <dgm:spPr>
        <a:ln w="19050">
          <a:solidFill>
            <a:schemeClr val="tx1"/>
          </a:solidFill>
        </a:ln>
      </dgm:spPr>
      <dgm:t>
        <a:bodyPr/>
        <a:lstStyle/>
        <a:p>
          <a:pPr>
            <a:buFont typeface="+mj-lt"/>
            <a:buAutoNum type="arabicPeriod"/>
          </a:pPr>
          <a:r>
            <a:rPr lang="cs-CZ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SESTAVENÍ PLÁNU VÝZKUMNÉHO PROJEKTU</a:t>
          </a:r>
        </a:p>
      </dgm:t>
    </dgm:pt>
    <dgm:pt modelId="{38288CD1-FCBA-4423-92FA-5F6ABE955645}" type="parTrans" cxnId="{3813BFFD-AB95-48F9-9226-FD5EA82D2344}">
      <dgm:prSet/>
      <dgm:spPr/>
      <dgm:t>
        <a:bodyPr/>
        <a:lstStyle/>
        <a:p>
          <a:endParaRPr lang="cs-CZ"/>
        </a:p>
      </dgm:t>
    </dgm:pt>
    <dgm:pt modelId="{010E2549-DE3A-4146-AED8-09E61E293F47}" type="sibTrans" cxnId="{3813BFFD-AB95-48F9-9226-FD5EA82D2344}">
      <dgm:prSet/>
      <dgm:spPr/>
      <dgm:t>
        <a:bodyPr/>
        <a:lstStyle/>
        <a:p>
          <a:endParaRPr lang="cs-CZ"/>
        </a:p>
      </dgm:t>
    </dgm:pt>
    <dgm:pt modelId="{BDAC27AB-7169-427F-9CF8-0DA8692CA410}">
      <dgm:prSet phldrT="[Text]" custT="1"/>
      <dgm:spPr>
        <a:ln w="19050">
          <a:solidFill>
            <a:schemeClr val="tx1"/>
          </a:solidFill>
        </a:ln>
      </dgm:spPr>
      <dgm:t>
        <a:bodyPr/>
        <a:lstStyle/>
        <a:p>
          <a:pPr>
            <a:buFont typeface="+mj-lt"/>
            <a:buAutoNum type="arabicPeriod"/>
          </a:pPr>
          <a:r>
            <a:rPr lang="cs-CZ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PROVEDENÍ PŘEDVÝZKUMU</a:t>
          </a:r>
        </a:p>
      </dgm:t>
    </dgm:pt>
    <dgm:pt modelId="{DA02A903-7464-4AAA-8336-6C1A77996DEC}" type="parTrans" cxnId="{6A261AE4-9D60-4707-BB6C-1B4ED767EC36}">
      <dgm:prSet/>
      <dgm:spPr/>
      <dgm:t>
        <a:bodyPr/>
        <a:lstStyle/>
        <a:p>
          <a:endParaRPr lang="cs-CZ"/>
        </a:p>
      </dgm:t>
    </dgm:pt>
    <dgm:pt modelId="{CFF1A92D-BD02-4B84-9B6E-488FED340A67}" type="sibTrans" cxnId="{6A261AE4-9D60-4707-BB6C-1B4ED767EC36}">
      <dgm:prSet/>
      <dgm:spPr/>
      <dgm:t>
        <a:bodyPr/>
        <a:lstStyle/>
        <a:p>
          <a:endParaRPr lang="cs-CZ"/>
        </a:p>
      </dgm:t>
    </dgm:pt>
    <dgm:pt modelId="{7298F6C4-B126-43E2-9F30-AC8773ACCDA4}">
      <dgm:prSet phldrT="[Text]"/>
      <dgm:spPr>
        <a:ln w="28575">
          <a:solidFill>
            <a:schemeClr val="tx1"/>
          </a:solidFill>
        </a:ln>
      </dgm:spPr>
      <dgm:t>
        <a:bodyPr/>
        <a:lstStyle/>
        <a:p>
          <a:pPr>
            <a:buFont typeface="+mj-lt"/>
            <a:buAutoNum type="arabicPeriod"/>
          </a:pPr>
          <a:r>
            <a:rPr lang="cs-CZ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SBĚR DAT</a:t>
          </a:r>
        </a:p>
      </dgm:t>
    </dgm:pt>
    <dgm:pt modelId="{67D2A0BA-4743-461E-8105-E5B3D1690D91}" type="parTrans" cxnId="{C7C06B9E-B051-47C2-8862-C1225E169A72}">
      <dgm:prSet/>
      <dgm:spPr/>
      <dgm:t>
        <a:bodyPr/>
        <a:lstStyle/>
        <a:p>
          <a:endParaRPr lang="cs-CZ"/>
        </a:p>
      </dgm:t>
    </dgm:pt>
    <dgm:pt modelId="{D3236A1A-8BAA-456B-9ECA-A95B364C7F5E}" type="sibTrans" cxnId="{C7C06B9E-B051-47C2-8862-C1225E169A72}">
      <dgm:prSet/>
      <dgm:spPr/>
      <dgm:t>
        <a:bodyPr/>
        <a:lstStyle/>
        <a:p>
          <a:endParaRPr lang="cs-CZ"/>
        </a:p>
      </dgm:t>
    </dgm:pt>
    <dgm:pt modelId="{39655368-AAA8-4A04-B105-795E865C1562}">
      <dgm:prSet phldrT="[Text]"/>
      <dgm:spPr>
        <a:ln w="28575">
          <a:solidFill>
            <a:schemeClr val="tx1"/>
          </a:solidFill>
        </a:ln>
      </dgm:spPr>
      <dgm:t>
        <a:bodyPr/>
        <a:lstStyle/>
        <a:p>
          <a:pPr>
            <a:buFont typeface="+mj-lt"/>
            <a:buAutoNum type="arabicPeriod"/>
          </a:pPr>
          <a:r>
            <a:rPr lang="cs-CZ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ZPRACOVÁNÍ DAT</a:t>
          </a:r>
        </a:p>
      </dgm:t>
    </dgm:pt>
    <dgm:pt modelId="{72E30359-E70F-41A2-AD88-9C45E83391A1}" type="parTrans" cxnId="{87FE5C59-ABB7-4B02-A0D7-CC1A10E2BAC6}">
      <dgm:prSet/>
      <dgm:spPr/>
      <dgm:t>
        <a:bodyPr/>
        <a:lstStyle/>
        <a:p>
          <a:endParaRPr lang="cs-CZ"/>
        </a:p>
      </dgm:t>
    </dgm:pt>
    <dgm:pt modelId="{C3F0AB43-6765-49ED-9904-BBF380F5AA8D}" type="sibTrans" cxnId="{87FE5C59-ABB7-4B02-A0D7-CC1A10E2BAC6}">
      <dgm:prSet/>
      <dgm:spPr/>
      <dgm:t>
        <a:bodyPr/>
        <a:lstStyle/>
        <a:p>
          <a:endParaRPr lang="cs-CZ"/>
        </a:p>
      </dgm:t>
    </dgm:pt>
    <dgm:pt modelId="{92F5BBBA-E29F-4E7B-B4B3-4FCB747A302E}">
      <dgm:prSet phldrT="[Text]"/>
      <dgm:spPr>
        <a:ln w="28575">
          <a:solidFill>
            <a:schemeClr val="tx1"/>
          </a:solidFill>
        </a:ln>
      </dgm:spPr>
      <dgm:t>
        <a:bodyPr/>
        <a:lstStyle/>
        <a:p>
          <a:pPr>
            <a:buFont typeface="+mj-lt"/>
            <a:buAutoNum type="arabicPeriod"/>
          </a:pPr>
          <a:r>
            <a:rPr lang="cs-CZ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ANALÝZA DAT</a:t>
          </a:r>
          <a:endParaRPr lang="cs-CZ" sz="20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422D802-6677-4D42-948A-2412D76A5642}" type="parTrans" cxnId="{AD77177B-F184-496C-8DBB-0D83F7825728}">
      <dgm:prSet/>
      <dgm:spPr/>
      <dgm:t>
        <a:bodyPr/>
        <a:lstStyle/>
        <a:p>
          <a:endParaRPr lang="cs-CZ"/>
        </a:p>
      </dgm:t>
    </dgm:pt>
    <dgm:pt modelId="{68B327B5-13F6-4ECE-BA00-88C58404763A}" type="sibTrans" cxnId="{AD77177B-F184-496C-8DBB-0D83F7825728}">
      <dgm:prSet/>
      <dgm:spPr/>
      <dgm:t>
        <a:bodyPr/>
        <a:lstStyle/>
        <a:p>
          <a:endParaRPr lang="cs-CZ"/>
        </a:p>
      </dgm:t>
    </dgm:pt>
    <dgm:pt modelId="{56C9200E-2634-4DBA-B9FB-2D8D4009C8AF}">
      <dgm:prSet phldrT="[Text]"/>
      <dgm:spPr>
        <a:ln w="28575">
          <a:solidFill>
            <a:schemeClr val="tx1"/>
          </a:solidFill>
        </a:ln>
      </dgm:spPr>
      <dgm:t>
        <a:bodyPr/>
        <a:lstStyle/>
        <a:p>
          <a:pPr>
            <a:buFont typeface="+mj-lt"/>
            <a:buAutoNum type="arabicPeriod"/>
          </a:pPr>
          <a:r>
            <a:rPr lang="cs-CZ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VIZUALIZACE VSTUPŮA JEJICH INTERPRETACE</a:t>
          </a:r>
          <a:endParaRPr lang="cs-CZ" sz="20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6B12235-7ACB-4F26-80D3-D23A2D2BEB5B}" type="parTrans" cxnId="{6A62E261-0780-446A-BEE6-57F8CEDE956B}">
      <dgm:prSet/>
      <dgm:spPr/>
      <dgm:t>
        <a:bodyPr/>
        <a:lstStyle/>
        <a:p>
          <a:endParaRPr lang="cs-CZ"/>
        </a:p>
      </dgm:t>
    </dgm:pt>
    <dgm:pt modelId="{634A5E37-9572-4BE8-90DC-0425B629E23E}" type="sibTrans" cxnId="{6A62E261-0780-446A-BEE6-57F8CEDE956B}">
      <dgm:prSet/>
      <dgm:spPr/>
      <dgm:t>
        <a:bodyPr/>
        <a:lstStyle/>
        <a:p>
          <a:endParaRPr lang="cs-CZ"/>
        </a:p>
      </dgm:t>
    </dgm:pt>
    <dgm:pt modelId="{BD3EC021-74C2-4157-ABE8-623EF5E651BB}">
      <dgm:prSet phldrT="[Text]"/>
      <dgm:spPr>
        <a:ln w="28575">
          <a:solidFill>
            <a:schemeClr val="tx1"/>
          </a:solidFill>
        </a:ln>
      </dgm:spPr>
      <dgm:t>
        <a:bodyPr/>
        <a:lstStyle/>
        <a:p>
          <a:pPr>
            <a:buFont typeface="+mj-lt"/>
            <a:buAutoNum type="arabicPeriod"/>
          </a:pPr>
          <a:r>
            <a:rPr lang="cs-CZ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PREZENTACE DOPORUČENÍ</a:t>
          </a:r>
        </a:p>
      </dgm:t>
    </dgm:pt>
    <dgm:pt modelId="{B790B0A1-FF5F-4D3A-8208-1FD16598A9A1}" type="parTrans" cxnId="{EC594831-722A-4309-86E0-8B87348AC240}">
      <dgm:prSet/>
      <dgm:spPr/>
      <dgm:t>
        <a:bodyPr/>
        <a:lstStyle/>
        <a:p>
          <a:endParaRPr lang="cs-CZ"/>
        </a:p>
      </dgm:t>
    </dgm:pt>
    <dgm:pt modelId="{2402FAC0-B9A2-49C5-8B9D-10E9069F698F}" type="sibTrans" cxnId="{EC594831-722A-4309-86E0-8B87348AC240}">
      <dgm:prSet/>
      <dgm:spPr/>
      <dgm:t>
        <a:bodyPr/>
        <a:lstStyle/>
        <a:p>
          <a:endParaRPr lang="cs-CZ"/>
        </a:p>
      </dgm:t>
    </dgm:pt>
    <dgm:pt modelId="{F1E72DBC-F5F4-4F9A-AC74-7D1121A47597}" type="pres">
      <dgm:prSet presAssocID="{C85C7167-07F0-4644-9FCD-C15E462DC2FD}" presName="outerComposite" presStyleCnt="0">
        <dgm:presLayoutVars>
          <dgm:chMax val="5"/>
          <dgm:dir/>
          <dgm:resizeHandles val="exact"/>
        </dgm:presLayoutVars>
      </dgm:prSet>
      <dgm:spPr/>
    </dgm:pt>
    <dgm:pt modelId="{8A01A80E-12D2-4908-8420-A6EF0EFE6B50}" type="pres">
      <dgm:prSet presAssocID="{C85C7167-07F0-4644-9FCD-C15E462DC2FD}" presName="dummyMaxCanvas" presStyleCnt="0">
        <dgm:presLayoutVars/>
      </dgm:prSet>
      <dgm:spPr/>
    </dgm:pt>
    <dgm:pt modelId="{0D2C83FF-CBE1-4A20-8EDE-6927CF4E93C6}" type="pres">
      <dgm:prSet presAssocID="{C85C7167-07F0-4644-9FCD-C15E462DC2FD}" presName="TwoNodes_1" presStyleLbl="node1" presStyleIdx="0" presStyleCnt="2" custLinFactNeighborX="-11785" custLinFactNeighborY="-3550">
        <dgm:presLayoutVars>
          <dgm:bulletEnabled val="1"/>
        </dgm:presLayoutVars>
      </dgm:prSet>
      <dgm:spPr/>
    </dgm:pt>
    <dgm:pt modelId="{8AC9810E-0FCC-49B2-8060-88D94F2A8558}" type="pres">
      <dgm:prSet presAssocID="{C85C7167-07F0-4644-9FCD-C15E462DC2FD}" presName="TwoNodes_2" presStyleLbl="node1" presStyleIdx="1" presStyleCnt="2" custScaleX="114076">
        <dgm:presLayoutVars>
          <dgm:bulletEnabled val="1"/>
        </dgm:presLayoutVars>
      </dgm:prSet>
      <dgm:spPr/>
    </dgm:pt>
    <dgm:pt modelId="{A497B04F-3421-4606-8CB3-4D8EB70AF75D}" type="pres">
      <dgm:prSet presAssocID="{C85C7167-07F0-4644-9FCD-C15E462DC2FD}" presName="TwoConn_1-2" presStyleLbl="fgAccFollowNode1" presStyleIdx="0" presStyleCnt="1">
        <dgm:presLayoutVars>
          <dgm:bulletEnabled val="1"/>
        </dgm:presLayoutVars>
      </dgm:prSet>
      <dgm:spPr/>
    </dgm:pt>
    <dgm:pt modelId="{BA5E5F33-015D-492D-BDFD-D559C0DE9254}" type="pres">
      <dgm:prSet presAssocID="{C85C7167-07F0-4644-9FCD-C15E462DC2FD}" presName="TwoNodes_1_text" presStyleLbl="node1" presStyleIdx="1" presStyleCnt="2">
        <dgm:presLayoutVars>
          <dgm:bulletEnabled val="1"/>
        </dgm:presLayoutVars>
      </dgm:prSet>
      <dgm:spPr/>
    </dgm:pt>
    <dgm:pt modelId="{29546A31-271E-40D0-91B7-46CDB60CF2C6}" type="pres">
      <dgm:prSet presAssocID="{C85C7167-07F0-4644-9FCD-C15E462DC2FD}" presName="TwoNodes_2_text" presStyleLbl="node1" presStyleIdx="1" presStyleCnt="2">
        <dgm:presLayoutVars>
          <dgm:bulletEnabled val="1"/>
        </dgm:presLayoutVars>
      </dgm:prSet>
      <dgm:spPr/>
    </dgm:pt>
  </dgm:ptLst>
  <dgm:cxnLst>
    <dgm:cxn modelId="{2B3C1601-DDD6-453D-9379-EB5ECDC16CF0}" type="presOf" srcId="{4D79F544-56FD-4992-8B45-A413FD2CC968}" destId="{A497B04F-3421-4606-8CB3-4D8EB70AF75D}" srcOrd="0" destOrd="0" presId="urn:microsoft.com/office/officeart/2005/8/layout/vProcess5"/>
    <dgm:cxn modelId="{B7EE2107-0AFF-47E9-B43B-F2309BD3AEF4}" type="presOf" srcId="{92F5BBBA-E29F-4E7B-B4B3-4FCB747A302E}" destId="{29546A31-271E-40D0-91B7-46CDB60CF2C6}" srcOrd="1" destOrd="3" presId="urn:microsoft.com/office/officeart/2005/8/layout/vProcess5"/>
    <dgm:cxn modelId="{E3DB4F0B-6165-4F97-AB35-69F00D6894FE}" type="presOf" srcId="{DA571571-BBEF-4778-855C-6CB6265237C4}" destId="{29546A31-271E-40D0-91B7-46CDB60CF2C6}" srcOrd="1" destOrd="0" presId="urn:microsoft.com/office/officeart/2005/8/layout/vProcess5"/>
    <dgm:cxn modelId="{D001C410-1412-4EC3-82FA-36AD10351E2E}" type="presOf" srcId="{7298F6C4-B126-43E2-9F30-AC8773ACCDA4}" destId="{29546A31-271E-40D0-91B7-46CDB60CF2C6}" srcOrd="1" destOrd="1" presId="urn:microsoft.com/office/officeart/2005/8/layout/vProcess5"/>
    <dgm:cxn modelId="{F9D2041E-CDA6-4523-A627-9FF3DA4D43C8}" type="presOf" srcId="{FEA97B63-BE0E-47D6-B965-B1A598DC1E4A}" destId="{0D2C83FF-CBE1-4A20-8EDE-6927CF4E93C6}" srcOrd="0" destOrd="2" presId="urn:microsoft.com/office/officeart/2005/8/layout/vProcess5"/>
    <dgm:cxn modelId="{EC594831-722A-4309-86E0-8B87348AC240}" srcId="{DA571571-BBEF-4778-855C-6CB6265237C4}" destId="{BD3EC021-74C2-4157-ABE8-623EF5E651BB}" srcOrd="4" destOrd="0" parTransId="{B790B0A1-FF5F-4D3A-8208-1FD16598A9A1}" sibTransId="{2402FAC0-B9A2-49C5-8B9D-10E9069F698F}"/>
    <dgm:cxn modelId="{1AB46A33-B6B3-4D59-A383-66EAE0D9E17C}" srcId="{49692077-AE8A-481A-B8F3-A2C98764962C}" destId="{45193502-51E2-4AE2-A104-B44089479679}" srcOrd="0" destOrd="0" parTransId="{F5527B76-1B20-43FF-A2D6-C76D010CCB5B}" sibTransId="{98ACAE52-C5BB-4028-9CB2-6C01B9EB16DC}"/>
    <dgm:cxn modelId="{B9ABCB33-A674-4AD6-B095-0EB8675225C4}" type="presOf" srcId="{BDAC27AB-7169-427F-9CF8-0DA8692CA410}" destId="{BA5E5F33-015D-492D-BDFD-D559C0DE9254}" srcOrd="1" destOrd="4" presId="urn:microsoft.com/office/officeart/2005/8/layout/vProcess5"/>
    <dgm:cxn modelId="{6A62E261-0780-446A-BEE6-57F8CEDE956B}" srcId="{DA571571-BBEF-4778-855C-6CB6265237C4}" destId="{56C9200E-2634-4DBA-B9FB-2D8D4009C8AF}" srcOrd="3" destOrd="0" parTransId="{06B12235-7ACB-4F26-80D3-D23A2D2BEB5B}" sibTransId="{634A5E37-9572-4BE8-90DC-0425B629E23E}"/>
    <dgm:cxn modelId="{6EB2AB43-9571-45CE-9658-7DE11DA7A2E0}" type="presOf" srcId="{39655368-AAA8-4A04-B105-795E865C1562}" destId="{8AC9810E-0FCC-49B2-8060-88D94F2A8558}" srcOrd="0" destOrd="2" presId="urn:microsoft.com/office/officeart/2005/8/layout/vProcess5"/>
    <dgm:cxn modelId="{BE776768-B315-45F7-98A2-3824D7DFF580}" srcId="{C85C7167-07F0-4644-9FCD-C15E462DC2FD}" destId="{DA571571-BBEF-4778-855C-6CB6265237C4}" srcOrd="1" destOrd="0" parTransId="{1FC744E6-3813-4491-BFAD-D94E4678A462}" sibTransId="{E808B005-0000-4EEE-99F6-1CEE43FB1106}"/>
    <dgm:cxn modelId="{297B1D75-98A3-4ABC-91CD-6C0A1C78D69A}" type="presOf" srcId="{C85C7167-07F0-4644-9FCD-C15E462DC2FD}" destId="{F1E72DBC-F5F4-4F9A-AC74-7D1121A47597}" srcOrd="0" destOrd="0" presId="urn:microsoft.com/office/officeart/2005/8/layout/vProcess5"/>
    <dgm:cxn modelId="{87FE5C59-ABB7-4B02-A0D7-CC1A10E2BAC6}" srcId="{DA571571-BBEF-4778-855C-6CB6265237C4}" destId="{39655368-AAA8-4A04-B105-795E865C1562}" srcOrd="1" destOrd="0" parTransId="{72E30359-E70F-41A2-AD88-9C45E83391A1}" sibTransId="{C3F0AB43-6765-49ED-9904-BBF380F5AA8D}"/>
    <dgm:cxn modelId="{C446AA7A-B9CB-403E-AC8E-D0B3D716C5DE}" type="presOf" srcId="{BD3EC021-74C2-4157-ABE8-623EF5E651BB}" destId="{29546A31-271E-40D0-91B7-46CDB60CF2C6}" srcOrd="1" destOrd="5" presId="urn:microsoft.com/office/officeart/2005/8/layout/vProcess5"/>
    <dgm:cxn modelId="{AD77177B-F184-496C-8DBB-0D83F7825728}" srcId="{DA571571-BBEF-4778-855C-6CB6265237C4}" destId="{92F5BBBA-E29F-4E7B-B4B3-4FCB747A302E}" srcOrd="2" destOrd="0" parTransId="{D422D802-6677-4D42-948A-2412D76A5642}" sibTransId="{68B327B5-13F6-4ECE-BA00-88C58404763A}"/>
    <dgm:cxn modelId="{1B38E37C-4C16-44EC-8548-AAD537AADE49}" type="presOf" srcId="{45193502-51E2-4AE2-A104-B44089479679}" destId="{BA5E5F33-015D-492D-BDFD-D559C0DE9254}" srcOrd="1" destOrd="1" presId="urn:microsoft.com/office/officeart/2005/8/layout/vProcess5"/>
    <dgm:cxn modelId="{55628C81-922C-4AB7-B729-E20018C2ED94}" type="presOf" srcId="{49692077-AE8A-481A-B8F3-A2C98764962C}" destId="{BA5E5F33-015D-492D-BDFD-D559C0DE9254}" srcOrd="1" destOrd="0" presId="urn:microsoft.com/office/officeart/2005/8/layout/vProcess5"/>
    <dgm:cxn modelId="{CDF24F9B-23A9-4560-A2BE-136D21137B84}" type="presOf" srcId="{DA571571-BBEF-4778-855C-6CB6265237C4}" destId="{8AC9810E-0FCC-49B2-8060-88D94F2A8558}" srcOrd="0" destOrd="0" presId="urn:microsoft.com/office/officeart/2005/8/layout/vProcess5"/>
    <dgm:cxn modelId="{C7C06B9E-B051-47C2-8862-C1225E169A72}" srcId="{DA571571-BBEF-4778-855C-6CB6265237C4}" destId="{7298F6C4-B126-43E2-9F30-AC8773ACCDA4}" srcOrd="0" destOrd="0" parTransId="{67D2A0BA-4743-461E-8105-E5B3D1690D91}" sibTransId="{D3236A1A-8BAA-456B-9ECA-A95B364C7F5E}"/>
    <dgm:cxn modelId="{AA7A2BA8-515B-4F0A-BD5D-8F17C67A4297}" type="presOf" srcId="{45193502-51E2-4AE2-A104-B44089479679}" destId="{0D2C83FF-CBE1-4A20-8EDE-6927CF4E93C6}" srcOrd="0" destOrd="1" presId="urn:microsoft.com/office/officeart/2005/8/layout/vProcess5"/>
    <dgm:cxn modelId="{812A6AAD-B6D4-406A-BAE5-1FBE9E0A49FC}" type="presOf" srcId="{BDAC27AB-7169-427F-9CF8-0DA8692CA410}" destId="{0D2C83FF-CBE1-4A20-8EDE-6927CF4E93C6}" srcOrd="0" destOrd="4" presId="urn:microsoft.com/office/officeart/2005/8/layout/vProcess5"/>
    <dgm:cxn modelId="{A48D21B7-439B-4657-AE69-F140287BC31E}" type="presOf" srcId="{BD3EC021-74C2-4157-ABE8-623EF5E651BB}" destId="{8AC9810E-0FCC-49B2-8060-88D94F2A8558}" srcOrd="0" destOrd="5" presId="urn:microsoft.com/office/officeart/2005/8/layout/vProcess5"/>
    <dgm:cxn modelId="{C7684FB7-3B3C-416A-9C36-05427B52DE73}" type="presOf" srcId="{39655368-AAA8-4A04-B105-795E865C1562}" destId="{29546A31-271E-40D0-91B7-46CDB60CF2C6}" srcOrd="1" destOrd="2" presId="urn:microsoft.com/office/officeart/2005/8/layout/vProcess5"/>
    <dgm:cxn modelId="{217A5DBB-8FFB-4F0B-B5EE-D91E4749E457}" srcId="{C85C7167-07F0-4644-9FCD-C15E462DC2FD}" destId="{49692077-AE8A-481A-B8F3-A2C98764962C}" srcOrd="0" destOrd="0" parTransId="{DD9CD5FE-F093-4FEC-ABC5-3F490B2B8277}" sibTransId="{4D79F544-56FD-4992-8B45-A413FD2CC968}"/>
    <dgm:cxn modelId="{F25DF4BC-34C7-4DB2-974E-C330C866FF8D}" srcId="{49692077-AE8A-481A-B8F3-A2C98764962C}" destId="{FEA97B63-BE0E-47D6-B965-B1A598DC1E4A}" srcOrd="1" destOrd="0" parTransId="{0E8E25C8-9D3F-46EC-9673-D14D051B04D3}" sibTransId="{1C0DA29D-5C8F-4F73-98BF-5F8A1DE82E8A}"/>
    <dgm:cxn modelId="{2A3D6AC4-F5B5-4503-B752-0AFACAA981EF}" type="presOf" srcId="{56C9200E-2634-4DBA-B9FB-2D8D4009C8AF}" destId="{8AC9810E-0FCC-49B2-8060-88D94F2A8558}" srcOrd="0" destOrd="4" presId="urn:microsoft.com/office/officeart/2005/8/layout/vProcess5"/>
    <dgm:cxn modelId="{4823F2C4-E4E6-4AFD-B7BA-8270EBFDDFC6}" type="presOf" srcId="{49692077-AE8A-481A-B8F3-A2C98764962C}" destId="{0D2C83FF-CBE1-4A20-8EDE-6927CF4E93C6}" srcOrd="0" destOrd="0" presId="urn:microsoft.com/office/officeart/2005/8/layout/vProcess5"/>
    <dgm:cxn modelId="{146EBBC8-0424-41E6-A255-6954EAF10052}" type="presOf" srcId="{0F5292D2-6DFE-4F09-A219-1CF888B23A73}" destId="{BA5E5F33-015D-492D-BDFD-D559C0DE9254}" srcOrd="1" destOrd="3" presId="urn:microsoft.com/office/officeart/2005/8/layout/vProcess5"/>
    <dgm:cxn modelId="{8DA83DCB-9AEF-44FB-9737-E76D2C17A507}" type="presOf" srcId="{FEA97B63-BE0E-47D6-B965-B1A598DC1E4A}" destId="{BA5E5F33-015D-492D-BDFD-D559C0DE9254}" srcOrd="1" destOrd="2" presId="urn:microsoft.com/office/officeart/2005/8/layout/vProcess5"/>
    <dgm:cxn modelId="{9F455DCC-F6A9-48F0-843B-663560B95562}" type="presOf" srcId="{92F5BBBA-E29F-4E7B-B4B3-4FCB747A302E}" destId="{8AC9810E-0FCC-49B2-8060-88D94F2A8558}" srcOrd="0" destOrd="3" presId="urn:microsoft.com/office/officeart/2005/8/layout/vProcess5"/>
    <dgm:cxn modelId="{6A261AE4-9D60-4707-BB6C-1B4ED767EC36}" srcId="{49692077-AE8A-481A-B8F3-A2C98764962C}" destId="{BDAC27AB-7169-427F-9CF8-0DA8692CA410}" srcOrd="3" destOrd="0" parTransId="{DA02A903-7464-4AAA-8336-6C1A77996DEC}" sibTransId="{CFF1A92D-BD02-4B84-9B6E-488FED340A67}"/>
    <dgm:cxn modelId="{E355DDEC-2EA9-49D2-886D-EA5278B789D9}" type="presOf" srcId="{56C9200E-2634-4DBA-B9FB-2D8D4009C8AF}" destId="{29546A31-271E-40D0-91B7-46CDB60CF2C6}" srcOrd="1" destOrd="4" presId="urn:microsoft.com/office/officeart/2005/8/layout/vProcess5"/>
    <dgm:cxn modelId="{199708EE-7A58-462E-B931-361DE9727DCB}" type="presOf" srcId="{0F5292D2-6DFE-4F09-A219-1CF888B23A73}" destId="{0D2C83FF-CBE1-4A20-8EDE-6927CF4E93C6}" srcOrd="0" destOrd="3" presId="urn:microsoft.com/office/officeart/2005/8/layout/vProcess5"/>
    <dgm:cxn modelId="{E31678F4-117F-464B-950E-3F38100D3A01}" type="presOf" srcId="{7298F6C4-B126-43E2-9F30-AC8773ACCDA4}" destId="{8AC9810E-0FCC-49B2-8060-88D94F2A8558}" srcOrd="0" destOrd="1" presId="urn:microsoft.com/office/officeart/2005/8/layout/vProcess5"/>
    <dgm:cxn modelId="{3813BFFD-AB95-48F9-9226-FD5EA82D2344}" srcId="{49692077-AE8A-481A-B8F3-A2C98764962C}" destId="{0F5292D2-6DFE-4F09-A219-1CF888B23A73}" srcOrd="2" destOrd="0" parTransId="{38288CD1-FCBA-4423-92FA-5F6ABE955645}" sibTransId="{010E2549-DE3A-4146-AED8-09E61E293F47}"/>
    <dgm:cxn modelId="{4B5CFDC8-20D9-4207-A050-65A170AE584D}" type="presParOf" srcId="{F1E72DBC-F5F4-4F9A-AC74-7D1121A47597}" destId="{8A01A80E-12D2-4908-8420-A6EF0EFE6B50}" srcOrd="0" destOrd="0" presId="urn:microsoft.com/office/officeart/2005/8/layout/vProcess5"/>
    <dgm:cxn modelId="{4B264028-63D4-49AE-B649-05D1BAAEC2F2}" type="presParOf" srcId="{F1E72DBC-F5F4-4F9A-AC74-7D1121A47597}" destId="{0D2C83FF-CBE1-4A20-8EDE-6927CF4E93C6}" srcOrd="1" destOrd="0" presId="urn:microsoft.com/office/officeart/2005/8/layout/vProcess5"/>
    <dgm:cxn modelId="{A8FE97BA-6C36-44F7-B75E-59759E3D93BE}" type="presParOf" srcId="{F1E72DBC-F5F4-4F9A-AC74-7D1121A47597}" destId="{8AC9810E-0FCC-49B2-8060-88D94F2A8558}" srcOrd="2" destOrd="0" presId="urn:microsoft.com/office/officeart/2005/8/layout/vProcess5"/>
    <dgm:cxn modelId="{B6E4D30D-D44C-437A-BBEB-B408DF10D6A6}" type="presParOf" srcId="{F1E72DBC-F5F4-4F9A-AC74-7D1121A47597}" destId="{A497B04F-3421-4606-8CB3-4D8EB70AF75D}" srcOrd="3" destOrd="0" presId="urn:microsoft.com/office/officeart/2005/8/layout/vProcess5"/>
    <dgm:cxn modelId="{D03C63C7-EA7C-4052-942C-81AB192323CD}" type="presParOf" srcId="{F1E72DBC-F5F4-4F9A-AC74-7D1121A47597}" destId="{BA5E5F33-015D-492D-BDFD-D559C0DE9254}" srcOrd="4" destOrd="0" presId="urn:microsoft.com/office/officeart/2005/8/layout/vProcess5"/>
    <dgm:cxn modelId="{BAC7D972-D33F-431B-9E5D-8D1EADF5262D}" type="presParOf" srcId="{F1E72DBC-F5F4-4F9A-AC74-7D1121A47597}" destId="{29546A31-271E-40D0-91B7-46CDB60CF2C6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187187-0D90-478A-B4CE-A89E9BF3184C}">
      <dsp:nvSpPr>
        <dsp:cNvPr id="0" name=""/>
        <dsp:cNvSpPr/>
      </dsp:nvSpPr>
      <dsp:spPr>
        <a:xfrm rot="5400000">
          <a:off x="-219471" y="257009"/>
          <a:ext cx="1463145" cy="1024202"/>
        </a:xfrm>
        <a:prstGeom prst="chevron">
          <a:avLst/>
        </a:prstGeom>
        <a:solidFill>
          <a:srgbClr val="C00000"/>
        </a:solidFill>
        <a:ln w="285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1. </a:t>
          </a:r>
        </a:p>
      </dsp:txBody>
      <dsp:txXfrm rot="-5400000">
        <a:off x="1" y="549638"/>
        <a:ext cx="1024202" cy="438943"/>
      </dsp:txXfrm>
    </dsp:sp>
    <dsp:sp modelId="{FDF73C0A-4DF1-4EE8-8AB1-A30B503A9E81}">
      <dsp:nvSpPr>
        <dsp:cNvPr id="0" name=""/>
        <dsp:cNvSpPr/>
      </dsp:nvSpPr>
      <dsp:spPr>
        <a:xfrm rot="5400000">
          <a:off x="5710628" y="-4662604"/>
          <a:ext cx="951044" cy="103238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cs-CZ" sz="3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POROZUMĚNÍ ZAHRANIČNÍMU TRHU</a:t>
          </a:r>
        </a:p>
      </dsp:txBody>
      <dsp:txXfrm rot="-5400000">
        <a:off x="1024202" y="70248"/>
        <a:ext cx="10277471" cy="858192"/>
      </dsp:txXfrm>
    </dsp:sp>
    <dsp:sp modelId="{213FB939-9CC5-46C0-BA20-2789615D1ABD}">
      <dsp:nvSpPr>
        <dsp:cNvPr id="0" name=""/>
        <dsp:cNvSpPr/>
      </dsp:nvSpPr>
      <dsp:spPr>
        <a:xfrm rot="5400000">
          <a:off x="-219471" y="1435341"/>
          <a:ext cx="1463145" cy="1024202"/>
        </a:xfrm>
        <a:prstGeom prst="chevron">
          <a:avLst/>
        </a:prstGeom>
        <a:solidFill>
          <a:srgbClr val="D63255"/>
        </a:solidFill>
        <a:ln w="285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2.</a:t>
          </a:r>
        </a:p>
      </dsp:txBody>
      <dsp:txXfrm rot="-5400000">
        <a:off x="1" y="1727970"/>
        <a:ext cx="1024202" cy="438943"/>
      </dsp:txXfrm>
    </dsp:sp>
    <dsp:sp modelId="{4F6EB646-A86D-49CD-AC33-6A9D59C58767}">
      <dsp:nvSpPr>
        <dsp:cNvPr id="0" name=""/>
        <dsp:cNvSpPr/>
      </dsp:nvSpPr>
      <dsp:spPr>
        <a:xfrm rot="5400000">
          <a:off x="5710628" y="-3489213"/>
          <a:ext cx="951044" cy="103238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cs-CZ" sz="3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POCHOPENÍ KULTURY A NÁKUPNÍCH ZVYKLOSTÍ</a:t>
          </a:r>
        </a:p>
      </dsp:txBody>
      <dsp:txXfrm rot="-5400000">
        <a:off x="1024202" y="1243639"/>
        <a:ext cx="10277471" cy="858192"/>
      </dsp:txXfrm>
    </dsp:sp>
    <dsp:sp modelId="{3D6B45FF-CAC1-4911-981F-2BBFA56A9C4D}">
      <dsp:nvSpPr>
        <dsp:cNvPr id="0" name=""/>
        <dsp:cNvSpPr/>
      </dsp:nvSpPr>
      <dsp:spPr>
        <a:xfrm rot="5400000">
          <a:off x="-210141" y="2649331"/>
          <a:ext cx="1463145" cy="1024202"/>
        </a:xfrm>
        <a:prstGeom prst="chevron">
          <a:avLst/>
        </a:prstGeom>
        <a:solidFill>
          <a:srgbClr val="EF5F77"/>
        </a:solidFill>
        <a:ln w="285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3.</a:t>
          </a:r>
        </a:p>
      </dsp:txBody>
      <dsp:txXfrm rot="-5400000">
        <a:off x="9331" y="2941960"/>
        <a:ext cx="1024202" cy="438943"/>
      </dsp:txXfrm>
    </dsp:sp>
    <dsp:sp modelId="{B412A4CF-861B-4120-95A8-35B778387193}">
      <dsp:nvSpPr>
        <dsp:cNvPr id="0" name=""/>
        <dsp:cNvSpPr/>
      </dsp:nvSpPr>
      <dsp:spPr>
        <a:xfrm rot="5400000">
          <a:off x="5710628" y="-2256562"/>
          <a:ext cx="951044" cy="103238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cs-CZ" sz="3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ANALÁZA INFORMACÍ O MEZINÁRODNÍM MARKETIGNOVÉM PROSTŘEDÍ</a:t>
          </a:r>
        </a:p>
      </dsp:txBody>
      <dsp:txXfrm rot="-5400000">
        <a:off x="1024202" y="2476290"/>
        <a:ext cx="10277471" cy="858192"/>
      </dsp:txXfrm>
    </dsp:sp>
    <dsp:sp modelId="{E82DF916-4DBA-4C28-B9CE-4F3D5ACA73E5}">
      <dsp:nvSpPr>
        <dsp:cNvPr id="0" name=""/>
        <dsp:cNvSpPr/>
      </dsp:nvSpPr>
      <dsp:spPr>
        <a:xfrm rot="5400000">
          <a:off x="-200810" y="3857745"/>
          <a:ext cx="1463145" cy="1024202"/>
        </a:xfrm>
        <a:prstGeom prst="chevron">
          <a:avLst/>
        </a:prstGeom>
        <a:solidFill>
          <a:srgbClr val="EE6E71"/>
        </a:solidFill>
        <a:ln w="285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4.</a:t>
          </a:r>
        </a:p>
      </dsp:txBody>
      <dsp:txXfrm rot="-5400000">
        <a:off x="18662" y="4150374"/>
        <a:ext cx="1024202" cy="438943"/>
      </dsp:txXfrm>
    </dsp:sp>
    <dsp:sp modelId="{447D274D-CFED-4FFF-A739-A88A6C49420C}">
      <dsp:nvSpPr>
        <dsp:cNvPr id="0" name=""/>
        <dsp:cNvSpPr/>
      </dsp:nvSpPr>
      <dsp:spPr>
        <a:xfrm rot="5400000">
          <a:off x="5710628" y="-1020154"/>
          <a:ext cx="951044" cy="103238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cs-CZ" sz="3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ANALÝZA ZÁKAZNÍKA</a:t>
          </a:r>
        </a:p>
      </dsp:txBody>
      <dsp:txXfrm rot="-5400000">
        <a:off x="1024202" y="3712698"/>
        <a:ext cx="10277471" cy="85819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2C83FF-CBE1-4A20-8EDE-6927CF4E93C6}">
      <dsp:nvSpPr>
        <dsp:cNvPr id="0" name=""/>
        <dsp:cNvSpPr/>
      </dsp:nvSpPr>
      <dsp:spPr>
        <a:xfrm>
          <a:off x="-329050" y="0"/>
          <a:ext cx="9350672" cy="233901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9050">
          <a:solidFill>
            <a:schemeClr val="tx1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1. PŘÍPRAVNÁ ETAPA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r>
            <a:rPr lang="cs-CZ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DEFINOVÁNÍ PROBLÉMU A CÍLE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r>
            <a:rPr lang="cs-CZ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ORIENTAČNÍ ANALÝZA SITUACE A PILOTÁŽ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r>
            <a:rPr lang="cs-CZ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SESTAVENÍ PLÁNU VÝZKUMNÉHO PROJEKTU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r>
            <a:rPr lang="cs-CZ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PROVEDENÍ PŘEDVÝZKUMU</a:t>
          </a:r>
        </a:p>
      </dsp:txBody>
      <dsp:txXfrm>
        <a:off x="-260543" y="68507"/>
        <a:ext cx="6933120" cy="2201999"/>
      </dsp:txXfrm>
    </dsp:sp>
    <dsp:sp modelId="{8AC9810E-0FCC-49B2-8060-88D94F2A8558}">
      <dsp:nvSpPr>
        <dsp:cNvPr id="0" name=""/>
        <dsp:cNvSpPr/>
      </dsp:nvSpPr>
      <dsp:spPr>
        <a:xfrm>
          <a:off x="662968" y="2858793"/>
          <a:ext cx="10666872" cy="233901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28575">
          <a:solidFill>
            <a:schemeClr val="tx1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2. REALIZAČNÍ ETAPA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r>
            <a:rPr lang="cs-CZ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SBĚR DAT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r>
            <a:rPr lang="cs-CZ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ZPRACOVÁNÍ DAT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r>
            <a:rPr lang="cs-CZ" sz="20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ANALÝZA DAT</a:t>
          </a:r>
          <a:endParaRPr lang="cs-CZ" sz="2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r>
            <a:rPr lang="cs-CZ" sz="20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VIZUALIZACE VSTUPŮA JEJICH INTERPRETACE</a:t>
          </a:r>
          <a:endParaRPr lang="cs-CZ" sz="2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r>
            <a:rPr lang="cs-CZ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PREZENTACE DOPORUČENÍ</a:t>
          </a:r>
        </a:p>
      </dsp:txBody>
      <dsp:txXfrm>
        <a:off x="731475" y="2927300"/>
        <a:ext cx="6913105" cy="2201999"/>
      </dsp:txXfrm>
    </dsp:sp>
    <dsp:sp modelId="{A497B04F-3421-4606-8CB3-4D8EB70AF75D}">
      <dsp:nvSpPr>
        <dsp:cNvPr id="0" name=""/>
        <dsp:cNvSpPr/>
      </dsp:nvSpPr>
      <dsp:spPr>
        <a:xfrm>
          <a:off x="7501263" y="1838724"/>
          <a:ext cx="1520358" cy="1520358"/>
        </a:xfrm>
        <a:prstGeom prst="downArrow">
          <a:avLst>
            <a:gd name="adj1" fmla="val 55000"/>
            <a:gd name="adj2" fmla="val 45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tx1">
              <a:alpha val="9000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3600" kern="1200"/>
        </a:p>
      </dsp:txBody>
      <dsp:txXfrm>
        <a:off x="7843344" y="1838724"/>
        <a:ext cx="836196" cy="11440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D4832287-B25D-4B93-BC75-BE93CB0D31D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7E7F1ADD-DA58-4B89-A241-5E4057C6CA0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D43C98-30E3-4385-8927-9ABEBE77B9B9}" type="datetimeFigureOut">
              <a:rPr lang="cs-CZ" smtClean="0"/>
              <a:t>01.03.2022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79D575D-9C7F-4850-9E9D-897D11572AD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ACC3A2B-EE61-4162-BB57-AC4FE2FF197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DBC866-0219-4173-BB3C-1D2CD6E1255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95098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FA11B0-B0B0-40A1-A00E-AF6B6B39CF74}" type="datetimeFigureOut">
              <a:rPr lang="cs-CZ" smtClean="0"/>
              <a:t>01.03.2022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D17765-0F04-463A-AE28-758453535B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3909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D17765-0F04-463A-AE28-758453535B34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81955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D17765-0F04-463A-AE28-758453535B34}" type="slidenum">
              <a:rPr lang="cs-CZ" smtClean="0"/>
              <a:t>39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65208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D17765-0F04-463A-AE28-758453535B34}" type="slidenum">
              <a:rPr lang="cs-CZ" smtClean="0"/>
              <a:t>41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56270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D17765-0F04-463A-AE28-758453535B34}" type="slidenum">
              <a:rPr lang="cs-CZ" smtClean="0"/>
              <a:t>43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03130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57D4BFB-93CD-4C1C-8B64-89B7EA20D4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7165BAE-6BA3-4A9C-97A2-58CEA67D3D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5FECA0A-39C4-47E0-A8B7-7BD38DC23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C4D50-0BC5-47C1-AE1A-6EF911C6030D}" type="datetimeFigureOut">
              <a:rPr lang="cs-CZ" smtClean="0"/>
              <a:t>01.03.2022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B82A0EF-35ED-4A7F-9108-1696181E2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971B8AA-2543-46A8-8683-FADA4CFF6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9A293-F56D-4906-A68C-9088702BDF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4633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9578381-D54F-43A7-9DD8-C6A448A50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6F327D97-E872-411C-A567-5CC5BA021F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315D2C0-D0B1-43CC-B200-E67C2312C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C4D50-0BC5-47C1-AE1A-6EF911C6030D}" type="datetimeFigureOut">
              <a:rPr lang="cs-CZ" smtClean="0"/>
              <a:t>01.03.2022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EE7A502-40A8-499F-AFAF-D16BAF420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E096891-18CA-421F-B91A-4BE547AB3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9A293-F56D-4906-A68C-9088702BDF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3624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D5117FD1-E3C5-4B44-9554-4967A6E3B1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6A6CF458-65CA-45DD-9B60-0FFBB71936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73A5F46-3E5D-4761-85E7-4C445516C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C4D50-0BC5-47C1-AE1A-6EF911C6030D}" type="datetimeFigureOut">
              <a:rPr lang="cs-CZ" smtClean="0"/>
              <a:t>01.03.2022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15ECCBE-9B50-4F51-AAB2-E45C5FA2A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489A2E1-9ECF-454F-9BAA-C51581399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9A293-F56D-4906-A68C-9088702BDF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7577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464B5A-6D32-400F-93AD-159DD9549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184FA11-7C75-49E8-9E3D-ED8013FBA3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464F946-962E-461F-BD1E-425CBABED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C4D50-0BC5-47C1-AE1A-6EF911C6030D}" type="datetimeFigureOut">
              <a:rPr lang="cs-CZ" smtClean="0"/>
              <a:t>01.03.2022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215877D-4706-40E9-8FEA-1EF14F6F8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C169166-9D2F-45EE-9244-DCF6AFD2B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9A293-F56D-4906-A68C-9088702BDF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6820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38E0B6-60A3-45F8-9DE1-7612EAED9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494BD1F-16DE-417C-BD18-E6480521AF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91D24F1-112B-4967-A2AA-795CE6BF7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C4D50-0BC5-47C1-AE1A-6EF911C6030D}" type="datetimeFigureOut">
              <a:rPr lang="cs-CZ" smtClean="0"/>
              <a:t>01.03.2022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A8906EF-BD63-4BD7-8D26-60A766530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2F6643C-2AB1-4137-8FFE-C22EDB20D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9A293-F56D-4906-A68C-9088702BDF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3118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51C623-DAAE-4008-8000-4DEA6E0AF8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248BE96-A9C0-4DC7-B224-842E5A581D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8A919C1-EA69-4015-8223-6C9A082885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BEEEB7B-4EF0-49FD-ACBB-EB73D8B10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C4D50-0BC5-47C1-AE1A-6EF911C6030D}" type="datetimeFigureOut">
              <a:rPr lang="cs-CZ" smtClean="0"/>
              <a:t>01.03.2022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94A92DC-F537-44B6-A05E-0A0857674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13B8CE2-DD56-4A6C-9833-246A40998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9A293-F56D-4906-A68C-9088702BDF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1827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7D1E17-B41C-4F80-B3E2-059DE66DF3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65993C4-BD80-41DF-9C9E-0B71AA3AD5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E53E0EE-00E9-473E-91A7-7AE29B1FB2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A8B9470-9823-4DBE-84F7-3AF8AD39E9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16BA90F4-F0CA-476F-B3A9-F9D5F132A4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E94FE976-9FA7-4F59-8A6D-D90D7BC7C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C4D50-0BC5-47C1-AE1A-6EF911C6030D}" type="datetimeFigureOut">
              <a:rPr lang="cs-CZ" smtClean="0"/>
              <a:t>01.03.2022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0B1252BA-A732-466B-BBFE-463B88379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D0AA444F-24E0-4A64-9A8A-A84594FB9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9A293-F56D-4906-A68C-9088702BDF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9185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E6CF1C-C562-4756-973F-0CAA18736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11AB918F-977B-442B-BD80-D95187F9E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C4D50-0BC5-47C1-AE1A-6EF911C6030D}" type="datetimeFigureOut">
              <a:rPr lang="cs-CZ" smtClean="0"/>
              <a:t>01.03.2022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2F09EF3-E91E-492C-BDEC-E6D216C93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ACD59AE-F998-430E-9F38-7411A9065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9A293-F56D-4906-A68C-9088702BDF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8660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203AF77-3F77-4C2D-9BFF-1A3817D37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C4D50-0BC5-47C1-AE1A-6EF911C6030D}" type="datetimeFigureOut">
              <a:rPr lang="cs-CZ" smtClean="0"/>
              <a:t>01.03.2022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BDFD52C3-4F15-41E7-B793-4A428E9D2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6E8AEB2-1D62-4BA3-94ED-1423CE0A9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9A293-F56D-4906-A68C-9088702BDF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8094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B87916-FB00-4403-B10A-1D1B1FB86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824F5B7-B6F2-422F-B2FD-D7A362342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56F7A7BC-10BF-4F89-99FD-DD5DE75E77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4A9F225-AA34-40AB-B975-66A09FB8C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C4D50-0BC5-47C1-AE1A-6EF911C6030D}" type="datetimeFigureOut">
              <a:rPr lang="cs-CZ" smtClean="0"/>
              <a:t>01.03.2022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04A844C-F55D-424D-8A89-30AB70CF0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4BC4E82-AC2A-4D93-B953-C69186E58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9A293-F56D-4906-A68C-9088702BDF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1618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6B2332-03B9-498E-B6B6-803D6FB91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7428687A-EC28-4E7F-8C18-A28AD5AD17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2D2C728F-A84C-4AD7-B903-5021DE50F8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C947485-DA27-48C9-9837-7E7A6B931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C4D50-0BC5-47C1-AE1A-6EF911C6030D}" type="datetimeFigureOut">
              <a:rPr lang="cs-CZ" smtClean="0"/>
              <a:t>01.03.2022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1E5DE22-FDE0-4100-A542-F1DB05BF0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C545D56-A4DC-4CBF-A6E6-490147FD4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9A293-F56D-4906-A68C-9088702BDF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384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6976A5AD-08B7-45AD-9142-24050C5EC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5F65888-FA84-42FE-B43C-F5B88080AA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7BFD999-C4F0-4176-BF74-D371B13AFE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4C4D50-0BC5-47C1-AE1A-6EF911C6030D}" type="datetimeFigureOut">
              <a:rPr lang="cs-CZ" smtClean="0"/>
              <a:t>01.03.2022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7B4CE60-5B75-4A89-BEC3-D1E2BC1FCD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EF94066-FFC6-4B73-9718-6407FB8AF6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99A293-F56D-4906-A68C-9088702BDF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3888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microsoft.com/office/2007/relationships/hdphoto" Target="../media/hdphoto1.wdp"/><Relationship Id="rId7" Type="http://schemas.openxmlformats.org/officeDocument/2006/relationships/diagramColors" Target="../diagrams/colors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4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4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microsoft.com/office/2007/relationships/hdphoto" Target="../media/hdphoto1.wdp"/><Relationship Id="rId7" Type="http://schemas.openxmlformats.org/officeDocument/2006/relationships/diagramColors" Target="../diagrams/colors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D65A7EFB-8196-4332-8A20-248576190B50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bdélník 1">
            <a:extLst>
              <a:ext uri="{FF2B5EF4-FFF2-40B4-BE49-F238E27FC236}">
                <a16:creationId xmlns:a16="http://schemas.microsoft.com/office/drawing/2014/main" id="{77CD1DD1-E02C-4513-9142-346452858463}"/>
              </a:ext>
            </a:extLst>
          </p:cNvPr>
          <p:cNvSpPr/>
          <p:nvPr/>
        </p:nvSpPr>
        <p:spPr>
          <a:xfrm>
            <a:off x="367323" y="2152358"/>
            <a:ext cx="1131667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000" b="1" dirty="0">
                <a:ln w="0"/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</a:p>
          <a:p>
            <a:pPr algn="ctr"/>
            <a:r>
              <a:rPr lang="cs-CZ" sz="4000" b="1" dirty="0">
                <a:ln w="0"/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MEZINÁRODNÍ MARKETINGOVÝ VÝZKUM</a:t>
            </a:r>
            <a:endParaRPr lang="cs-CZ" sz="4000" b="1" dirty="0">
              <a:ln w="0"/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pic>
        <p:nvPicPr>
          <p:cNvPr id="4" name="Obrázek 3" descr="Obsah obrázku text, klipart&#10;&#10;Popis byl vytvořen automaticky">
            <a:extLst>
              <a:ext uri="{FF2B5EF4-FFF2-40B4-BE49-F238E27FC236}">
                <a16:creationId xmlns:a16="http://schemas.microsoft.com/office/drawing/2014/main" id="{2C721C96-FE64-4E3B-A811-6324E416A3C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10000" y1="46250" x2="10000" y2="46250"/>
                        <a14:foregroundMark x1="44545" y1="36250" x2="44545" y2="36250"/>
                        <a14:foregroundMark x1="77273" y1="53125" x2="77273" y2="53125"/>
                        <a14:foregroundMark x1="88182" y1="50000" x2="88182" y2="50000"/>
                        <a14:foregroundMark x1="30000" y1="59375" x2="30000" y2="59375"/>
                        <a14:foregroundMark x1="42727" y1="48125" x2="42727" y2="48125"/>
                        <a14:foregroundMark x1="57273" y1="41875" x2="57273" y2="41875"/>
                        <a14:backgroundMark x1="38636" y1="53750" x2="38636" y2="53750"/>
                        <a14:backgroundMark x1="50455" y1="46875" x2="50455" y2="46875"/>
                        <a14:backgroundMark x1="59091" y1="51250" x2="59091" y2="5125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1496" y="-109775"/>
            <a:ext cx="1315341" cy="956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04591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D65A7EFB-8196-4332-8A20-248576190B5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9CDE819E-0DE9-4045-95A8-1B280CD9B398}"/>
              </a:ext>
            </a:extLst>
          </p:cNvPr>
          <p:cNvSpPr txBox="1"/>
          <p:nvPr/>
        </p:nvSpPr>
        <p:spPr>
          <a:xfrm>
            <a:off x="174650" y="203200"/>
            <a:ext cx="11815187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SPECIFIKA MEZINÁRODNÍHO MARKETINGOVÉHO VÝZKUMU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Mezinárodní marketingový výzkum má mnoho specifik, které vycházejí z odlišnosti mezinárodního marketingu.</a:t>
            </a:r>
          </a:p>
          <a:p>
            <a:pPr marL="457200" indent="-457200">
              <a:buFontTx/>
              <a:buChar char="-"/>
            </a:pPr>
            <a:r>
              <a:rPr lang="cs-CZ" sz="30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Jedná se o: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sociálně kulturní odlišnosti trhů,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obchodně politické podmínky země,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jazykové bariéry,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různý stupeň organizovanosti zahraničního trhu,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různé distribuční cesty,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upřednostňování tuzemských výrobců.</a:t>
            </a:r>
          </a:p>
        </p:txBody>
      </p:sp>
    </p:spTree>
    <p:extLst>
      <p:ext uri="{BB962C8B-B14F-4D97-AF65-F5344CB8AC3E}">
        <p14:creationId xmlns:p14="http://schemas.microsoft.com/office/powerpoint/2010/main" val="15326898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D65A7EFB-8196-4332-8A20-248576190B5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9CDE819E-0DE9-4045-95A8-1B280CD9B398}"/>
              </a:ext>
            </a:extLst>
          </p:cNvPr>
          <p:cNvSpPr txBox="1"/>
          <p:nvPr/>
        </p:nvSpPr>
        <p:spPr>
          <a:xfrm>
            <a:off x="174650" y="203200"/>
            <a:ext cx="11815187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VLIV MARKETINGOVÉHO PROSTŘEDÍ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Mezinárodní marketing se od domácího marketingového výzkumu liší v prostředí, ve kterém se výzkum provádí.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V rámci </a:t>
            </a:r>
            <a:r>
              <a:rPr lang="cs-CZ" sz="3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analýzy vlivů marketingového prostředí 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musí podnik vstupující nebo působící na mezinárodním trhu  identifikovat vlivy působící na podnikání, zhodnotit a vybrat významné vlivy, odhadnout trendy a intenzitu vlivů a posoudit časový horizont vlivů na podnikání.</a:t>
            </a:r>
          </a:p>
          <a:p>
            <a:pPr marL="457200" indent="-457200">
              <a:buFontTx/>
              <a:buChar char="-"/>
            </a:pPr>
            <a:r>
              <a:rPr lang="cs-CZ" sz="30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Nejprve podniky začínají analýzou globálního makroprostředí, analyzují se vlivy: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geopolitické vlivy,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vědeckotechnické vlivy,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hospodářské vlivy,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kulturní vlivy,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vlivy regionálních seskupení a nadnárodních organizací.</a:t>
            </a:r>
          </a:p>
        </p:txBody>
      </p:sp>
    </p:spTree>
    <p:extLst>
      <p:ext uri="{BB962C8B-B14F-4D97-AF65-F5344CB8AC3E}">
        <p14:creationId xmlns:p14="http://schemas.microsoft.com/office/powerpoint/2010/main" val="13516879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D65A7EFB-8196-4332-8A20-248576190B5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9CDE819E-0DE9-4045-95A8-1B280CD9B398}"/>
              </a:ext>
            </a:extLst>
          </p:cNvPr>
          <p:cNvSpPr txBox="1"/>
          <p:nvPr/>
        </p:nvSpPr>
        <p:spPr>
          <a:xfrm>
            <a:off x="174649" y="203200"/>
            <a:ext cx="12191999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Marketingové prostředí určuje využití jednotlivých postupů, metod, technik a nástrojů v mezinárodním marketingovém výzkumu.</a:t>
            </a:r>
          </a:p>
          <a:p>
            <a:pPr marL="457200" indent="-457200">
              <a:buFontTx/>
              <a:buChar char="-"/>
            </a:pPr>
            <a:r>
              <a:rPr lang="cs-CZ" sz="30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Mezi hlavní rozdíly prostředí patří: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nové parametry</a:t>
            </a:r>
            <a:r>
              <a:rPr lang="cs-CZ" sz="3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cs-CZ" sz="3000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(clo, zahraniční měna, kurzy měn, mezinárodní dokumentace, odlišné způsoby dopravy, odlišné formy vstupu na trh),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odlišnost prostředí </a:t>
            </a:r>
            <a:r>
              <a:rPr lang="cs-CZ" sz="3000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(kultura země, demografie, politický systém, jazyk),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nárůst poštu souvisejících faktorů,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širší konkurence.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V marketingovém mezinárodním prostředí je stejně důležitá jako v národním marketingovém prostředí </a:t>
            </a:r>
            <a:r>
              <a:rPr lang="cs-CZ" sz="3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pověst dodavatele 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a </a:t>
            </a:r>
            <a:r>
              <a:rPr lang="cs-CZ" sz="3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značky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.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Důležitost značky se liší podle trhu a odvětví, ve kterém podnik vystupuje.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Vysoká důležitost značky je přisuzována hlavně hmotným výrobkům (stroje, komponenty, součástky), méně důležitá je role značky u nehmotných produktů (finanční služby).</a:t>
            </a:r>
          </a:p>
          <a:p>
            <a:endParaRPr lang="cs-CZ" sz="3000" b="1" i="1" dirty="0">
              <a:latin typeface="Times New Roman" panose="02020603050405020304" pitchFamily="18" charset="0"/>
              <a:cs typeface="Times New Roman" panose="02020603050405020304" pitchFamily="18" charset="0"/>
              <a:sym typeface="Wingdings 3" panose="050401020108070707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7515000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D65A7EFB-8196-4332-8A20-248576190B5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9CDE819E-0DE9-4045-95A8-1B280CD9B398}"/>
              </a:ext>
            </a:extLst>
          </p:cNvPr>
          <p:cNvSpPr txBox="1"/>
          <p:nvPr/>
        </p:nvSpPr>
        <p:spPr>
          <a:xfrm>
            <a:off x="169745" y="231192"/>
            <a:ext cx="1185251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Se specifiky mezinárodního prostředí musí podnik nejen počítat při provádění vlastního marketingového výzkumu, ale především je musí zapracovat při vytváření a rozhodování o implementaci konkrétní marketingové strategii a marketingovém mixu.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Po zpřesnění rozhodování na zahraničním trhy byla vyvinuta </a:t>
            </a:r>
            <a:r>
              <a:rPr lang="cs-CZ" sz="3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koncepce 12 C.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Koncepce představuje základní přehled informací, které by měla firma znát při vstupu na zahraniční trh.</a:t>
            </a:r>
          </a:p>
        </p:txBody>
      </p:sp>
    </p:spTree>
    <p:extLst>
      <p:ext uri="{BB962C8B-B14F-4D97-AF65-F5344CB8AC3E}">
        <p14:creationId xmlns:p14="http://schemas.microsoft.com/office/powerpoint/2010/main" val="28054813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D65A7EFB-8196-4332-8A20-248576190B5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9CDE819E-0DE9-4045-95A8-1B280CD9B398}"/>
              </a:ext>
            </a:extLst>
          </p:cNvPr>
          <p:cNvSpPr txBox="1"/>
          <p:nvPr/>
        </p:nvSpPr>
        <p:spPr>
          <a:xfrm>
            <a:off x="85770" y="109894"/>
            <a:ext cx="12106230" cy="65864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KONCEPCE 12 C</a:t>
            </a:r>
          </a:p>
          <a:p>
            <a:pPr marL="457200" indent="-457200">
              <a:buFontTx/>
              <a:buChar char="-"/>
            </a:pPr>
            <a:r>
              <a:rPr lang="cs-CZ" sz="28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Obsahuje tyto informace: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COUNTRY 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= základní informace o zemi (použití Pest analýzy),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CHOICE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 = analýza nabídky, konkurence, importu a konkurenceschopnosti,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CONCENTRATION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 = analýza tržního segmentu, koncentrace, geografické pokrytí,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CONSUMER BEHAVIOR 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= analýza kupního chování,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CONSUMPTION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 = analýza poptávky, spotřeby a substitutů,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CAPACITY TO PAY 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= analýza platební schopnosti, tvorba cen,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CURRENCY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 = analýza měny,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CHANNELS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 = analýza distribučních kanálů,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COMMITMENT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 = analýzy bariér vstupů,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COMMUNICATION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 = analýza komunikace,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CONTRAXTUAL OBLIGATION 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= analýza obchodních praktik,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CAVEATS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 = analýza specifických, jedinečných a významných faktorů.</a:t>
            </a:r>
          </a:p>
        </p:txBody>
      </p:sp>
    </p:spTree>
    <p:extLst>
      <p:ext uri="{BB962C8B-B14F-4D97-AF65-F5344CB8AC3E}">
        <p14:creationId xmlns:p14="http://schemas.microsoft.com/office/powerpoint/2010/main" val="33090822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D65A7EFB-8196-4332-8A20-248576190B5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9CDE819E-0DE9-4045-95A8-1B280CD9B398}"/>
              </a:ext>
            </a:extLst>
          </p:cNvPr>
          <p:cNvSpPr txBox="1"/>
          <p:nvPr/>
        </p:nvSpPr>
        <p:spPr>
          <a:xfrm>
            <a:off x="85770" y="109894"/>
            <a:ext cx="12106230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PROCES MEZINÁRODNÍHO MARKETINGOVÉHO VÝZKUMU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Vysoké náklady mezinárodního marketingového výzkumu nutí zadavatele i výzkumníky k zodpovědnému přístupu.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Marketingový výzkum se skládá  mnoha činností a je nutné dodržovat určitá pravidla.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Každý mezinárodní marketingový výzkum je </a:t>
            </a:r>
            <a:r>
              <a:rPr lang="cs-CZ" sz="3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jedinečný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. Je totiž pokaždé ovlivňován jinými faktory.</a:t>
            </a:r>
          </a:p>
          <a:p>
            <a:pPr marL="457200" indent="-457200">
              <a:buFontTx/>
              <a:buChar char="-"/>
            </a:pPr>
            <a:r>
              <a:rPr lang="cs-CZ" sz="30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Podobu výzkumu zásadně ovlivňuje zadavatel výzkumu svými: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požadavky,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finančními možnosti,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časovými možnostmi,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kvalitou a kvantitou lidských zdrojů,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kvalitou a kvantitou použitých metod.</a:t>
            </a:r>
          </a:p>
        </p:txBody>
      </p:sp>
    </p:spTree>
    <p:extLst>
      <p:ext uri="{BB962C8B-B14F-4D97-AF65-F5344CB8AC3E}">
        <p14:creationId xmlns:p14="http://schemas.microsoft.com/office/powerpoint/2010/main" val="23159208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D65A7EFB-8196-4332-8A20-248576190B5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9CDE819E-0DE9-4045-95A8-1B280CD9B398}"/>
              </a:ext>
            </a:extLst>
          </p:cNvPr>
          <p:cNvSpPr txBox="1"/>
          <p:nvPr/>
        </p:nvSpPr>
        <p:spPr>
          <a:xfrm>
            <a:off x="85770" y="109894"/>
            <a:ext cx="1210623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ETAPY  MEZINÁRODNÍHO MARKETINGOVÉHO VÝZKUMU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3996668C-0693-4BFE-902A-75C7CFC8A0C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73902118"/>
              </p:ext>
            </p:extLst>
          </p:nvPr>
        </p:nvGraphicFramePr>
        <p:xfrm>
          <a:off x="718457" y="773785"/>
          <a:ext cx="11000791" cy="51978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0916140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D65A7EFB-8196-4332-8A20-248576190B5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9CDE819E-0DE9-4045-95A8-1B280CD9B398}"/>
              </a:ext>
            </a:extLst>
          </p:cNvPr>
          <p:cNvSpPr txBox="1"/>
          <p:nvPr/>
        </p:nvSpPr>
        <p:spPr>
          <a:xfrm>
            <a:off x="85770" y="109894"/>
            <a:ext cx="1210623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NÁROČNOST MEZINÁRODNÍHO MARKETINGOVÉHO VÝZKUMU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Specifické mezinárodní marketingové prostředí s sebou nese konkrétní překážky provádění mezinárodního marketingového výzkumu.</a:t>
            </a:r>
          </a:p>
          <a:p>
            <a:pPr marL="457200" indent="-457200">
              <a:buFontTx/>
              <a:buChar char="-"/>
            </a:pPr>
            <a:r>
              <a:rPr lang="cs-CZ" sz="30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Jedná se o: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obecná rizika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tržní rizika,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teritoriální rizika,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kurzovní rizika.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Výzkumníci se musí vypořádat se změnami trhů a nestabilitou marketingového prostředí. </a:t>
            </a:r>
          </a:p>
        </p:txBody>
      </p:sp>
    </p:spTree>
    <p:extLst>
      <p:ext uri="{BB962C8B-B14F-4D97-AF65-F5344CB8AC3E}">
        <p14:creationId xmlns:p14="http://schemas.microsoft.com/office/powerpoint/2010/main" val="8284467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D65A7EFB-8196-4332-8A20-248576190B5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9CDE819E-0DE9-4045-95A8-1B280CD9B398}"/>
              </a:ext>
            </a:extLst>
          </p:cNvPr>
          <p:cNvSpPr txBox="1"/>
          <p:nvPr/>
        </p:nvSpPr>
        <p:spPr>
          <a:xfrm>
            <a:off x="85770" y="109894"/>
            <a:ext cx="1210623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cs-CZ" sz="30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Problémy při provádění výzkumu na zahraničním trhu se týkají především: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politických omezení,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legislativních omezení,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náboženských omezení,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omezeného množství vstupních dat,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nesrovnatelných cenových nákladů,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technologických možností výzkumů v různých zemích,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jazykových překážek,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organizačních možností,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výběru výzkumných metod,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výběru respondentů a tazatelů,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problémů se srovnatelností dat z různých zemí,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relevantností výstupů výzkumu.</a:t>
            </a:r>
          </a:p>
        </p:txBody>
      </p:sp>
    </p:spTree>
    <p:extLst>
      <p:ext uri="{BB962C8B-B14F-4D97-AF65-F5344CB8AC3E}">
        <p14:creationId xmlns:p14="http://schemas.microsoft.com/office/powerpoint/2010/main" val="31480920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D65A7EFB-8196-4332-8A20-248576190B5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9CDE819E-0DE9-4045-95A8-1B280CD9B398}"/>
              </a:ext>
            </a:extLst>
          </p:cNvPr>
          <p:cNvSpPr txBox="1"/>
          <p:nvPr/>
        </p:nvSpPr>
        <p:spPr>
          <a:xfrm>
            <a:off x="85770" y="109894"/>
            <a:ext cx="12106230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ZDROJE INFORMACÍ PRO MEINÁRODNÍ MARKETINGOVÝ VÝZKUM</a:t>
            </a:r>
          </a:p>
          <a:p>
            <a:pPr marL="457200" indent="-457200">
              <a:buFontTx/>
              <a:buChar char="-"/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V současnosti máme k dispozici velké množství datových zdrojů.</a:t>
            </a:r>
          </a:p>
          <a:p>
            <a:pPr marL="457200" indent="-457200">
              <a:buFontTx/>
              <a:buChar char="-"/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Přístup k informacím a datům je klíčovou konkurenční výhodou podniků.</a:t>
            </a:r>
          </a:p>
          <a:p>
            <a:pPr marL="457200" indent="-457200">
              <a:buFontTx/>
              <a:buChar char="-"/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Díky velkému množství dat je klíčové se v datech orientovat a umět je zpracovat do podoby reportů. Reporty jsou vstupy pro strategické marketingové rozhodování.</a:t>
            </a:r>
          </a:p>
          <a:p>
            <a:pPr marL="457200" indent="-457200">
              <a:buFontTx/>
              <a:buChar char="-"/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Na počátku celého marketingového výzkumu máme data, ze kterých vytváříme informace.</a:t>
            </a:r>
          </a:p>
          <a:p>
            <a:pPr marL="457200" indent="-457200">
              <a:buFontTx/>
              <a:buChar char="-"/>
            </a:pPr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Primární data 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získáváme z vlastních marketingových průzkumů. </a:t>
            </a:r>
          </a:p>
          <a:p>
            <a:pPr marL="457200" indent="-457200">
              <a:buFontTx/>
              <a:buChar char="-"/>
            </a:pPr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Sekundární data 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získáváme zpracováním volných dostupných dat.</a:t>
            </a:r>
          </a:p>
          <a:p>
            <a:pPr marL="457200" indent="-457200">
              <a:buFontTx/>
              <a:buChar char="-"/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Ověřujeme zda jsou sekundární data k dispozici a poté vytváříme primární data.</a:t>
            </a:r>
          </a:p>
          <a:p>
            <a:pPr marL="457200" indent="-457200">
              <a:buFontTx/>
              <a:buChar char="-"/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Finanční a časová náročnost získání se liší. Získání primárních dat a informací je mnohem náročnější.  Proto menší podniky často pracují jen se sekundárními daty, protože si výzkum primárních dat nemůžou dovolit.</a:t>
            </a:r>
          </a:p>
        </p:txBody>
      </p:sp>
    </p:spTree>
    <p:extLst>
      <p:ext uri="{BB962C8B-B14F-4D97-AF65-F5344CB8AC3E}">
        <p14:creationId xmlns:p14="http://schemas.microsoft.com/office/powerpoint/2010/main" val="165007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D65A7EFB-8196-4332-8A20-248576190B5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9CDE819E-0DE9-4045-95A8-1B280CD9B398}"/>
              </a:ext>
            </a:extLst>
          </p:cNvPr>
          <p:cNvSpPr txBox="1"/>
          <p:nvPr/>
        </p:nvSpPr>
        <p:spPr>
          <a:xfrm>
            <a:off x="174650" y="203200"/>
            <a:ext cx="11720366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MEZINÁRODNÍ MARKETINGOVÝ VÝZKUM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Jedná se o sběr, zpracování, analýzu a interpretaci informací marketingové povahy o zahraničním trhu.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Management potřebuje informace o zahraničním trhu a dění na něm pro plánování svých marketingových záměrů.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Mezinárodní marketingový výzkum je nástroj ke snížení rizika přijetí nesprávných rozhodnutí, která vznikají z neznalosti prostředí na zahraničních trzích. 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 Manažeři musí přijmout správná rozhodnutí a neustále musí měnit požadavky na marketingový výzkum.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Význam marketingového výzkumu je pro prosperitu firmy vystupující na mezinárodním prostředí nezpochybnitelný.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Mnoho firem podceňuje vliv marketingu a marketingového výzkumu, statistiky však ukazují, že firmy, které investují do marketingu a marketingového výzkumu zaznamenávají vyšší růst.</a:t>
            </a:r>
            <a:endParaRPr lang="cs-CZ" sz="30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3445703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D65A7EFB-8196-4332-8A20-248576190B5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9CDE819E-0DE9-4045-95A8-1B280CD9B398}"/>
              </a:ext>
            </a:extLst>
          </p:cNvPr>
          <p:cNvSpPr txBox="1"/>
          <p:nvPr/>
        </p:nvSpPr>
        <p:spPr>
          <a:xfrm>
            <a:off x="85770" y="109894"/>
            <a:ext cx="12106230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ZDROJE SEKUNDÁRNÍCH DAT INTERNÍCH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výkazy nákladů a tržeb,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výkazy zisků a ztráty,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rozpočty,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finanční plány,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přehledy výroby,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prodejní výkazy,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evidenční přehledy výrobků,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evidenční přehledy dle trhů,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evidenční přehledy dle časových období,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databáze dodavatelů,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databáze konkurentů,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databáze distributorů,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registrace zákazníků,</a:t>
            </a:r>
          </a:p>
          <a:p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 3" panose="050401020108070707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0857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D65A7EFB-8196-4332-8A20-248576190B5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9CDE819E-0DE9-4045-95A8-1B280CD9B398}"/>
              </a:ext>
            </a:extLst>
          </p:cNvPr>
          <p:cNvSpPr txBox="1"/>
          <p:nvPr/>
        </p:nvSpPr>
        <p:spPr>
          <a:xfrm>
            <a:off x="85770" y="109894"/>
            <a:ext cx="12106230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korespondence se zákazníky,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reklamace,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zprávy z obchodních cest,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zprávy z konferencí, výstav a veletrhů,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zprávy z předchozích výzkumů.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 3" panose="050401020108070707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4634620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D65A7EFB-8196-4332-8A20-248576190B5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9CDE819E-0DE9-4045-95A8-1B280CD9B398}"/>
              </a:ext>
            </a:extLst>
          </p:cNvPr>
          <p:cNvSpPr txBox="1"/>
          <p:nvPr/>
        </p:nvSpPr>
        <p:spPr>
          <a:xfrm>
            <a:off x="85770" y="109894"/>
            <a:ext cx="1210623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ZDROJE SEKUNDÁRNÍCH DAT EXTERNÍCH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podklady vládních orgánů,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nařízení státních a místních orgánů,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legislativa,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zprávy statistických úřadů,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publikace hospodářských komor,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odborné publikace,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rozbory, analýzy, prohlášení a prognózy,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noviny, časopisy,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sdělovací prostředky,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prospekty a katalogy,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inzerce,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informace od konkurence,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informační databáze,</a:t>
            </a:r>
          </a:p>
        </p:txBody>
      </p:sp>
    </p:spTree>
    <p:extLst>
      <p:ext uri="{BB962C8B-B14F-4D97-AF65-F5344CB8AC3E}">
        <p14:creationId xmlns:p14="http://schemas.microsoft.com/office/powerpoint/2010/main" val="27403940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D65A7EFB-8196-4332-8A20-248576190B5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9CDE819E-0DE9-4045-95A8-1B280CD9B398}"/>
              </a:ext>
            </a:extLst>
          </p:cNvPr>
          <p:cNvSpPr txBox="1"/>
          <p:nvPr/>
        </p:nvSpPr>
        <p:spPr>
          <a:xfrm>
            <a:off x="85770" y="109894"/>
            <a:ext cx="12106230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výzkumné zprávy,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údaje marketingových agentur,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informace od nezávislých hodnotitelů,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obchodní a živnostenský rejstřík,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internet.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 3" panose="050401020108070707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7848623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D65A7EFB-8196-4332-8A20-248576190B5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9CDE819E-0DE9-4045-95A8-1B280CD9B398}"/>
              </a:ext>
            </a:extLst>
          </p:cNvPr>
          <p:cNvSpPr txBox="1"/>
          <p:nvPr/>
        </p:nvSpPr>
        <p:spPr>
          <a:xfrm>
            <a:off x="85770" y="109894"/>
            <a:ext cx="12106230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ZAHRANIČNÍ ZDROJE SEKUNDÁRNÍCH DAT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Pokud se firma rozhodne vstoupit na zahraniční trh potřebuje informace mezinárodního charakteru. 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Podnik může získat velké množství sekundárních dat zdarma nebo s nízkými náklady.</a:t>
            </a:r>
          </a:p>
          <a:p>
            <a:pPr marL="457200" indent="-457200">
              <a:buFontTx/>
              <a:buChar char="-"/>
            </a:pPr>
            <a:r>
              <a:rPr lang="cs-CZ" sz="30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Zahraniční zdroje sekundárních dat jsou: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29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interní zdroje cílové země </a:t>
            </a:r>
            <a:r>
              <a:rPr lang="cs-CZ" sz="29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= oficiální statistické ročenky, zprávy průmyslových sdružení o vývoji odvětví, odborné časopisy, katalogy firem, materiály hospodářských a obchodních komor.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29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oficiální externí zdroje </a:t>
            </a:r>
            <a:r>
              <a:rPr lang="cs-CZ" sz="29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= údaje OSN, světové banky, mezinárodního měnového fondu, světové obchodní organizace (WTO), světové zdravotnické organizace (WHO), Evropské komise, velvyslanectví a konzulátů.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29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další zahraniční zdroje </a:t>
            </a:r>
            <a:r>
              <a:rPr lang="cs-CZ" sz="29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= zprávy, ročenky, časopisy věnované komoditám a byznysu, údaje z konferencí, výstav, údaje od konkurentů.</a:t>
            </a:r>
          </a:p>
        </p:txBody>
      </p:sp>
    </p:spTree>
    <p:extLst>
      <p:ext uri="{BB962C8B-B14F-4D97-AF65-F5344CB8AC3E}">
        <p14:creationId xmlns:p14="http://schemas.microsoft.com/office/powerpoint/2010/main" val="25980668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D65A7EFB-8196-4332-8A20-248576190B5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9CDE819E-0DE9-4045-95A8-1B280CD9B398}"/>
              </a:ext>
            </a:extLst>
          </p:cNvPr>
          <p:cNvSpPr txBox="1"/>
          <p:nvPr/>
        </p:nvSpPr>
        <p:spPr>
          <a:xfrm>
            <a:off x="85770" y="109894"/>
            <a:ext cx="1210623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PRIMÁRNÍ DATA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Jsou nové data a informace, které jsou shromážděny pro specifický účel.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Výhoda primárních dat je v jejich aktuálnosti a konkrétnosti.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Sběr primárních dat je nákladnější a získávání primárních dat je časově náročnější než získávaní sekundárních dat.</a:t>
            </a:r>
          </a:p>
          <a:p>
            <a:pPr marL="457200" indent="-457200">
              <a:buFontTx/>
              <a:buChar char="-"/>
            </a:pPr>
            <a:r>
              <a:rPr lang="cs-CZ" sz="30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Primární data rozdělujeme na: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kvantitativní data 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= popisná data (demografická, ekonomická, geografická), data o chování zákazníků (kupní, spotřební a nákupní úmysly),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kvalitativní data 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= osobností charakteristiky obyvatel (životní styl, postoje, názory).</a:t>
            </a:r>
          </a:p>
          <a:p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42076293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D65A7EFB-8196-4332-8A20-248576190B5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9CDE819E-0DE9-4045-95A8-1B280CD9B398}"/>
              </a:ext>
            </a:extLst>
          </p:cNvPr>
          <p:cNvSpPr txBox="1"/>
          <p:nvPr/>
        </p:nvSpPr>
        <p:spPr>
          <a:xfrm>
            <a:off x="85770" y="109894"/>
            <a:ext cx="1210623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ZDROJE PRIMÁRNÍCH DAT 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Dělíme na </a:t>
            </a:r>
            <a:r>
              <a:rPr lang="cs-CZ" sz="3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vnitřní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 a </a:t>
            </a:r>
            <a:r>
              <a:rPr lang="cs-CZ" sz="3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vnější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 zdroje. </a:t>
            </a:r>
          </a:p>
          <a:p>
            <a:pPr marL="457200" indent="-457200">
              <a:buFontTx/>
              <a:buChar char="-"/>
            </a:pPr>
            <a:r>
              <a:rPr lang="cs-CZ" sz="3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Vnitřní zdroje primárních dat 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poskytují osoby v pracovněprávním vztahu ve firmě pro kterou se data zjišťují. </a:t>
            </a:r>
          </a:p>
          <a:p>
            <a:pPr marL="457200" indent="-457200">
              <a:buFontTx/>
              <a:buChar char="-"/>
            </a:pPr>
            <a:r>
              <a:rPr lang="cs-CZ" sz="3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Vnější zdroje primárních dat 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poskytují osoby které se účastní trhu a mají vliv na výsledky zadavatele (jedná se o zákazníky, dodavatelé).</a:t>
            </a:r>
          </a:p>
        </p:txBody>
      </p:sp>
    </p:spTree>
    <p:extLst>
      <p:ext uri="{BB962C8B-B14F-4D97-AF65-F5344CB8AC3E}">
        <p14:creationId xmlns:p14="http://schemas.microsoft.com/office/powerpoint/2010/main" val="30776739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D65A7EFB-8196-4332-8A20-248576190B5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9CDE819E-0DE9-4045-95A8-1B280CD9B398}"/>
              </a:ext>
            </a:extLst>
          </p:cNvPr>
          <p:cNvSpPr txBox="1"/>
          <p:nvPr/>
        </p:nvSpPr>
        <p:spPr>
          <a:xfrm>
            <a:off x="85770" y="109894"/>
            <a:ext cx="12106230" cy="7263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SPOLUPRÁCE S VÝZKUMNÝMI AGENTURAMI</a:t>
            </a:r>
          </a:p>
          <a:p>
            <a:pPr marL="457200" indent="-457200">
              <a:buFontTx/>
              <a:buChar char="-"/>
            </a:pPr>
            <a:r>
              <a:rPr lang="cs-CZ" sz="29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Realizace komplexního marketingového výzkumu je nákladný způsob získávání informací.</a:t>
            </a:r>
          </a:p>
          <a:p>
            <a:pPr marL="457200" indent="-457200">
              <a:buFontTx/>
              <a:buChar char="-"/>
            </a:pPr>
            <a:r>
              <a:rPr lang="cs-CZ" sz="29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Zadavatel má možnost vybrat si ze tří variant organizačního zajištění výzkumu: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29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využití vlastního marketingového útvaru nebo oddělení pro výzkum trhu,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29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využití specializované agentury pro výzkum,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29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kombinací výše uvedených variant.</a:t>
            </a:r>
          </a:p>
          <a:p>
            <a:pPr marL="457200" indent="-457200">
              <a:buFontTx/>
              <a:buChar char="-"/>
            </a:pPr>
            <a:r>
              <a:rPr lang="cs-CZ" sz="29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Mnohým firmám se vlastní marketingový výzkum nemusí vyplatit, tak mohou využít služeb výzkumných agentur. </a:t>
            </a:r>
          </a:p>
          <a:p>
            <a:pPr marL="457200" indent="-457200">
              <a:buFontTx/>
              <a:buChar char="-"/>
            </a:pPr>
            <a:r>
              <a:rPr lang="cs-CZ" sz="29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Velké výzkumné agentury působí na celém světě a získávají data od respondentů pomocí online panelů.</a:t>
            </a:r>
          </a:p>
          <a:p>
            <a:pPr marL="457200" indent="-457200">
              <a:buFontTx/>
              <a:buChar char="-"/>
            </a:pPr>
            <a:r>
              <a:rPr lang="cs-CZ" sz="29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Výhodou agenturního výzkumu je profesionální znalost metodiky výzkumu, zaměstnanost odborníků různých oborů, disponování stálou sítí tazatelů, kvalitní technické zařízení a nestranný pohled na výsledky výzkumu.</a:t>
            </a:r>
          </a:p>
          <a:p>
            <a:pPr marL="457200" indent="-457200">
              <a:buFontTx/>
              <a:buChar char="-"/>
            </a:pPr>
            <a:endParaRPr lang="cs-CZ" sz="3000" dirty="0">
              <a:latin typeface="Times New Roman" panose="02020603050405020304" pitchFamily="18" charset="0"/>
              <a:cs typeface="Times New Roman" panose="02020603050405020304" pitchFamily="18" charset="0"/>
              <a:sym typeface="Wingdings 3" panose="050401020108070707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8454497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D65A7EFB-8196-4332-8A20-248576190B5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9CDE819E-0DE9-4045-95A8-1B280CD9B398}"/>
              </a:ext>
            </a:extLst>
          </p:cNvPr>
          <p:cNvSpPr txBox="1"/>
          <p:nvPr/>
        </p:nvSpPr>
        <p:spPr>
          <a:xfrm>
            <a:off x="85770" y="109894"/>
            <a:ext cx="12106230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DRUHY VÝZKUMNÝCH AGENTUR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Na trhu existuje mnoho poradenských firem i výzkumných agentur, které mohou firmám pomoc při vstupu na zahraniční trh s marketingovým výzkumem.</a:t>
            </a:r>
          </a:p>
          <a:p>
            <a:pPr marL="457200" indent="-457200">
              <a:buFontTx/>
              <a:buChar char="-"/>
            </a:pPr>
            <a:r>
              <a:rPr lang="cs-CZ" sz="30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Dělení výzkumných agentur: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Typ 1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 = agentury, které poskytují jen požadovaná data, zaměřují se na co nejjednodušší metody sběru dat, poskytování výzkumu za nejnižší ceny,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Typ 2  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= agentury, které slouží jako poskytovatelé informací o stavu na trhu, chování zákazníků, chování konkurence a trendů ve spotřebě, kromě získání dat se zaměřují na jednoduchý popis (př. výzkum spokojenosti zákazníků s nabízenými službami),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Typ 3 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= agentury, které vysvětlují význam získaných informací pro dodavatele</a:t>
            </a:r>
          </a:p>
        </p:txBody>
      </p:sp>
    </p:spTree>
    <p:extLst>
      <p:ext uri="{BB962C8B-B14F-4D97-AF65-F5344CB8AC3E}">
        <p14:creationId xmlns:p14="http://schemas.microsoft.com/office/powerpoint/2010/main" val="121793038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D65A7EFB-8196-4332-8A20-248576190B5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9CDE819E-0DE9-4045-95A8-1B280CD9B398}"/>
              </a:ext>
            </a:extLst>
          </p:cNvPr>
          <p:cNvSpPr txBox="1"/>
          <p:nvPr/>
        </p:nvSpPr>
        <p:spPr>
          <a:xfrm>
            <a:off x="85770" y="109894"/>
            <a:ext cx="1210623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Typ 4 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= agentury které předávají získané informace a navrhují podnikatelská řešení na základě vlastních zkušeností (př. Návrhy variant segmentačních strategií pro zadavatele výzkumu),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Typ 5 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= agentury, které navíc navrhují optimální řešení (např. doporučení segmentační strategie pro zadavatele výzkumu, která přinese určité tržby, zisk a podíl na trhu),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Typ 6 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= agentury, které prostřednictvím spoluúčasti na implementaci optimálního řešení navrhují dosažení nejlepších podnikatelských výsledků</a:t>
            </a:r>
          </a:p>
        </p:txBody>
      </p:sp>
    </p:spTree>
    <p:extLst>
      <p:ext uri="{BB962C8B-B14F-4D97-AF65-F5344CB8AC3E}">
        <p14:creationId xmlns:p14="http://schemas.microsoft.com/office/powerpoint/2010/main" val="18448522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D65A7EFB-8196-4332-8A20-248576190B5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9CDE819E-0DE9-4045-95A8-1B280CD9B398}"/>
              </a:ext>
            </a:extLst>
          </p:cNvPr>
          <p:cNvSpPr txBox="1"/>
          <p:nvPr/>
        </p:nvSpPr>
        <p:spPr>
          <a:xfrm>
            <a:off x="174650" y="203200"/>
            <a:ext cx="1172036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CHARAKTERISTIKY MARKETINGOVÉHO VÝZKUMU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Jedinečnost výzkumu,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vysoká vypovídací schopnost,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aktuálnost získaných informací,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vysoká finanční náročnost,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vysoká náročnost na kvalifikaci lidí provádějících výzkum,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vysoká náročnost na čas,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vysoká náročnost použitých metod.</a:t>
            </a:r>
          </a:p>
        </p:txBody>
      </p:sp>
    </p:spTree>
    <p:extLst>
      <p:ext uri="{BB962C8B-B14F-4D97-AF65-F5344CB8AC3E}">
        <p14:creationId xmlns:p14="http://schemas.microsoft.com/office/powerpoint/2010/main" val="410836207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D65A7EFB-8196-4332-8A20-248576190B5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9CDE819E-0DE9-4045-95A8-1B280CD9B398}"/>
              </a:ext>
            </a:extLst>
          </p:cNvPr>
          <p:cNvSpPr txBox="1"/>
          <p:nvPr/>
        </p:nvSpPr>
        <p:spPr>
          <a:xfrm>
            <a:off x="85770" y="109894"/>
            <a:ext cx="1210623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Výzkumné agentury jsou organizovány ve větších sdruženích, která se řídí mezinárodními legislativními směrnicemi a vnitřními kodexy kvality, popřípadě i etickými kodexy.</a:t>
            </a:r>
          </a:p>
          <a:p>
            <a:pPr marL="457200" indent="-457200">
              <a:buFontTx/>
              <a:buChar char="-"/>
            </a:pPr>
            <a:r>
              <a:rPr lang="cs-CZ" sz="30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Na úrovni Evropy se jedná o výzkumné agentury: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EFAMRO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 = </a:t>
            </a:r>
            <a:r>
              <a:rPr lang="cs-CZ" sz="30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european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cs-CZ" sz="30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federation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cs-CZ" sz="30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of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cs-CZ" sz="30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asociations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cs-CZ" sz="30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of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 market </a:t>
            </a:r>
            <a:r>
              <a:rPr lang="cs-CZ" sz="30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research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cs-CZ" sz="30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organisations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ESOMAR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 = </a:t>
            </a:r>
            <a:r>
              <a:rPr lang="cs-CZ" sz="30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european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 society </a:t>
            </a:r>
            <a:r>
              <a:rPr lang="cs-CZ" sz="30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for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cs-CZ" sz="30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opinion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 and marketing </a:t>
            </a:r>
            <a:r>
              <a:rPr lang="cs-CZ" sz="30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research</a:t>
            </a:r>
            <a:endParaRPr lang="cs-CZ" sz="3000" dirty="0">
              <a:latin typeface="Times New Roman" panose="02020603050405020304" pitchFamily="18" charset="0"/>
              <a:cs typeface="Times New Roman" panose="02020603050405020304" pitchFamily="18" charset="0"/>
              <a:sym typeface="Wingdings 3" panose="05040102010807070707" pitchFamily="18" charset="2"/>
            </a:endParaRPr>
          </a:p>
          <a:p>
            <a:pPr marL="457200" indent="-457200">
              <a:buFontTx/>
              <a:buChar char="-"/>
            </a:pPr>
            <a:r>
              <a:rPr lang="cs-CZ" sz="30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Na České úrovni se jedná o výzkumnou agenturu: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SIMAR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 = sdružení agentur pro výzkum trhu a veřejného mínění.</a:t>
            </a:r>
          </a:p>
        </p:txBody>
      </p:sp>
    </p:spTree>
    <p:extLst>
      <p:ext uri="{BB962C8B-B14F-4D97-AF65-F5344CB8AC3E}">
        <p14:creationId xmlns:p14="http://schemas.microsoft.com/office/powerpoint/2010/main" val="305544501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D65A7EFB-8196-4332-8A20-248576190B5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9CDE819E-0DE9-4045-95A8-1B280CD9B398}"/>
              </a:ext>
            </a:extLst>
          </p:cNvPr>
          <p:cNvSpPr txBox="1"/>
          <p:nvPr/>
        </p:nvSpPr>
        <p:spPr>
          <a:xfrm>
            <a:off x="85770" y="109894"/>
            <a:ext cx="1210623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HLAVNÍ METODY MEZINÁRODNÍHO MARKETINGOVÉHO VÝZKUMU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Mezinárodní marketingový výzkum dělíme na </a:t>
            </a:r>
            <a:r>
              <a:rPr lang="cs-CZ" sz="3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primární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 a </a:t>
            </a:r>
            <a:r>
              <a:rPr lang="cs-CZ" sz="3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sekundární 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výzkum.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Primární výzkum 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Představuje sběr dat, který je uskutečněný poprvé.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Jedná se o data pro konkrétního zadavatele a konkrétní problém.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Jedná se o výzkum, který je přesný a aktuální, ale je časově i finančně náročný.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Sekundární výzkum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Vychází z údajů již publikovaných a zjištěných.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Jedná se o výzkum, který je levný a dostupný.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Problémem je, že data sekundárního výzkumu můžou být zastaralá nebo nespolehlivá.</a:t>
            </a:r>
          </a:p>
        </p:txBody>
      </p:sp>
    </p:spTree>
    <p:extLst>
      <p:ext uri="{BB962C8B-B14F-4D97-AF65-F5344CB8AC3E}">
        <p14:creationId xmlns:p14="http://schemas.microsoft.com/office/powerpoint/2010/main" val="57618215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D65A7EFB-8196-4332-8A20-248576190B5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9CDE819E-0DE9-4045-95A8-1B280CD9B398}"/>
              </a:ext>
            </a:extLst>
          </p:cNvPr>
          <p:cNvSpPr txBox="1"/>
          <p:nvPr/>
        </p:nvSpPr>
        <p:spPr>
          <a:xfrm>
            <a:off x="85770" y="109894"/>
            <a:ext cx="121062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HLAVNÍ PROBLÉMY MEZINÁRODNÍHO MARKETINGOVÉHO VÝZKUMU</a:t>
            </a:r>
          </a:p>
        </p:txBody>
      </p:sp>
      <p:graphicFrame>
        <p:nvGraphicFramePr>
          <p:cNvPr id="2" name="Tabulka 3">
            <a:extLst>
              <a:ext uri="{FF2B5EF4-FFF2-40B4-BE49-F238E27FC236}">
                <a16:creationId xmlns:a16="http://schemas.microsoft.com/office/drawing/2014/main" id="{1C35453B-2129-40AA-9D58-B413464AFF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5248323"/>
              </p:ext>
            </p:extLst>
          </p:nvPr>
        </p:nvGraphicFramePr>
        <p:xfrm>
          <a:off x="343157" y="1235451"/>
          <a:ext cx="11553372" cy="481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6686">
                  <a:extLst>
                    <a:ext uri="{9D8B030D-6E8A-4147-A177-3AD203B41FA5}">
                      <a16:colId xmlns:a16="http://schemas.microsoft.com/office/drawing/2014/main" val="2473129597"/>
                    </a:ext>
                  </a:extLst>
                </a:gridCol>
                <a:gridCol w="5776686">
                  <a:extLst>
                    <a:ext uri="{9D8B030D-6E8A-4147-A177-3AD203B41FA5}">
                      <a16:colId xmlns:a16="http://schemas.microsoft.com/office/drawing/2014/main" val="14328611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3000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PRIMÁRNÍ VÝZKUM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000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SEKUNÁDRNÍ VÝZKUM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3366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VYSOKÉ NÁKLADY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CHYBĚJÍCÍ INFORMACE Z NĚKTERÝCH ZEMÍ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99370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JAZYKOVÉ PROBLÉMY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POBLEMATIKA SROVNATELNOSTI NĚKTERÝCH ZEMÍ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76280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NEOCHOTA TÁZANÝCH ODPOVÍDAT NEBO ODPOVÍDAT JEN OBECNĚ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NEPŘESNOST NĚKTERÝCH INFORMACÍ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5672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NEGRAMOTNOST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NESPOLEHLIVOST NĚKTERÝCH INFORMACÍ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31761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SLOŽITÝ VÝBĚR VZORKŮ RESPONDENTŮ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NÍZKÁ AKTUÁLNOST INFORMACÍ</a:t>
                      </a:r>
                    </a:p>
                    <a:p>
                      <a:pPr algn="ctr"/>
                      <a:endParaRPr lang="cs-CZ" sz="2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89398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92823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D65A7EFB-8196-4332-8A20-248576190B5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9CDE819E-0DE9-4045-95A8-1B280CD9B398}"/>
              </a:ext>
            </a:extLst>
          </p:cNvPr>
          <p:cNvSpPr txBox="1"/>
          <p:nvPr/>
        </p:nvSpPr>
        <p:spPr>
          <a:xfrm>
            <a:off x="85770" y="109894"/>
            <a:ext cx="12106230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Další rozdělení mezinárodního marketingového výzkumu je na </a:t>
            </a:r>
            <a:r>
              <a:rPr lang="cs-CZ" sz="3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kvalitativní</a:t>
            </a:r>
            <a:r>
              <a:rPr lang="cs-CZ" sz="3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a </a:t>
            </a:r>
            <a:r>
              <a:rPr lang="cs-CZ" sz="3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kvantitativní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 výzkum.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Častěji se provádí kvantitativní výzkum.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Rozdíl mezi kvalitativním a kvantitativním výzkumem je v jejich zaměření, každý z nich charakterizuje jiné jevy.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Kvantitativní výzkum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Zabývá se získáváním dat o četnosti výskytu jevu.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Občas se analyzuje i budoucnost např. předpoklad poptávky nebo spotřeby.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Kvalitativní výzkum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Výzkum, který pátrá po příčinách, proč něco proběhlo.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Základ metody je v psychologii.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cs-CZ" sz="3000" b="1" dirty="0">
              <a:latin typeface="Times New Roman" panose="02020603050405020304" pitchFamily="18" charset="0"/>
              <a:cs typeface="Times New Roman" panose="02020603050405020304" pitchFamily="18" charset="0"/>
              <a:sym typeface="Wingdings 3" panose="050401020108070707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81280784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D65A7EFB-8196-4332-8A20-248576190B5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9CDE819E-0DE9-4045-95A8-1B280CD9B398}"/>
              </a:ext>
            </a:extLst>
          </p:cNvPr>
          <p:cNvSpPr txBox="1"/>
          <p:nvPr/>
        </p:nvSpPr>
        <p:spPr>
          <a:xfrm>
            <a:off x="141754" y="249853"/>
            <a:ext cx="11754777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METODY SBĚRU PRIMÁRNÍCH DAT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Jednotlivé metody sběru primárních dat mají své místo ve všech etapách a krocích marketingového výzkumu.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Jejich využití má své výhody ale přináší i jisté problémy, vždy závisí na konkrétních podmínkách výzkumu.</a:t>
            </a:r>
          </a:p>
          <a:p>
            <a:pPr marL="457200" indent="-457200">
              <a:buFontTx/>
              <a:buChar char="-"/>
            </a:pPr>
            <a:r>
              <a:rPr lang="cs-CZ" sz="30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Hlavní metody sběru primárních dat jsou: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dotazování,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pozorování,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experiment,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skupinové rozhovory.</a:t>
            </a:r>
          </a:p>
          <a:p>
            <a:pPr marL="457200" indent="-457200">
              <a:buFontTx/>
              <a:buChar char="-"/>
            </a:pPr>
            <a:endParaRPr lang="cs-CZ" sz="3000" dirty="0">
              <a:latin typeface="Times New Roman" panose="02020603050405020304" pitchFamily="18" charset="0"/>
              <a:cs typeface="Times New Roman" panose="02020603050405020304" pitchFamily="18" charset="0"/>
              <a:sym typeface="Wingdings 3" panose="050401020108070707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58727746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D65A7EFB-8196-4332-8A20-248576190B5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9CDE819E-0DE9-4045-95A8-1B280CD9B398}"/>
              </a:ext>
            </a:extLst>
          </p:cNvPr>
          <p:cNvSpPr txBox="1"/>
          <p:nvPr/>
        </p:nvSpPr>
        <p:spPr>
          <a:xfrm>
            <a:off x="218611" y="135791"/>
            <a:ext cx="1175477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DOTAZOVÁNÍ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Jedná se o </a:t>
            </a:r>
            <a:r>
              <a:rPr lang="cs-CZ" sz="3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klíčovou metodu sběru dat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.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Až tři čtvrtiny výdajů na marketingový výzkum jsou právě výdaje na dotazování.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S postupujícím vývoje informačních technologií a s rozvojem sociálních sítí zaznamenáváme nástup online výzkumů.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Online výzkumy mají své nezastupitelné místo právě v mezinárodním marketingovém výzkumu pro možnost oslovení velkého množství respondentů bez zeměpisných bariér.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Dotazování je metoda sběru dat založená na </a:t>
            </a:r>
            <a:r>
              <a:rPr lang="cs-CZ" sz="3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přímém kontaktu 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(rozhovor) nebo </a:t>
            </a:r>
            <a:r>
              <a:rPr lang="cs-CZ" sz="3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zprostředkovaném kontaktu 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(dotazník) mezi respondentem a výzkumníkem podle dopředu stanovených otázek.</a:t>
            </a:r>
          </a:p>
        </p:txBody>
      </p:sp>
    </p:spTree>
    <p:extLst>
      <p:ext uri="{BB962C8B-B14F-4D97-AF65-F5344CB8AC3E}">
        <p14:creationId xmlns:p14="http://schemas.microsoft.com/office/powerpoint/2010/main" val="424201506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D65A7EFB-8196-4332-8A20-248576190B5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9CDE819E-0DE9-4045-95A8-1B280CD9B398}"/>
              </a:ext>
            </a:extLst>
          </p:cNvPr>
          <p:cNvSpPr txBox="1"/>
          <p:nvPr/>
        </p:nvSpPr>
        <p:spPr>
          <a:xfrm>
            <a:off x="218611" y="135791"/>
            <a:ext cx="11754777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Hlavní oblastí využití dotazovaní představují situace, kdy potřebujeme od respondentů znát názory, znalosti, pocity, postoje, preference nebo spokojenost.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Novým trendem je automatizované dotazování, které se používá bezprostředně po ukončení interakce se zákazníkem a slouží k ověření okamžité zpětné vazby. (příkladem je nákup produktů na internetu, kdy po dokončení objednávky přijde nakupujícímu email s dotazníkem, aby se vyjádřil zda bylo vytvoření online objednávky jednoduché a pohodlné popřípadě přehledné)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Velká výhoda dotazování spočítá v tom, že vyhodnocení odpovědí je jednoduché.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Naopak nevýhoda dotazování spočívá v tom, že někteří respondenti jsou k nezastižení, neochotní odpovídat či spolupracovat nebo záměrně zkreslují sdělené odpovědi.</a:t>
            </a:r>
          </a:p>
        </p:txBody>
      </p:sp>
    </p:spTree>
    <p:extLst>
      <p:ext uri="{BB962C8B-B14F-4D97-AF65-F5344CB8AC3E}">
        <p14:creationId xmlns:p14="http://schemas.microsoft.com/office/powerpoint/2010/main" val="284934022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D65A7EFB-8196-4332-8A20-248576190B5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9CDE819E-0DE9-4045-95A8-1B280CD9B398}"/>
              </a:ext>
            </a:extLst>
          </p:cNvPr>
          <p:cNvSpPr txBox="1"/>
          <p:nvPr/>
        </p:nvSpPr>
        <p:spPr>
          <a:xfrm>
            <a:off x="218611" y="135791"/>
            <a:ext cx="1175477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cs-CZ" sz="30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Výběr vhodného dotazování závisí na: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charakteru a rozsahu zjišťovaných dat,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skupině respondentů,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časových limitech,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finančních limitech,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kvalifikaci tazatele.</a:t>
            </a:r>
          </a:p>
          <a:p>
            <a:endParaRPr lang="cs-CZ" sz="3000" b="1" u="sng" dirty="0">
              <a:latin typeface="Times New Roman" panose="02020603050405020304" pitchFamily="18" charset="0"/>
              <a:cs typeface="Times New Roman" panose="02020603050405020304" pitchFamily="18" charset="0"/>
              <a:sym typeface="Wingdings 3" panose="05040102010807070707" pitchFamily="18" charset="2"/>
            </a:endParaRPr>
          </a:p>
          <a:p>
            <a:pPr marL="457200" indent="-457200">
              <a:buFontTx/>
              <a:buChar char="-"/>
            </a:pPr>
            <a:r>
              <a:rPr lang="cs-CZ" sz="30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Typy dotazování: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osobní dotazování,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telefonické dotazování,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online dotazování,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písemné dotazování.</a:t>
            </a:r>
          </a:p>
        </p:txBody>
      </p:sp>
    </p:spTree>
    <p:extLst>
      <p:ext uri="{BB962C8B-B14F-4D97-AF65-F5344CB8AC3E}">
        <p14:creationId xmlns:p14="http://schemas.microsoft.com/office/powerpoint/2010/main" val="260069751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D65A7EFB-8196-4332-8A20-248576190B5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9CDE819E-0DE9-4045-95A8-1B280CD9B398}"/>
              </a:ext>
            </a:extLst>
          </p:cNvPr>
          <p:cNvSpPr txBox="1"/>
          <p:nvPr/>
        </p:nvSpPr>
        <p:spPr>
          <a:xfrm>
            <a:off x="218611" y="135791"/>
            <a:ext cx="11754777" cy="79406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OSOBNÍ DOTAZOVÁNÍ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Je nejtradičnější typ dotazování.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Osobní kontakt je založen na přímé komunikaci s respondentem (face to face).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Pro rozsáhlé a náročné výzkumy jsou stálá dotazování pomocí osobního kontaktu nenahraditelná.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Osobní dotazovaní je poměrně finančně náročné.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Tradiční vyplňování papírových </a:t>
            </a:r>
            <a:r>
              <a:rPr lang="cs-CZ" sz="30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dozatníků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 P+P (</a:t>
            </a:r>
            <a:r>
              <a:rPr lang="cs-CZ" sz="30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pencil+paper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) nahradilo dotazování elektronické pomocí elektronických dotazníků v přenosném počítači CAPI (</a:t>
            </a:r>
            <a:r>
              <a:rPr lang="cs-CZ" sz="30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computer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cs-CZ" sz="30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assisted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cs-CZ" sz="30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personal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cs-CZ" sz="30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interviewing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).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V metodě CAPI dochází k osobnímu kontaktu s respondenty ale zároveň forma zaznamenávání je elektronická a odpovědi jsou rychleji vyhodnotitelná.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Metoda CAPI je nejkvalitnější metoda kvantitativních výzkumů.</a:t>
            </a:r>
          </a:p>
          <a:p>
            <a:pPr marL="457200" indent="-457200">
              <a:buFontTx/>
              <a:buChar char="-"/>
            </a:pPr>
            <a:endParaRPr lang="cs-CZ" sz="3000" dirty="0">
              <a:latin typeface="Times New Roman" panose="02020603050405020304" pitchFamily="18" charset="0"/>
              <a:cs typeface="Times New Roman" panose="02020603050405020304" pitchFamily="18" charset="0"/>
              <a:sym typeface="Wingdings 3" panose="05040102010807070707" pitchFamily="18" charset="2"/>
            </a:endParaRPr>
          </a:p>
          <a:p>
            <a:pPr marL="457200" indent="-457200">
              <a:buFontTx/>
              <a:buChar char="-"/>
            </a:pPr>
            <a:endParaRPr lang="cs-CZ" sz="3000" dirty="0">
              <a:latin typeface="Times New Roman" panose="02020603050405020304" pitchFamily="18" charset="0"/>
              <a:cs typeface="Times New Roman" panose="02020603050405020304" pitchFamily="18" charset="0"/>
              <a:sym typeface="Wingdings 3" panose="05040102010807070707" pitchFamily="18" charset="2"/>
            </a:endParaRPr>
          </a:p>
          <a:p>
            <a:pPr marL="457200" indent="-457200">
              <a:buFontTx/>
              <a:buChar char="-"/>
            </a:pPr>
            <a:endParaRPr lang="cs-CZ" sz="3000" dirty="0">
              <a:latin typeface="Times New Roman" panose="02020603050405020304" pitchFamily="18" charset="0"/>
              <a:cs typeface="Times New Roman" panose="02020603050405020304" pitchFamily="18" charset="0"/>
              <a:sym typeface="Wingdings 3" panose="050401020108070707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02554448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D65A7EFB-8196-4332-8A20-248576190B50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9CDE819E-0DE9-4045-95A8-1B280CD9B398}"/>
              </a:ext>
            </a:extLst>
          </p:cNvPr>
          <p:cNvSpPr txBox="1"/>
          <p:nvPr/>
        </p:nvSpPr>
        <p:spPr>
          <a:xfrm>
            <a:off x="218611" y="135791"/>
            <a:ext cx="1175477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VÝHODY A NEVÝHODY OSOBNÍHO DOTAZOVÁNÍ</a:t>
            </a:r>
          </a:p>
        </p:txBody>
      </p:sp>
      <p:graphicFrame>
        <p:nvGraphicFramePr>
          <p:cNvPr id="2" name="Tabulka 3">
            <a:extLst>
              <a:ext uri="{FF2B5EF4-FFF2-40B4-BE49-F238E27FC236}">
                <a16:creationId xmlns:a16="http://schemas.microsoft.com/office/drawing/2014/main" id="{29BF1B10-7788-4F23-9A95-B62161F2BB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4594347"/>
              </p:ext>
            </p:extLst>
          </p:nvPr>
        </p:nvGraphicFramePr>
        <p:xfrm>
          <a:off x="218611" y="768920"/>
          <a:ext cx="11411338" cy="48910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05669">
                  <a:extLst>
                    <a:ext uri="{9D8B030D-6E8A-4147-A177-3AD203B41FA5}">
                      <a16:colId xmlns:a16="http://schemas.microsoft.com/office/drawing/2014/main" val="2796555290"/>
                    </a:ext>
                  </a:extLst>
                </a:gridCol>
                <a:gridCol w="5705669">
                  <a:extLst>
                    <a:ext uri="{9D8B030D-6E8A-4147-A177-3AD203B41FA5}">
                      <a16:colId xmlns:a16="http://schemas.microsoft.com/office/drawing/2014/main" val="3537155425"/>
                    </a:ext>
                  </a:extLst>
                </a:gridCol>
              </a:tblGrid>
              <a:tr h="593349">
                <a:tc>
                  <a:txBody>
                    <a:bodyPr/>
                    <a:lstStyle/>
                    <a:p>
                      <a:pPr algn="ctr"/>
                      <a:r>
                        <a:rPr lang="cs-CZ" sz="2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VÝHODY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NEVÝHODY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6E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33070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VYSOKÁ NÁVRATNOST DOTAZNÍKŮ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VYSOKÁ FINANČNÍ NÁROČNOST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6E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39519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EXISTENCE PŘÍMÉ ZPĚTNÉ VAZBY MEZI TAZATELEM A RESPONDENTEM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VYSOKÁ ČASOVÁ NÁROČNOST PŘÍPRAVY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6E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98992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MOŽNOST PŘEDVĚDČENÍ VÁHAVÝCH TAZATELŮ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PROBLEMATICKÝ VÝBĚR TAZATELŮ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6E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5040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MOŽNOSTI DELŠÍHO DOTAZNÍKU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NUTNOST PROŠKOLIT TAZATELE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6E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7555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LZE PODÁVAT SLOŽITĚJŠÍ OTÁZKY NEBO JE UPŘESNIT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NUTNOST KONTROLY TAZATELŮ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6E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70236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 ŠETŘENÍ MŮŽE PROBÍHAT I POZOROVÁNÍ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RIZIKO ZKRESLENÍ ODPOVĚDÍ ZAZNAMENANÉ TAZATELEM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6E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35296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SNADNÉ VYPRACOVÁNÍ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ZÁVISLOST NA  OCHOTĚ RESPONDENTŮ SPOLUPRACOVAT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6E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71018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80456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D65A7EFB-8196-4332-8A20-248576190B5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9CDE819E-0DE9-4045-95A8-1B280CD9B398}"/>
              </a:ext>
            </a:extLst>
          </p:cNvPr>
          <p:cNvSpPr txBox="1"/>
          <p:nvPr/>
        </p:nvSpPr>
        <p:spPr>
          <a:xfrm>
            <a:off x="174650" y="203200"/>
            <a:ext cx="11720366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VYUŽITÍ MEZINÁRODNÍHO MARKETINGOVÉHO VÝZKUMU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 praxi využívají mezinárodní marketingový výzkum podniky, které vstupují nebo působí na zahraničním trhu.</a:t>
            </a:r>
          </a:p>
          <a:p>
            <a:pPr marL="457200" indent="-457200">
              <a:buFontTx/>
              <a:buChar char="-"/>
            </a:pPr>
            <a:r>
              <a:rPr lang="cs-CZ" sz="30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Oblasti využití mezinárodního marketingového výzkumu jsou: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výzkum mezinárodního prostředí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výzkum konkurence,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potenciál cílových trhů,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účinnost marketingových strategií.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Celosvětové změny ve vývoji trhu se promítají do řízení firemních procesy a zvyšují nejistoty. 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 Nutnost provádět marketingový výzkum, shromažďovat informace mezinárodního charakteru.</a:t>
            </a:r>
          </a:p>
        </p:txBody>
      </p:sp>
    </p:spTree>
    <p:extLst>
      <p:ext uri="{BB962C8B-B14F-4D97-AF65-F5344CB8AC3E}">
        <p14:creationId xmlns:p14="http://schemas.microsoft.com/office/powerpoint/2010/main" val="213147557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D65A7EFB-8196-4332-8A20-248576190B5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9CDE819E-0DE9-4045-95A8-1B280CD9B398}"/>
              </a:ext>
            </a:extLst>
          </p:cNvPr>
          <p:cNvSpPr txBox="1"/>
          <p:nvPr/>
        </p:nvSpPr>
        <p:spPr>
          <a:xfrm>
            <a:off x="218611" y="135791"/>
            <a:ext cx="11754777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TELEFONICKÉ DOTAZOVÁNÍ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Telefonické dotazování bylo používanou metodou, ale postupně je vytlačováno online výzkumy.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Telefonické dotazování nebylo technologicky náročné a navíc lze spojit podobně jako osobní dotazování s počítači.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Této metodě se říká CATI (</a:t>
            </a:r>
            <a:r>
              <a:rPr lang="cs-CZ" sz="30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computer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cs-CZ" sz="30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assisted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cs-CZ" sz="30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telephone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cs-CZ" sz="30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interviewing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), kdy dochází k výrazně rychlejšímu zpracování a vyhodnocení odpovědí.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Tazatel je zpravidla v callcentru u počítače a pomocí telefonického hovoru se táže respondenta a jeho odpovědi okamžitě zaznamenává do elektronického dotazníku v počítači.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Tazatel musí být důkladně proškolen.</a:t>
            </a:r>
          </a:p>
          <a:p>
            <a:pPr marL="457200" indent="-457200">
              <a:buFontTx/>
              <a:buChar char="-"/>
            </a:pPr>
            <a:endParaRPr lang="cs-CZ" sz="3000" dirty="0">
              <a:latin typeface="Times New Roman" panose="02020603050405020304" pitchFamily="18" charset="0"/>
              <a:cs typeface="Times New Roman" panose="02020603050405020304" pitchFamily="18" charset="0"/>
              <a:sym typeface="Wingdings 3" panose="05040102010807070707" pitchFamily="18" charset="2"/>
            </a:endParaRPr>
          </a:p>
          <a:p>
            <a:pPr marL="457200" indent="-457200">
              <a:buFontTx/>
              <a:buChar char="-"/>
            </a:pPr>
            <a:endParaRPr lang="cs-CZ" sz="3000" dirty="0">
              <a:latin typeface="Times New Roman" panose="02020603050405020304" pitchFamily="18" charset="0"/>
              <a:cs typeface="Times New Roman" panose="02020603050405020304" pitchFamily="18" charset="0"/>
              <a:sym typeface="Wingdings 3" panose="05040102010807070707" pitchFamily="18" charset="2"/>
            </a:endParaRPr>
          </a:p>
          <a:p>
            <a:pPr marL="457200" indent="-457200">
              <a:buFontTx/>
              <a:buChar char="-"/>
            </a:pPr>
            <a:endParaRPr lang="cs-CZ" sz="3000" dirty="0">
              <a:latin typeface="Times New Roman" panose="02020603050405020304" pitchFamily="18" charset="0"/>
              <a:cs typeface="Times New Roman" panose="02020603050405020304" pitchFamily="18" charset="0"/>
              <a:sym typeface="Wingdings 3" panose="050401020108070707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89464089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D65A7EFB-8196-4332-8A20-248576190B50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9CDE819E-0DE9-4045-95A8-1B280CD9B398}"/>
              </a:ext>
            </a:extLst>
          </p:cNvPr>
          <p:cNvSpPr txBox="1"/>
          <p:nvPr/>
        </p:nvSpPr>
        <p:spPr>
          <a:xfrm>
            <a:off x="218611" y="135791"/>
            <a:ext cx="1175477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VÝHODY A NEVÝHODY TELEFONICKÉHO DOTAZOVÁNÍ</a:t>
            </a:r>
          </a:p>
        </p:txBody>
      </p:sp>
      <p:graphicFrame>
        <p:nvGraphicFramePr>
          <p:cNvPr id="2" name="Tabulka 3">
            <a:extLst>
              <a:ext uri="{FF2B5EF4-FFF2-40B4-BE49-F238E27FC236}">
                <a16:creationId xmlns:a16="http://schemas.microsoft.com/office/drawing/2014/main" id="{29BF1B10-7788-4F23-9A95-B62161F2BB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9945366"/>
              </p:ext>
            </p:extLst>
          </p:nvPr>
        </p:nvGraphicFramePr>
        <p:xfrm>
          <a:off x="218611" y="768920"/>
          <a:ext cx="11411338" cy="47995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05669">
                  <a:extLst>
                    <a:ext uri="{9D8B030D-6E8A-4147-A177-3AD203B41FA5}">
                      <a16:colId xmlns:a16="http://schemas.microsoft.com/office/drawing/2014/main" val="2796555290"/>
                    </a:ext>
                  </a:extLst>
                </a:gridCol>
                <a:gridCol w="5705669">
                  <a:extLst>
                    <a:ext uri="{9D8B030D-6E8A-4147-A177-3AD203B41FA5}">
                      <a16:colId xmlns:a16="http://schemas.microsoft.com/office/drawing/2014/main" val="3537155425"/>
                    </a:ext>
                  </a:extLst>
                </a:gridCol>
              </a:tblGrid>
              <a:tr h="593349">
                <a:tc>
                  <a:txBody>
                    <a:bodyPr/>
                    <a:lstStyle/>
                    <a:p>
                      <a:pPr algn="ctr"/>
                      <a:r>
                        <a:rPr lang="cs-CZ" sz="25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VÝHODY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NEVÝHODY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6E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33070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RYCHLOST ZÍSKAVANÝCH ÚDAJŮ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VYSOKÉ NÁROKY NA SOUSTŘEDĚNÍ RESPONDENTŮ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6E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39519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NÍZKÉ NÁKLADY OPROTI OSOBNÍMU DOTAZOVÁNÍ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STRUČNÉ OTÁZKY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6E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98992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UPŘESNĚNÍ DOZATŮ</a:t>
                      </a:r>
                    </a:p>
                    <a:p>
                      <a:pPr algn="ctr"/>
                      <a:endParaRPr lang="cs-CZ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MOŽNOST NEPOCHOPENÍ DOTAZU, JELIKOŽ JE ZDE OMEZENÍ VE VIZUÁLNÍCH POMŮCKÁCH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6E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5040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JEDODUCHÁ KONTROLA TAZATELŮ</a:t>
                      </a:r>
                    </a:p>
                    <a:p>
                      <a:pPr algn="ctr"/>
                      <a:endParaRPr lang="cs-CZ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NELZE POUŽÍT VELKÉ MNOŽSTVÍ OTÁZEK Z HLEDISKA SOUSTŘEDĚNÍ A NÁROČNOSTI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6E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7555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MOŽNOST OPAKOVÁNÍ VOLÁNÍ A ZASTIŽENÍ RESPONDENTA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NUTNOST TELEFONNÍCH KONTAKTŮ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6E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70236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MOŽNOST PROPOJENÍ S POČÍTAČEM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NELZE PROVÁDĚT PŘÍMÉ POZOROVÁNÍ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6E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35296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137637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D65A7EFB-8196-4332-8A20-248576190B5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9CDE819E-0DE9-4045-95A8-1B280CD9B398}"/>
              </a:ext>
            </a:extLst>
          </p:cNvPr>
          <p:cNvSpPr txBox="1"/>
          <p:nvPr/>
        </p:nvSpPr>
        <p:spPr>
          <a:xfrm>
            <a:off x="218611" y="135791"/>
            <a:ext cx="11754777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ONLINE DOTAZOVÁNÍ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Jedná se o modernější formu dotazování označovanou zkratkou CAWI (</a:t>
            </a:r>
            <a:r>
              <a:rPr lang="cs-CZ" sz="30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computer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cs-CZ" sz="30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assisted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 web </a:t>
            </a:r>
            <a:r>
              <a:rPr lang="cs-CZ" sz="30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interviweing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).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Základem metody je zjištění informací od respondentů pomocí dotazníků. 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Dotazníky se rozposílají na emailové adresy nebo jsou k dispozici přímo na internetových stránkách.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Nutnost připojení k internetu.</a:t>
            </a:r>
          </a:p>
          <a:p>
            <a:pPr marL="457200" indent="-457200">
              <a:buFontTx/>
              <a:buChar char="-"/>
            </a:pPr>
            <a:r>
              <a:rPr lang="cs-CZ" sz="30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Přístupy výběru respondentů jsou: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nahodilé výběry na webových stránkách firem,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nahodilé výběry na sociálních sítích,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online panely na základě přihlášení respondenta a zadání jeho údajů,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výběr respondentů z databáze.</a:t>
            </a:r>
          </a:p>
          <a:p>
            <a:pPr marL="457200" indent="-457200">
              <a:buFontTx/>
              <a:buChar char="-"/>
            </a:pPr>
            <a:endParaRPr lang="cs-CZ" sz="3000" dirty="0">
              <a:latin typeface="Times New Roman" panose="02020603050405020304" pitchFamily="18" charset="0"/>
              <a:cs typeface="Times New Roman" panose="02020603050405020304" pitchFamily="18" charset="0"/>
              <a:sym typeface="Wingdings 3" panose="05040102010807070707" pitchFamily="18" charset="2"/>
            </a:endParaRPr>
          </a:p>
          <a:p>
            <a:pPr marL="457200" indent="-457200">
              <a:buFontTx/>
              <a:buChar char="-"/>
            </a:pPr>
            <a:endParaRPr lang="cs-CZ" sz="3000" dirty="0">
              <a:latin typeface="Times New Roman" panose="02020603050405020304" pitchFamily="18" charset="0"/>
              <a:cs typeface="Times New Roman" panose="02020603050405020304" pitchFamily="18" charset="0"/>
              <a:sym typeface="Wingdings 3" panose="050401020108070707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19291623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D65A7EFB-8196-4332-8A20-248576190B50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9CDE819E-0DE9-4045-95A8-1B280CD9B398}"/>
              </a:ext>
            </a:extLst>
          </p:cNvPr>
          <p:cNvSpPr txBox="1"/>
          <p:nvPr/>
        </p:nvSpPr>
        <p:spPr>
          <a:xfrm>
            <a:off x="218611" y="135791"/>
            <a:ext cx="1175477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VÝHODY A NEVÝHODY ONLINE DOTAZOVÁNÍ</a:t>
            </a:r>
          </a:p>
        </p:txBody>
      </p:sp>
      <p:graphicFrame>
        <p:nvGraphicFramePr>
          <p:cNvPr id="2" name="Tabulka 3">
            <a:extLst>
              <a:ext uri="{FF2B5EF4-FFF2-40B4-BE49-F238E27FC236}">
                <a16:creationId xmlns:a16="http://schemas.microsoft.com/office/drawing/2014/main" id="{29BF1B10-7788-4F23-9A95-B62161F2BB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1831857"/>
              </p:ext>
            </p:extLst>
          </p:nvPr>
        </p:nvGraphicFramePr>
        <p:xfrm>
          <a:off x="317241" y="811764"/>
          <a:ext cx="11312708" cy="4287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56354">
                  <a:extLst>
                    <a:ext uri="{9D8B030D-6E8A-4147-A177-3AD203B41FA5}">
                      <a16:colId xmlns:a16="http://schemas.microsoft.com/office/drawing/2014/main" val="2796555290"/>
                    </a:ext>
                  </a:extLst>
                </a:gridCol>
                <a:gridCol w="5656354">
                  <a:extLst>
                    <a:ext uri="{9D8B030D-6E8A-4147-A177-3AD203B41FA5}">
                      <a16:colId xmlns:a16="http://schemas.microsoft.com/office/drawing/2014/main" val="3537155425"/>
                    </a:ext>
                  </a:extLst>
                </a:gridCol>
              </a:tblGrid>
              <a:tr h="587390">
                <a:tc>
                  <a:txBody>
                    <a:bodyPr/>
                    <a:lstStyle/>
                    <a:p>
                      <a:pPr algn="ctr"/>
                      <a:r>
                        <a:rPr lang="cs-CZ" sz="2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VÝHODY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NEVÝHODY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6E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3307062"/>
                  </a:ext>
                </a:extLst>
              </a:tr>
              <a:tr h="397521">
                <a:tc>
                  <a:txBody>
                    <a:bodyPr/>
                    <a:lstStyle/>
                    <a:p>
                      <a:pPr algn="ctr"/>
                      <a:r>
                        <a:rPr lang="cs-C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MINIMÁLNÍ FINANČNÍ NÁROČNOST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TECHNOLOGICKÁ NÁROČNOST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6E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3951995"/>
                  </a:ext>
                </a:extLst>
              </a:tr>
              <a:tr h="397521">
                <a:tc>
                  <a:txBody>
                    <a:bodyPr/>
                    <a:lstStyle/>
                    <a:p>
                      <a:pPr algn="ctr"/>
                      <a:r>
                        <a:rPr lang="cs-C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MINIMÁLNÍ ČASOVÁ NÁROČNOST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NEDŮVĚRA RESPONDENTŮ V TECHNOLOGIE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6E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9899231"/>
                  </a:ext>
                </a:extLst>
              </a:tr>
              <a:tr h="703307">
                <a:tc>
                  <a:txBody>
                    <a:bodyPr/>
                    <a:lstStyle/>
                    <a:p>
                      <a:pPr algn="ctr"/>
                      <a:r>
                        <a:rPr lang="cs-C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VELKÉ MNOŽSTVÍ RESPONDENTŮ Z RŮZNÝCH ZEMÍ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MENŠÍ NÁVRATNOST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6E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5040791"/>
                  </a:ext>
                </a:extLst>
              </a:tr>
              <a:tr h="397521">
                <a:tc>
                  <a:txBody>
                    <a:bodyPr/>
                    <a:lstStyle/>
                    <a:p>
                      <a:pPr algn="ctr"/>
                      <a:r>
                        <a:rPr lang="cs-C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FLEXIBILITA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NEDŮVĚRYHODNOST ODPOVĚDÍ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6E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755533"/>
                  </a:ext>
                </a:extLst>
              </a:tr>
              <a:tr h="703307">
                <a:tc>
                  <a:txBody>
                    <a:bodyPr/>
                    <a:lstStyle/>
                    <a:p>
                      <a:pPr algn="ctr"/>
                      <a:r>
                        <a:rPr lang="cs-C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VYUŽITÍ GRAFICKÝCH A INTERAKTIVNÍCH POMŮCEK A NÁSTROJŮ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NELZE PROVÁDĚT PŘÍMÉ POZOROVÁNÍ PŘI DOTAZOVÁNÍ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6E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7023654"/>
                  </a:ext>
                </a:extLst>
              </a:tr>
              <a:tr h="70330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RYCHLÉ ZPRACOVÁNÍ VÝSLEDKŮ A JEJICH VYHODNOCENÍ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cs-CZ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6E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3529686"/>
                  </a:ext>
                </a:extLst>
              </a:tr>
              <a:tr h="39752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NESTRANNOST TAZATELE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6E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62175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711361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D65A7EFB-8196-4332-8A20-248576190B5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9CDE819E-0DE9-4045-95A8-1B280CD9B398}"/>
              </a:ext>
            </a:extLst>
          </p:cNvPr>
          <p:cNvSpPr txBox="1"/>
          <p:nvPr/>
        </p:nvSpPr>
        <p:spPr>
          <a:xfrm>
            <a:off x="218611" y="135791"/>
            <a:ext cx="1175477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PÍSEMNÉ DOTAZOVÁNÍ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Jedná se o nejméně rozšířenou metodu dotazování.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V současnosti se tato metoda téměř nevyužívá.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Spočívá v zasílání dotazníků poštou nejčastěji je přiložen k produktu nebo je předáván na konferenci či výstavě.</a:t>
            </a:r>
          </a:p>
          <a:p>
            <a:pPr marL="457200" indent="-457200">
              <a:buFontTx/>
              <a:buChar char="-"/>
            </a:pPr>
            <a:endParaRPr lang="cs-CZ" sz="3000" dirty="0">
              <a:latin typeface="Times New Roman" panose="02020603050405020304" pitchFamily="18" charset="0"/>
              <a:cs typeface="Times New Roman" panose="02020603050405020304" pitchFamily="18" charset="0"/>
              <a:sym typeface="Wingdings 3" panose="05040102010807070707" pitchFamily="18" charset="2"/>
            </a:endParaRPr>
          </a:p>
        </p:txBody>
      </p:sp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75BF74BC-A5D9-41FE-83D2-FA67EDFAF6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6285534"/>
              </p:ext>
            </p:extLst>
          </p:nvPr>
        </p:nvGraphicFramePr>
        <p:xfrm>
          <a:off x="330579" y="2834602"/>
          <a:ext cx="11312708" cy="38876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56354">
                  <a:extLst>
                    <a:ext uri="{9D8B030D-6E8A-4147-A177-3AD203B41FA5}">
                      <a16:colId xmlns:a16="http://schemas.microsoft.com/office/drawing/2014/main" val="2796555290"/>
                    </a:ext>
                  </a:extLst>
                </a:gridCol>
                <a:gridCol w="5656354">
                  <a:extLst>
                    <a:ext uri="{9D8B030D-6E8A-4147-A177-3AD203B41FA5}">
                      <a16:colId xmlns:a16="http://schemas.microsoft.com/office/drawing/2014/main" val="3537155425"/>
                    </a:ext>
                  </a:extLst>
                </a:gridCol>
              </a:tblGrid>
              <a:tr h="587390">
                <a:tc>
                  <a:txBody>
                    <a:bodyPr/>
                    <a:lstStyle/>
                    <a:p>
                      <a:pPr algn="ctr"/>
                      <a:r>
                        <a:rPr lang="cs-CZ" sz="2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VÝHODY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NEVÝHODY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6E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3307062"/>
                  </a:ext>
                </a:extLst>
              </a:tr>
              <a:tr h="397521">
                <a:tc>
                  <a:txBody>
                    <a:bodyPr/>
                    <a:lstStyle/>
                    <a:p>
                      <a:pPr algn="ctr"/>
                      <a:r>
                        <a:rPr lang="cs-C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NIŽŠÍ FINANČNÍ NÁROČNOST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NÍZKÁ NÁVRATNOST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6E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3951995"/>
                  </a:ext>
                </a:extLst>
              </a:tr>
              <a:tr h="397521">
                <a:tc>
                  <a:txBody>
                    <a:bodyPr/>
                    <a:lstStyle/>
                    <a:p>
                      <a:pPr algn="ctr"/>
                      <a:r>
                        <a:rPr lang="cs-C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JEDNODUCHÁ ORGANIZACE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NUTNÁ PODPORA NÁVRATNOSTI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6E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9899231"/>
                  </a:ext>
                </a:extLst>
              </a:tr>
              <a:tr h="703307">
                <a:tc>
                  <a:txBody>
                    <a:bodyPr/>
                    <a:lstStyle/>
                    <a:p>
                      <a:pPr algn="ctr"/>
                      <a:r>
                        <a:rPr lang="cs-C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ADRESNOST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NUTNOST ZADÁVÁNÍ JEDODUCHÝCH OTÁZEK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6E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5040791"/>
                  </a:ext>
                </a:extLst>
              </a:tr>
              <a:tr h="397521">
                <a:tc>
                  <a:txBody>
                    <a:bodyPr/>
                    <a:lstStyle/>
                    <a:p>
                      <a:pPr algn="ctr"/>
                      <a:r>
                        <a:rPr lang="cs-C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ŠIROKÉ ÚZEMNÍ ROZLOŽENÍ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DLOUHÁ DOBA ČEKÁNÍ NA ODPOVĚDI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6E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755533"/>
                  </a:ext>
                </a:extLst>
              </a:tr>
              <a:tr h="703307">
                <a:tc>
                  <a:txBody>
                    <a:bodyPr/>
                    <a:lstStyle/>
                    <a:p>
                      <a:pPr algn="ctr"/>
                      <a:r>
                        <a:rPr lang="cs-C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DOSTATEK ČASU NA ODPOVĚDI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NELZE PROVÁDĚT PŘÍMÉ POZOROVÁNÍ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6E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7023654"/>
                  </a:ext>
                </a:extLst>
              </a:tr>
              <a:tr h="39752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NESTRANNOST TAZATELE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SLOŽITÉ VYHODNOCOVÁNÍ Z DŮVODU NEPROPOJENÍ S POČÍTAČEM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6E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62175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134901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D65A7EFB-8196-4332-8A20-248576190B5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9CDE819E-0DE9-4045-95A8-1B280CD9B398}"/>
              </a:ext>
            </a:extLst>
          </p:cNvPr>
          <p:cNvSpPr txBox="1"/>
          <p:nvPr/>
        </p:nvSpPr>
        <p:spPr>
          <a:xfrm>
            <a:off x="218611" y="135791"/>
            <a:ext cx="1175477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NOVÉ METODY SBĚRU PRIMÁRNÍCH ÚDAJŮ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Pro potřeby mezinárodního marketingového výzkumu se stále častěji využívají nejrůznější online metody.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Do budoucna se předpokládá, že tradiční metody výzkumu budou plně nahrazeny online metodami výzkumu.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V mezinárodním marketingovém výzkumu stojí v popředí měření a monitoring sociálních sítí.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Vzhledem k rostoucímu významu sociálních sítí se i marketingový výzkum přesouvá do tohoto prostředí.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Rozšíření internetu umožnilo provádět online </a:t>
            </a:r>
            <a:r>
              <a:rPr lang="cs-CZ" sz="30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focus</a:t>
            </a:r>
            <a:r>
              <a:rPr lang="cs-CZ" sz="3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cs-CZ" sz="30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group</a:t>
            </a:r>
            <a:r>
              <a:rPr lang="cs-CZ" sz="3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= online skupinové rozhovory po celém světě a v reálném čase s výraznou úsporou nákladů.</a:t>
            </a:r>
          </a:p>
        </p:txBody>
      </p:sp>
    </p:spTree>
    <p:extLst>
      <p:ext uri="{BB962C8B-B14F-4D97-AF65-F5344CB8AC3E}">
        <p14:creationId xmlns:p14="http://schemas.microsoft.com/office/powerpoint/2010/main" val="120347299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D65A7EFB-8196-4332-8A20-248576190B5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9CDE819E-0DE9-4045-95A8-1B280CD9B398}"/>
              </a:ext>
            </a:extLst>
          </p:cNvPr>
          <p:cNvSpPr txBox="1"/>
          <p:nvPr/>
        </p:nvSpPr>
        <p:spPr>
          <a:xfrm>
            <a:off x="218611" y="135791"/>
            <a:ext cx="11754777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cs-CZ" sz="30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Geomarketing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 je nástroj, který pomáhá zvyšovat efektivitu reklamy a informačních kampaní. </a:t>
            </a:r>
          </a:p>
          <a:p>
            <a:pPr marL="457200" indent="-457200">
              <a:buFontTx/>
              <a:buChar char="-"/>
            </a:pPr>
            <a:r>
              <a:rPr lang="cs-CZ" sz="30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Geomarketing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 využívá geografické informační systémy, data a statistické údaje.</a:t>
            </a:r>
          </a:p>
          <a:p>
            <a:pPr marL="457200" indent="-457200">
              <a:buFontTx/>
              <a:buChar char="-"/>
            </a:pPr>
            <a:r>
              <a:rPr lang="cs-CZ" sz="30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Geomapy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 mohou přispívat k lokalizaci cílových skupin při akcích podporující prodej.</a:t>
            </a:r>
          </a:p>
          <a:p>
            <a:pPr marL="457200" indent="-457200">
              <a:buFontTx/>
              <a:buChar char="-"/>
            </a:pPr>
            <a:r>
              <a:rPr lang="cs-CZ" sz="30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Eye</a:t>
            </a:r>
            <a:r>
              <a:rPr lang="cs-CZ" sz="3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cs-CZ" sz="30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tracking</a:t>
            </a:r>
            <a:r>
              <a:rPr lang="cs-CZ" sz="3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je metoda, která analyzuje pohyb oka na webových stránkách či reklamních </a:t>
            </a:r>
            <a:r>
              <a:rPr lang="cs-CZ" sz="30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banerech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 za účelem zvýšení jejich efektivnosti.</a:t>
            </a:r>
          </a:p>
          <a:p>
            <a:pPr marL="457200" indent="-457200">
              <a:buFontTx/>
              <a:buChar char="-"/>
            </a:pPr>
            <a:r>
              <a:rPr lang="cs-CZ" sz="30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Neuromarketing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 je metoda pomocí zaznamenávání elektromagnetických vln mapujících emoční centra mozku.</a:t>
            </a:r>
          </a:p>
          <a:p>
            <a:pPr marL="457200" indent="-457200">
              <a:buFontTx/>
              <a:buChar char="-"/>
            </a:pPr>
            <a:r>
              <a:rPr lang="cs-CZ" sz="3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RFID 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čipy umožňují pozorovat pohyb zboží a zákazníků po ploše prodejny a na základě údajů lze analyzovat trajektorie nákupů, čas nákupu, pohyb po prodejně a čas strávený u konkrétního regálu. </a:t>
            </a:r>
          </a:p>
        </p:txBody>
      </p:sp>
    </p:spTree>
    <p:extLst>
      <p:ext uri="{BB962C8B-B14F-4D97-AF65-F5344CB8AC3E}">
        <p14:creationId xmlns:p14="http://schemas.microsoft.com/office/powerpoint/2010/main" val="800757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D65A7EFB-8196-4332-8A20-248576190B5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9CDE819E-0DE9-4045-95A8-1B280CD9B398}"/>
              </a:ext>
            </a:extLst>
          </p:cNvPr>
          <p:cNvSpPr txBox="1"/>
          <p:nvPr/>
        </p:nvSpPr>
        <p:spPr>
          <a:xfrm>
            <a:off x="174650" y="203200"/>
            <a:ext cx="1172036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KROKY MEZINÁRODNÍHO MARKETINGOVÉHO VÝZKUMU</a:t>
            </a:r>
            <a:endParaRPr lang="cs-CZ" sz="3000" dirty="0">
              <a:latin typeface="Times New Roman" panose="02020603050405020304" pitchFamily="18" charset="0"/>
              <a:cs typeface="Times New Roman" panose="02020603050405020304" pitchFamily="18" charset="0"/>
              <a:sym typeface="Wingdings 3" panose="05040102010807070707" pitchFamily="18" charset="2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142729BD-3BFD-46AD-869F-E6AE66600F2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90991713"/>
              </p:ext>
            </p:extLst>
          </p:nvPr>
        </p:nvGraphicFramePr>
        <p:xfrm>
          <a:off x="174650" y="960398"/>
          <a:ext cx="113481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748048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D65A7EFB-8196-4332-8A20-248576190B5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9CDE819E-0DE9-4045-95A8-1B280CD9B398}"/>
              </a:ext>
            </a:extLst>
          </p:cNvPr>
          <p:cNvSpPr txBox="1"/>
          <p:nvPr/>
        </p:nvSpPr>
        <p:spPr>
          <a:xfrm>
            <a:off x="174650" y="203200"/>
            <a:ext cx="11720366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cs-CZ" sz="3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KROK = POROZUMĚNÍ ZAHRANIČNÍHO TRHU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Podniku musí porozumět zahraničnímu trhu, na který chce vstoupit. 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Cílem porozumění zahraničního trhu určitého státu je minimalizace či dokonce eliminace rizika spojená se vstupem a působením na zahraničním trhu.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Podnik vstupující a působící na zahraničním trhu musí informace o trhu získat a poté je důkladně analyzovat.</a:t>
            </a:r>
          </a:p>
          <a:p>
            <a:r>
              <a:rPr lang="cs-CZ" sz="3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2. KROK = POCHOPENÍ KULTURY, NÁKUPNÍCH ZVYKLOSTÍ A POTŘEB SPOTŘEBITELŮ DANÉHO ZAHRAČNIČNÍHO TRHU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Pro zajištění dlouhodobého úspěchu podnikání na zahraničním trhu je nutné aby podnik pochopil kulturu daného státu, respektoval nákupní zvyklostí lidí vystupujících za zahraničním trhu a vnímal potřeby spotřebitelů. 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Podnik se musí doslova přizpůsobit podmínkám zahraničního trhu.</a:t>
            </a:r>
          </a:p>
        </p:txBody>
      </p:sp>
    </p:spTree>
    <p:extLst>
      <p:ext uri="{BB962C8B-B14F-4D97-AF65-F5344CB8AC3E}">
        <p14:creationId xmlns:p14="http://schemas.microsoft.com/office/powerpoint/2010/main" val="20487874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D65A7EFB-8196-4332-8A20-248576190B5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9CDE819E-0DE9-4045-95A8-1B280CD9B398}"/>
              </a:ext>
            </a:extLst>
          </p:cNvPr>
          <p:cNvSpPr txBox="1"/>
          <p:nvPr/>
        </p:nvSpPr>
        <p:spPr>
          <a:xfrm>
            <a:off x="174650" y="203200"/>
            <a:ext cx="12192000" cy="6832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3. KROK = ANALÝZA INFROMACÍ O MEZINÁRODNÍM MARKETINGOVÉM PROSTŘEDÍ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Jedná se o zjišťování informací o mezinárodním marketingovém prostředí.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Na dosahování podnikových cílů má vliv celá řada faktorů. </a:t>
            </a:r>
          </a:p>
          <a:p>
            <a:pPr marL="457200" indent="-457200">
              <a:buFontTx/>
              <a:buChar char="-"/>
            </a:pPr>
            <a:r>
              <a:rPr lang="cs-CZ" sz="30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Jedná se o: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ekonomické faktory,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politické faktory,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kulturní faktory,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technologické faktory.</a:t>
            </a:r>
          </a:p>
          <a:p>
            <a:pPr marL="457200" indent="-457200">
              <a:buFontTx/>
              <a:buChar char="-"/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Podnik musí zjistit zda je vstup na daný zahraniční možný, reálný a zda je potenciál trhu pro podnik atraktivní.</a:t>
            </a:r>
          </a:p>
          <a:p>
            <a:pPr marL="457200" indent="-457200">
              <a:buFontTx/>
              <a:buChar char="-"/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Smyslem analýzy zjištění statických dat a trendů, ze kterých podnik odhadne budoucí vývoj trhu. </a:t>
            </a:r>
          </a:p>
          <a:p>
            <a:pPr marL="457200" indent="-457200">
              <a:buFontTx/>
              <a:buChar char="-"/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Na základě analýzy marketingového prostředí se podnik rozhodne, zda bude možné na mezinárodní trh vstoupit a jakou formou vstoupí na zahraniční trh.</a:t>
            </a:r>
          </a:p>
        </p:txBody>
      </p:sp>
    </p:spTree>
    <p:extLst>
      <p:ext uri="{BB962C8B-B14F-4D97-AF65-F5344CB8AC3E}">
        <p14:creationId xmlns:p14="http://schemas.microsoft.com/office/powerpoint/2010/main" val="14485050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D65A7EFB-8196-4332-8A20-248576190B5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9CDE819E-0DE9-4045-95A8-1B280CD9B398}"/>
              </a:ext>
            </a:extLst>
          </p:cNvPr>
          <p:cNvSpPr txBox="1"/>
          <p:nvPr/>
        </p:nvSpPr>
        <p:spPr>
          <a:xfrm>
            <a:off x="174650" y="203200"/>
            <a:ext cx="12192000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4. KROK = ANALÝZA ZÁKAZNÍKA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Po analýze prostředí přichází další krok mezinárodního marketingového výzkumu a tím je analýza zákazníka.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Zákazník je nositel poptávky.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Podnik potřebuje získat: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demografické informace,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sociální a kulturní modely chování zákazníků,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postoje zákazníků k produktům.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Pomocí analýzy zákazníka podnik odhalí a zhodnotí jaké jsou pro něho vhodné segmenty vybraného zahraničního trhu.</a:t>
            </a:r>
          </a:p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Výstupem marketingových analýz zákazníka je vyhotovení co nepřesnějšího profilu zákazníka  výběr adekvátního marketingového mixu.</a:t>
            </a:r>
          </a:p>
        </p:txBody>
      </p:sp>
    </p:spTree>
    <p:extLst>
      <p:ext uri="{BB962C8B-B14F-4D97-AF65-F5344CB8AC3E}">
        <p14:creationId xmlns:p14="http://schemas.microsoft.com/office/powerpoint/2010/main" val="22805051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D65A7EFB-8196-4332-8A20-248576190B5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9CDE819E-0DE9-4045-95A8-1B280CD9B398}"/>
              </a:ext>
            </a:extLst>
          </p:cNvPr>
          <p:cNvSpPr txBox="1"/>
          <p:nvPr/>
        </p:nvSpPr>
        <p:spPr>
          <a:xfrm>
            <a:off x="174650" y="203200"/>
            <a:ext cx="11815187" cy="67864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V současnosti je pro řadu firem prioritou dostat se na významné světové trhy. </a:t>
            </a:r>
          </a:p>
          <a:p>
            <a:pPr marL="457200" indent="-457200">
              <a:buFontTx/>
              <a:buChar char="-"/>
            </a:pPr>
            <a:r>
              <a:rPr lang="cs-CZ" sz="30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Významné světové trhy jsou: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Čínský trh,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Japonský trh,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Americký trh,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Německý trh,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Ruský trh.</a:t>
            </a:r>
          </a:p>
          <a:p>
            <a:endParaRPr lang="cs-CZ" sz="1500" dirty="0">
              <a:latin typeface="Times New Roman" panose="02020603050405020304" pitchFamily="18" charset="0"/>
              <a:cs typeface="Times New Roman" panose="02020603050405020304" pitchFamily="18" charset="0"/>
              <a:sym typeface="Wingdings 3" panose="05040102010807070707" pitchFamily="18" charset="2"/>
            </a:endParaRPr>
          </a:p>
          <a:p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PŘÍKLAD Z PRAXE:</a:t>
            </a:r>
          </a:p>
          <a:p>
            <a:pPr marL="457200" indent="-457200">
              <a:buFontTx/>
              <a:buChar char="-"/>
            </a:pPr>
            <a:r>
              <a:rPr lang="cs-CZ" sz="3000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Vstup firmy Starbucks na čínský trh měl marketingovou strategii orientovanou na konvenční přístupy v oblasti propagace. Podnik se snažil a snaží co nejvíce respektovat umírněnou čínskou kulturu. Cílem </a:t>
            </a:r>
            <a:r>
              <a:rPr lang="cs-CZ" sz="30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Starbucksu</a:t>
            </a:r>
            <a:r>
              <a:rPr lang="cs-CZ" sz="3000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 bylo nenabourat typickou čínskou kulturu s tradičním postavením čase.</a:t>
            </a:r>
          </a:p>
        </p:txBody>
      </p:sp>
    </p:spTree>
    <p:extLst>
      <p:ext uri="{BB962C8B-B14F-4D97-AF65-F5344CB8AC3E}">
        <p14:creationId xmlns:p14="http://schemas.microsoft.com/office/powerpoint/2010/main" val="161533648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ED20F0DFCDE7045AA6BB4CF109D500E" ma:contentTypeVersion="2" ma:contentTypeDescription="Vytvoří nový dokument" ma:contentTypeScope="" ma:versionID="a06eed8ef81bd13b4710cdcc708b4ac5">
  <xsd:schema xmlns:xsd="http://www.w3.org/2001/XMLSchema" xmlns:xs="http://www.w3.org/2001/XMLSchema" xmlns:p="http://schemas.microsoft.com/office/2006/metadata/properties" xmlns:ns2="a9f35f07-9a28-4d2d-bdff-db8c95e03da5" targetNamespace="http://schemas.microsoft.com/office/2006/metadata/properties" ma:root="true" ma:fieldsID="c89108019f81febdb48767322a5fbdfa" ns2:_="">
    <xsd:import namespace="a9f35f07-9a28-4d2d-bdff-db8c95e03da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f35f07-9a28-4d2d-bdff-db8c95e03d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9B57644-5072-485E-9CBE-BDAC349815C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f35f07-9a28-4d2d-bdff-db8c95e03d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93E36E6-E424-4E32-BCDB-137DB496732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FD311B7-C85A-4F31-A598-C396937F2635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13502</TotalTime>
  <Words>3403</Words>
  <Application>Microsoft Office PowerPoint</Application>
  <PresentationFormat>Širokoúhlá obrazovka</PresentationFormat>
  <Paragraphs>416</Paragraphs>
  <Slides>46</Slides>
  <Notes>4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46</vt:i4>
      </vt:variant>
    </vt:vector>
  </HeadingPairs>
  <TitlesOfParts>
    <vt:vector size="52" baseType="lpstr">
      <vt:lpstr>Arial</vt:lpstr>
      <vt:lpstr>Calibri</vt:lpstr>
      <vt:lpstr>Calibri Light</vt:lpstr>
      <vt:lpstr>Times New Roman</vt:lpstr>
      <vt:lpstr>Wingdings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Tkačíková Lenka</dc:creator>
  <cp:lastModifiedBy>Prachařová Lenka</cp:lastModifiedBy>
  <cp:revision>287</cp:revision>
  <dcterms:created xsi:type="dcterms:W3CDTF">2021-02-11T08:32:21Z</dcterms:created>
  <dcterms:modified xsi:type="dcterms:W3CDTF">2022-03-01T07:54:12Z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0x010100AED20F0DFCDE7045AA6BB4CF109D500E</vt:lpwstr>
  </property>
</Properties>
</file>