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4" r:id="rId5"/>
    <p:sldId id="285" r:id="rId6"/>
    <p:sldId id="286" r:id="rId7"/>
    <p:sldId id="297" r:id="rId8"/>
    <p:sldId id="298" r:id="rId9"/>
    <p:sldId id="299" r:id="rId10"/>
    <p:sldId id="300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295" r:id="rId19"/>
    <p:sldId id="296" r:id="rId20"/>
    <p:sldId id="301" r:id="rId21"/>
    <p:sldId id="30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99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4.sv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svg"/><Relationship Id="rId15" Type="http://schemas.microsoft.com/office/2007/relationships/hdphoto" Target="../media/hdphoto6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ANALÝZA MEZINÁRODNÍHO MARKETINGOVÉHO PROSTŘEDÍ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5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Údaje potřebné pro analýzu ekonomického prostředí jsou údaje o: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obyvatelstvu,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demografii,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infrastruktuře,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geografii.</a:t>
            </a:r>
          </a:p>
        </p:txBody>
      </p:sp>
    </p:spTree>
    <p:extLst>
      <p:ext uri="{BB962C8B-B14F-4D97-AF65-F5344CB8AC3E}">
        <p14:creationId xmlns:p14="http://schemas.microsoft.com/office/powerpoint/2010/main" val="254799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OBYVATELSTVO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Předmětem je zjištění informací 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počtu obyvatel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(potenciální poptávka po výrobcích)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tempu růstu vývoje populace a struktury populace,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velikosti domácností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(evropský průměr je 2,7 osoby/domácnost, v Turecku je to 5 osob/domácnost)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spotřebitelských návycích,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urbanizaci,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kupní síle.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567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UKAZATELE PRO HODNOCENÍ EKONOMICKÉHO PROSTŘEDÍ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konkurenceschopnosti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World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Competitiveness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Scoreboard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ekonomické svobody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Economic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Freedom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of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World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Index)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Raiting</a:t>
            </a:r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632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38382" y="0"/>
            <a:ext cx="1172036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KONKURENCESCHOPNOSTI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každoroční zhodnocení pořadí zemí podle míchy schopnosti ekonomicky konkurovat.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poměřuje vliv klíčových faktorů v makroekonomickém prostředí země (kvalita institucí, kvalita technologií, úroveň infrastruktury, systém a úroveň vzdělávání, flexibilita trhu práce, podpora inovací)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globálním indexu konkurenceschopnosti se poměřuje 144 zemí světa.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Česká republika byla v roce 2021 na 34. místě.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Nejvíce konkurence schopné země:	</a:t>
            </a:r>
          </a:p>
          <a:p>
            <a:r>
              <a:rPr lang="cs-CZ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</a:p>
          <a:p>
            <a:r>
              <a:rPr lang="cs-CZ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Švýcarsko</a:t>
            </a:r>
          </a:p>
          <a:p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cs-CZ" sz="11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2. Švédsko</a:t>
            </a:r>
          </a:p>
          <a:p>
            <a:endParaRPr lang="cs-CZ" sz="2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3. Dánsko</a:t>
            </a:r>
          </a:p>
          <a:p>
            <a:pPr marL="514350" indent="-514350">
              <a:buAutoNum type="arabicPeriod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F4376605-CD14-4BE4-8CC2-B3940B2D2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74" t="59363" r="49907" b="34003"/>
          <a:stretch/>
        </p:blipFill>
        <p:spPr>
          <a:xfrm>
            <a:off x="3193223" y="4177002"/>
            <a:ext cx="1031966" cy="100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CA9B1E-7492-477B-BCDD-99B492E88D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050" t="15810" r="11676" b="62007"/>
          <a:stretch/>
        </p:blipFill>
        <p:spPr>
          <a:xfrm>
            <a:off x="2836461" y="5164643"/>
            <a:ext cx="1311329" cy="854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FAD883-4DA7-4BB2-9B67-7D9461F463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067" t="18053" r="15437" b="69440"/>
          <a:stretch/>
        </p:blipFill>
        <p:spPr>
          <a:xfrm>
            <a:off x="2790963" y="6021049"/>
            <a:ext cx="1480843" cy="85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88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1" y="170831"/>
            <a:ext cx="11947218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EKONOMICKÉ SVOBODY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prokazuje vazbu mezi ekonomickou svobodou a prosperitou.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byl v roce 2021 vyjádřen pro 162 zemí světa.</a:t>
            </a:r>
          </a:p>
          <a:p>
            <a:endParaRPr lang="cs-CZ" sz="3200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cs-CZ" sz="3000" b="1" i="0" dirty="0">
                <a:solidFill>
                  <a:srgbClr val="38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Index ekonomické svobody 2021</a:t>
            </a:r>
          </a:p>
          <a:p>
            <a:pPr algn="l" fontAlgn="base"/>
            <a:endParaRPr lang="cs-CZ" sz="3000" b="1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i="0" dirty="0">
              <a:solidFill>
                <a:srgbClr val="38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i="0" dirty="0">
              <a:solidFill>
                <a:srgbClr val="38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i="0" dirty="0">
              <a:solidFill>
                <a:srgbClr val="38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endParaRPr lang="cs-CZ" sz="3000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rgbClr val="38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 ČR Velká Británie, USA, Chile, Kanada, Litva nebo Finsko</a:t>
            </a: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8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ČR Norsko, Německo, Belgie, Polsko, Slovensko, Francie, Turecko</a:t>
            </a:r>
            <a:endParaRPr lang="cs-CZ" sz="3000" i="0" dirty="0">
              <a:solidFill>
                <a:srgbClr val="38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buFontTx/>
              <a:buChar char="-"/>
            </a:pPr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0A371605-5C2B-48C8-AD04-5AC187F7D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28134"/>
              </p:ext>
            </p:extLst>
          </p:nvPr>
        </p:nvGraphicFramePr>
        <p:xfrm>
          <a:off x="296983" y="2825678"/>
          <a:ext cx="6484143" cy="28346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484143">
                  <a:extLst>
                    <a:ext uri="{9D8B030D-6E8A-4147-A177-3AD203B41FA5}">
                      <a16:colId xmlns:a16="http://schemas.microsoft.com/office/drawing/2014/main" val="1518649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cs-CZ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SINGAPUR 89,7 %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36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NOVÝ ZÉLAND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2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AUSTRÁLIE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75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ŠVÝCARSKO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210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IRSKO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01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 ČESKÁ REPUBLIKA = 73,8 %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81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5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RATING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nástroj pro hodnocení bonity zemí.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ukazatel důležitý pro zahraniční investory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Vypovídá o stupni rizikovosti a kvality státu v roli dlužníka a jeho ekonomické schopnosti dodržet vlastní závazky.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Prostřednictvím ratingu země se posuzuje relativní úvěrové riziko.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Vyjadřuje vztah k posílení či oslabení měny v krátkodobém časovém horizontu.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Nejvyšší rating mají vyspělé země s hospodářsky rostoucí ekonomikou, nízkou inflací, vzdělaným obyvatelstvem a kvalitní infrastrukturou.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Nízký rating mají země s vysokým zadlužením.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6015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B15F547-5D1F-44DD-AD78-88796C293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1" t="8381" r="38500" b="11810"/>
          <a:stretch/>
        </p:blipFill>
        <p:spPr>
          <a:xfrm>
            <a:off x="2756262" y="0"/>
            <a:ext cx="6710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1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  MEZINÁRODNÍ KULTURNÍ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Kultura vytváří charakteristiku členů dané společnosti.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 ovlivňováno: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jazykem,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náboženstvím,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hodnotami a postoji,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způsoby a zvyky,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vzděláváním,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sociálními aspekty a institucemi,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mezinárodními obchodními jednáními.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Úspěch v mezinárodním marketingu vyžaduje náročné vyhledávání informací ke kulturním odlišnostem.</a:t>
            </a:r>
          </a:p>
        </p:txBody>
      </p:sp>
    </p:spTree>
    <p:extLst>
      <p:ext uri="{BB962C8B-B14F-4D97-AF65-F5344CB8AC3E}">
        <p14:creationId xmlns:p14="http://schemas.microsoft.com/office/powerpoint/2010/main" val="87622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cs-CZ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TECHNOLOGICKÉ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Technologické prostředí stále více ovlivňuje marketingové strategie.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Přispělo ke globalizaci mezinárodního podnikání.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Technické prostředí poskytuje údaje o technické vyspělosti země (komunikační technologie, informační technologie, elektronické obchodování).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Ukazatele pro analýzu technologického prostředí: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ukazatel hrubých domácích výdajů na výzkum a vývoj,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ukazatel celkových výdajů na vlastní výzkum a vývoj v podnikatelském sektoru.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76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ANALÝZA MEZINÁRODNÍHO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Cílem analýzy je sumarizace kritérií, které pomáhají identifikovat konkrétní zahraniční trh a poskytují podklady pro rozhodování o vstupu podniku na zahraniční trh.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Podnik musí před vstupem na mezinárodní trh provést analýzu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Nejčastějším nástrojem pro analýzu mezinárodního prostředí 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PEST ANALÝZA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komplexní analýzu: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právního a politického prostředí,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ekonomického prostředí,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sociálně-kulturního prostředí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technologického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125787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ál 32">
            <a:extLst>
              <a:ext uri="{FF2B5EF4-FFF2-40B4-BE49-F238E27FC236}">
                <a16:creationId xmlns:a16="http://schemas.microsoft.com/office/drawing/2014/main" id="{D1CF204F-5622-4222-8D04-B70C52AAD4BD}"/>
              </a:ext>
            </a:extLst>
          </p:cNvPr>
          <p:cNvSpPr/>
          <p:nvPr/>
        </p:nvSpPr>
        <p:spPr>
          <a:xfrm>
            <a:off x="8969164" y="4123551"/>
            <a:ext cx="3065690" cy="230471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DD45B9FB-52D0-43B9-9870-10957384CA69}"/>
              </a:ext>
            </a:extLst>
          </p:cNvPr>
          <p:cNvSpPr/>
          <p:nvPr/>
        </p:nvSpPr>
        <p:spPr>
          <a:xfrm>
            <a:off x="8905890" y="638977"/>
            <a:ext cx="3065690" cy="230471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255BA082-151D-4609-A93C-32C46A26CDBD}"/>
              </a:ext>
            </a:extLst>
          </p:cNvPr>
          <p:cNvSpPr/>
          <p:nvPr/>
        </p:nvSpPr>
        <p:spPr>
          <a:xfrm>
            <a:off x="239943" y="4062905"/>
            <a:ext cx="3065690" cy="230471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45C6FCFE-BE2A-49CD-83A2-0179E1292425}"/>
              </a:ext>
            </a:extLst>
          </p:cNvPr>
          <p:cNvSpPr/>
          <p:nvPr/>
        </p:nvSpPr>
        <p:spPr>
          <a:xfrm>
            <a:off x="504619" y="492915"/>
            <a:ext cx="3065690" cy="230471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28DDCFF-9BE3-4D30-AABF-A58B863D3623}"/>
              </a:ext>
            </a:extLst>
          </p:cNvPr>
          <p:cNvSpPr/>
          <p:nvPr/>
        </p:nvSpPr>
        <p:spPr>
          <a:xfrm>
            <a:off x="4372142" y="2530120"/>
            <a:ext cx="3515713" cy="2447636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Grafický objekt 4" descr="Továrna">
            <a:extLst>
              <a:ext uri="{FF2B5EF4-FFF2-40B4-BE49-F238E27FC236}">
                <a16:creationId xmlns:a16="http://schemas.microsoft.com/office/drawing/2014/main" id="{E722F14F-59C4-4164-97B5-BAA588042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1419" y="2971799"/>
            <a:ext cx="1173469" cy="1173469"/>
          </a:xfrm>
          <a:prstGeom prst="rect">
            <a:avLst/>
          </a:prstGeom>
        </p:spPr>
      </p:pic>
      <p:pic>
        <p:nvPicPr>
          <p:cNvPr id="7" name="Grafický objekt 6" descr="Budova">
            <a:extLst>
              <a:ext uri="{FF2B5EF4-FFF2-40B4-BE49-F238E27FC236}">
                <a16:creationId xmlns:a16="http://schemas.microsoft.com/office/drawing/2014/main" id="{D2F5495D-658E-4493-B47F-D3D59FD3E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7813" y="2971799"/>
            <a:ext cx="1082350" cy="10823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2A4BC78-B637-4E5B-8724-70C35DCB6C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1000" l="10000" r="90000">
                        <a14:foregroundMark x1="45625" y1="8333" x2="58438" y2="12000"/>
                        <a14:foregroundMark x1="52812" y1="5333" x2="49375" y2="5000"/>
                        <a14:foregroundMark x1="60938" y1="91000" x2="69063" y2="90667"/>
                        <a14:foregroundMark x1="69375" y1="90333" x2="68125" y2="90000"/>
                        <a14:backgroundMark x1="41250" y1="88333" x2="52500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7" y="763138"/>
            <a:ext cx="2030055" cy="1903177"/>
          </a:xfrm>
          <a:prstGeom prst="rect">
            <a:avLst/>
          </a:prstGeom>
        </p:spPr>
      </p:pic>
      <p:pic>
        <p:nvPicPr>
          <p:cNvPr id="22" name="Grafický objekt 21" descr="Šipka s nepatrným zakřivením">
            <a:extLst>
              <a:ext uri="{FF2B5EF4-FFF2-40B4-BE49-F238E27FC236}">
                <a16:creationId xmlns:a16="http://schemas.microsoft.com/office/drawing/2014/main" id="{FF001707-5B15-4F81-AB6A-4048AC3524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18669">
            <a:off x="2853735" y="2633848"/>
            <a:ext cx="1543376" cy="914400"/>
          </a:xfrm>
          <a:prstGeom prst="rect">
            <a:avLst/>
          </a:prstGeom>
        </p:spPr>
      </p:pic>
      <p:pic>
        <p:nvPicPr>
          <p:cNvPr id="23" name="Grafický objekt 22" descr="Šipka s nepatrným zakřivením">
            <a:extLst>
              <a:ext uri="{FF2B5EF4-FFF2-40B4-BE49-F238E27FC236}">
                <a16:creationId xmlns:a16="http://schemas.microsoft.com/office/drawing/2014/main" id="{7A7B589A-73E8-4F00-BEE0-71B2AD2AFD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571503">
            <a:off x="3293002" y="4722468"/>
            <a:ext cx="1543376" cy="914400"/>
          </a:xfrm>
          <a:prstGeom prst="rect">
            <a:avLst/>
          </a:prstGeom>
        </p:spPr>
      </p:pic>
      <p:pic>
        <p:nvPicPr>
          <p:cNvPr id="24" name="Grafický objekt 23" descr="Šipka s nepatrným zakřivením">
            <a:extLst>
              <a:ext uri="{FF2B5EF4-FFF2-40B4-BE49-F238E27FC236}">
                <a16:creationId xmlns:a16="http://schemas.microsoft.com/office/drawing/2014/main" id="{846E5D21-0ED6-4719-BDE7-905B5ACA5B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478272">
            <a:off x="7810437" y="2616853"/>
            <a:ext cx="1543376" cy="914400"/>
          </a:xfrm>
          <a:prstGeom prst="rect">
            <a:avLst/>
          </a:prstGeom>
        </p:spPr>
      </p:pic>
      <p:pic>
        <p:nvPicPr>
          <p:cNvPr id="25" name="Grafický objekt 24" descr="Šipka s nepatrným zakřivením">
            <a:extLst>
              <a:ext uri="{FF2B5EF4-FFF2-40B4-BE49-F238E27FC236}">
                <a16:creationId xmlns:a16="http://schemas.microsoft.com/office/drawing/2014/main" id="{076E5D36-F51A-4B3C-A3FC-5896B2BA4F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899391">
            <a:off x="7462346" y="4635992"/>
            <a:ext cx="1543376" cy="914400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40ECC63F-8FC0-4A66-B518-AA7FE792E2F8}"/>
              </a:ext>
            </a:extLst>
          </p:cNvPr>
          <p:cNvSpPr txBox="1"/>
          <p:nvPr/>
        </p:nvSpPr>
        <p:spPr>
          <a:xfrm>
            <a:off x="5474141" y="4047061"/>
            <a:ext cx="1490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PODNIK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D494DDF7-5638-4169-BD2F-B1FC68815B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2033" y1="34146" x2="53252" y2="35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3" y="4023556"/>
            <a:ext cx="2711971" cy="2259976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469E3365-6C58-4BC0-9F97-67E8625D9A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4091" l="9910" r="89640">
                        <a14:foregroundMark x1="48198" y1="91364" x2="59910" y2="90909"/>
                        <a14:foregroundMark x1="61261" y1="94091" x2="75676" y2="93636"/>
                        <a14:foregroundMark x1="32432" y1="17273" x2="46847" y2="17727"/>
                        <a14:foregroundMark x1="46847" y1="17727" x2="35135" y2="15000"/>
                        <a14:foregroundMark x1="35135" y1="15000" x2="46847" y2="16364"/>
                        <a14:foregroundMark x1="46396" y1="15000" x2="31532" y2="15455"/>
                        <a14:foregroundMark x1="31532" y1="15455" x2="35135" y2="13182"/>
                        <a14:foregroundMark x1="35135" y1="13182" x2="47297" y2="15455"/>
                        <a14:foregroundMark x1="47297" y1="15455" x2="36937" y2="12273"/>
                        <a14:foregroundMark x1="36937" y1="12273" x2="45946" y2="16364"/>
                        <a14:foregroundMark x1="40541" y1="13182" x2="46396" y2="13182"/>
                        <a14:foregroundMark x1="46396" y1="13182" x2="40541" y2="11364"/>
                        <a14:foregroundMark x1="68919" y1="45000" x2="7027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07" y="638977"/>
            <a:ext cx="2014995" cy="1996842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6072CC72-9B18-4F70-8233-B690BC36C67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4092" b="96729" l="73651" r="96990">
                        <a14:foregroundMark x1="83646" y1="69868" x2="85520" y2="74739"/>
                        <a14:foregroundMark x1="90062" y1="66180" x2="89608" y2="71051"/>
                        <a14:foregroundMark x1="87110" y1="65901" x2="87905" y2="71886"/>
                        <a14:foregroundMark x1="87905" y1="71886" x2="88018" y2="71955"/>
                        <a14:foregroundMark x1="90574" y1="66527" x2="84952" y2="66110"/>
                        <a14:foregroundMark x1="84952" y1="66110" x2="82795" y2="71146"/>
                        <a14:foregroundMark x1="82686" y1="73103" x2="83078" y2="77801"/>
                        <a14:foregroundMark x1="83078" y1="77801" x2="87905" y2="78010"/>
                        <a14:foregroundMark x1="82112" y1="95268" x2="89324" y2="96033"/>
                        <a14:foregroundMark x1="82283" y1="95825" x2="86258" y2="96729"/>
                        <a14:foregroundMark x1="82990" y1="70934" x2="85179" y2="66319"/>
                        <a14:foregroundMark x1="85179" y1="66319" x2="89892" y2="65275"/>
                        <a14:foregroundMark x1="84781" y1="65762" x2="82615" y2="69771"/>
                        <a14:foregroundMark x1="83614" y1="65462" x2="88018" y2="64370"/>
                        <a14:foregroundMark x1="88018" y1="64370" x2="89608" y2="65762"/>
                        <a14:foregroundMark x1="83191" y1="65553" x2="82460" y2="69096"/>
                        <a14:foregroundMark x1="83424" y1="65334" x2="83589" y2="64857"/>
                        <a14:foregroundMark x1="83589" y1="64857" x2="85520" y2="65901"/>
                        <a14:foregroundMark x1="82353" y1="68845" x2="84270" y2="65832"/>
                        <a14:foregroundMark x1="83419" y1="64718" x2="83239" y2="65209"/>
                        <a14:foregroundMark x1="81658" y1="70633" x2="81764" y2="69040"/>
                        <a14:foregroundMark x1="83559" y1="65449" x2="86371" y2="66945"/>
                        <a14:foregroundMark x1="82860" y1="73044" x2="83589" y2="73695"/>
                        <a14:foregroundMark x1="83589" y1="73695" x2="83646" y2="73765"/>
                        <a14:foregroundMark x1="82737" y1="76618" x2="84214" y2="78566"/>
                        <a14:foregroundMark x1="83759" y1="78427" x2="84270" y2="80515"/>
                        <a14:foregroundMark x1="82226" y1="78358" x2="83873" y2="78706"/>
                        <a14:foregroundMark x1="82112" y1="78149" x2="82396" y2="76757"/>
                        <a14:foregroundMark x1="82147" y1="71425" x2="82624" y2="72651"/>
                        <a14:foregroundMark x1="81980" y1="68918" x2="82567" y2="72721"/>
                        <a14:foregroundMark x1="82567" y1="72721" x2="82964" y2="73069"/>
                        <a14:foregroundMark x1="81869" y1="71545" x2="82396" y2="72791"/>
                        <a14:foregroundMark x1="82964" y1="72999" x2="82136" y2="71430"/>
                        <a14:foregroundMark x1="82851" y1="73278" x2="82514" y2="71267"/>
                        <a14:foregroundMark x1="83759" y1="65275" x2="82396" y2="69868"/>
                        <a14:foregroundMark x1="82340" y1="69798" x2="83419" y2="65692"/>
                        <a14:foregroundMark x1="82169" y1="72234" x2="82624" y2="66458"/>
                        <a14:foregroundMark x1="82624" y1="66458" x2="82624" y2="70564"/>
                        <a14:foregroundMark x1="83419" y1="65275" x2="81885" y2="71468"/>
                        <a14:foregroundMark x1="81885" y1="71468" x2="81999" y2="72303"/>
                        <a14:foregroundMark x1="81885" y1="70355" x2="83589" y2="66180"/>
                        <a14:foregroundMark x1="83305" y1="65484" x2="82056" y2="69659"/>
                        <a14:foregroundMark x1="82680" y1="72234" x2="82340" y2="65484"/>
                        <a14:foregroundMark x1="82340" y1="65484" x2="87394" y2="64718"/>
                        <a14:foregroundMark x1="87394" y1="64718" x2="88870" y2="65901"/>
                        <a14:foregroundMark x1="87905" y1="64509" x2="82907" y2="66110"/>
                        <a14:foregroundMark x1="82907" y1="66110" x2="82340" y2="70424"/>
                        <a14:foregroundMark x1="88529" y1="64161" x2="83532" y2="65553"/>
                        <a14:foregroundMark x1="83532" y1="65553" x2="81829" y2="71538"/>
                        <a14:foregroundMark x1="81829" y1="71538" x2="82567" y2="65136"/>
                        <a14:foregroundMark x1="82567" y1="65136" x2="87734" y2="64857"/>
                        <a14:foregroundMark x1="87734" y1="64857" x2="88018" y2="65066"/>
                        <a14:foregroundMark x1="86826" y1="64301" x2="81317" y2="66319"/>
                        <a14:foregroundMark x1="81317" y1="66319" x2="81431" y2="72860"/>
                        <a14:foregroundMark x1="81431" y1="72860" x2="82396" y2="74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88" t="60221"/>
          <a:stretch/>
        </p:blipFill>
        <p:spPr>
          <a:xfrm>
            <a:off x="9482229" y="4246493"/>
            <a:ext cx="1935301" cy="2150472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27CF7A48-2BE7-447E-8FC6-182A8DE6924A}"/>
              </a:ext>
            </a:extLst>
          </p:cNvPr>
          <p:cNvSpPr txBox="1"/>
          <p:nvPr/>
        </p:nvSpPr>
        <p:spPr>
          <a:xfrm>
            <a:off x="101599" y="38100"/>
            <a:ext cx="442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POLITICKÉ A PRÁVNÍ FAKTORY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30C93C90-7C0B-4799-9132-CA313107CAC0}"/>
              </a:ext>
            </a:extLst>
          </p:cNvPr>
          <p:cNvSpPr txBox="1"/>
          <p:nvPr/>
        </p:nvSpPr>
        <p:spPr>
          <a:xfrm>
            <a:off x="0" y="6396965"/>
            <a:ext cx="442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TECHNOLOGICKÉ  FAKTORY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F8DB748B-6289-4FF8-9C43-601619344ABE}"/>
              </a:ext>
            </a:extLst>
          </p:cNvPr>
          <p:cNvSpPr txBox="1"/>
          <p:nvPr/>
        </p:nvSpPr>
        <p:spPr>
          <a:xfrm>
            <a:off x="8704245" y="108507"/>
            <a:ext cx="442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EKONOMICKÉ FAKTORY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0EDEB31-A0A3-442D-B18A-39EFA09DC2EA}"/>
              </a:ext>
            </a:extLst>
          </p:cNvPr>
          <p:cNvSpPr txBox="1"/>
          <p:nvPr/>
        </p:nvSpPr>
        <p:spPr>
          <a:xfrm>
            <a:off x="7887855" y="6396965"/>
            <a:ext cx="442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SOCIÁLNĚ-KULTURNÍ  FAKTORY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4E84636E-1D8F-493A-AC45-596EC699F304}"/>
              </a:ext>
            </a:extLst>
          </p:cNvPr>
          <p:cNvSpPr txBox="1"/>
          <p:nvPr/>
        </p:nvSpPr>
        <p:spPr>
          <a:xfrm>
            <a:off x="4570974" y="2125657"/>
            <a:ext cx="3132605" cy="954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PEST ANALÝZA</a:t>
            </a:r>
          </a:p>
        </p:txBody>
      </p:sp>
    </p:spTree>
    <p:extLst>
      <p:ext uri="{BB962C8B-B14F-4D97-AF65-F5344CB8AC3E}">
        <p14:creationId xmlns:p14="http://schemas.microsoft.com/office/powerpoint/2010/main" val="83266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POLITICKÉ A PRÁVNÍ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Politické a právní faktory hrají v mezinárodním marketingu významnou roli.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Podnik musí zahrnout politické a právní aspekty do své obchodní strategie.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Sledují se tři oblasti:</a:t>
            </a:r>
          </a:p>
          <a:p>
            <a:pPr marL="514350" indent="-514350"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Politické a právní prostředí země.</a:t>
            </a:r>
          </a:p>
          <a:p>
            <a:pPr marL="514350" indent="-514350"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Politické a právní prostředí hostitelské země.</a:t>
            </a:r>
          </a:p>
          <a:p>
            <a:pPr marL="514350" indent="-514350"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Bilaterální a multilaterální dohody a smlouvy.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Pokud se podnik rozhodne působit na zahraničním trhu, musí respektovat právní systém dané země a její vládní politiku.</a:t>
            </a:r>
          </a:p>
        </p:txBody>
      </p:sp>
    </p:spTree>
    <p:extLst>
      <p:ext uri="{BB962C8B-B14F-4D97-AF65-F5344CB8AC3E}">
        <p14:creationId xmlns:p14="http://schemas.microsoft.com/office/powerpoint/2010/main" val="410042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193869"/>
            <a:ext cx="117203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Stabilita politického a právního prostředí ovlivňuje rozhodování o vstupu a formě vstupu na daný zahraniční trh.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Analýza politického a právního prostředí se zaměřuje na politický systém, stabilitu prostředí, právní normy, zákony, nařízení a předpisy k zahraničněobchodní činnosti.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Důležitým prvkem mezinárodního prostředí je členství v integračních seskupeních, zájmových a profesních institucích (EU, Visegrádská čtyřka).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marketing je ovlivněn i obchodními zvyklostmi vycházejícími z mezinárodního obchodu (dodací podmínky ICOTERMS).</a:t>
            </a:r>
          </a:p>
        </p:txBody>
      </p:sp>
    </p:spTree>
    <p:extLst>
      <p:ext uri="{BB962C8B-B14F-4D97-AF65-F5344CB8AC3E}">
        <p14:creationId xmlns:p14="http://schemas.microsoft.com/office/powerpoint/2010/main" val="362985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193869"/>
            <a:ext cx="117203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Politické prostředí většiny zemí se snaží poskytovat obecnou podporu domácích firem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využívání autonomních prostředků obchodní politiky (clo).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obchod je často znesnadněn politickou situací (typické pro méně rozvinuté země).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preferují realizaci marketingových a obchodních aktivit v podmínkách stabilního trhu.</a:t>
            </a:r>
          </a:p>
          <a:p>
            <a:pPr marL="514350" indent="-514350">
              <a:buAutoNum type="alphaLcParenR"/>
            </a:pPr>
            <a:r>
              <a:rPr lang="cs-CZ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Makroriziko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negativní důsledky vůči všem zahraničním firmám, plošně pro všechny.</a:t>
            </a:r>
          </a:p>
          <a:p>
            <a:pPr marL="514350" indent="-514350">
              <a:buAutoNum type="alphaLcParenR"/>
            </a:pPr>
            <a:r>
              <a:rPr lang="cs-CZ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Mikroriziko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negativní důsledky vůči některým firmám a některým oblastem podnikání.</a:t>
            </a:r>
          </a:p>
        </p:txBody>
      </p:sp>
    </p:spTree>
    <p:extLst>
      <p:ext uri="{BB962C8B-B14F-4D97-AF65-F5344CB8AC3E}">
        <p14:creationId xmlns:p14="http://schemas.microsoft.com/office/powerpoint/2010/main" val="61475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193869"/>
            <a:ext cx="117203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FAKTORY POLITICKÉHO PROSTŘEDÍ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Statní obchodně-politická regulace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(obchodní politika, celní politika),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regulace předmětu a formy podnikání,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normy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(bezpečnostní, hygienické, technické),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cenová kontrola,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způsob distribuce,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způsob komunikace.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646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MEZINÁRODNÍ EKONOMICKÉ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Zkoumání ekonomického prostředí je základním úkolem při výběru cílového mezinárodního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Analýza mezinárodního ekonomického prostředí slouží k identifikaci potenciálních cílových trhů, prognózovaní jejich vývoje a hodnocením demografických údajů.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Získané informace z analýzy prostředí souží podniku k nalezení příležitostí a hrozeb plynoucích ze vstupu do mezinárodního prostředí.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Zkoumání zahraničního prostředí probíhá hodnocením ekonomických veličin vztahujících se k velikosti a povaze mezinárodního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Trhy hodnotíme a klasifikujeme podle cíle, který si firma stanovila ve vztahu k danému trhu.</a:t>
            </a:r>
          </a:p>
        </p:txBody>
      </p:sp>
    </p:spTree>
    <p:extLst>
      <p:ext uri="{BB962C8B-B14F-4D97-AF65-F5344CB8AC3E}">
        <p14:creationId xmlns:p14="http://schemas.microsoft.com/office/powerpoint/2010/main" val="298302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NEJVÝZNAMNĚJŠÍ EKONOMIČTÍ UKAZATELÉ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HDP na obyvatele,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tempo růstu HDP,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bilance zahraničního obchodu,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míra nezaměstnanosti,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míra inflace,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spotřebitelské ceny,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produktivita práce,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vývoj platební bilance,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měnové kurzy,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vývoj investic,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daně a cla,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úroková míra,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výše úspor.</a:t>
            </a:r>
          </a:p>
          <a:p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10648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D311B7-C85A-4F31-A598-C396937F263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13512</TotalTime>
  <Words>939</Words>
  <Application>Microsoft Office PowerPoint</Application>
  <PresentationFormat>Širokoúhlá obrazovka</PresentationFormat>
  <Paragraphs>136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Prachařová Lenka</cp:lastModifiedBy>
  <cp:revision>290</cp:revision>
  <dcterms:created xsi:type="dcterms:W3CDTF">2021-02-11T08:32:21Z</dcterms:created>
  <dcterms:modified xsi:type="dcterms:W3CDTF">2022-02-22T11:36:13Z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