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301" r:id="rId2"/>
    <p:sldId id="307" r:id="rId3"/>
    <p:sldId id="308" r:id="rId4"/>
    <p:sldId id="309" r:id="rId5"/>
    <p:sldId id="310" r:id="rId6"/>
    <p:sldId id="311" r:id="rId7"/>
    <p:sldId id="312" r:id="rId8"/>
    <p:sldId id="313" r:id="rId9"/>
    <p:sldId id="314" r:id="rId10"/>
    <p:sldId id="317" r:id="rId11"/>
    <p:sldId id="318" r:id="rId12"/>
    <p:sldId id="319" r:id="rId13"/>
    <p:sldId id="320" r:id="rId14"/>
    <p:sldId id="321" r:id="rId15"/>
    <p:sldId id="322" r:id="rId1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C80"/>
    <a:srgbClr val="FF5050"/>
    <a:srgbClr val="FF0000"/>
    <a:srgbClr val="FF7D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344D84-9AFB-497E-A393-DC336BA19D2E}" styleName="Střední styl 3 – zvýraznění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130" autoAdjust="0"/>
  </p:normalViewPr>
  <p:slideViewPr>
    <p:cSldViewPr snapToGrid="0">
      <p:cViewPr varScale="1">
        <p:scale>
          <a:sx n="72" d="100"/>
          <a:sy n="72" d="100"/>
        </p:scale>
        <p:origin x="41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DE752E-68D3-4F3A-B1F9-D6E538ED5DBD}" type="datetimeFigureOut">
              <a:rPr lang="cs-CZ" smtClean="0"/>
              <a:t>11.11.2021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890B1D-D267-4D33-9887-70F9F79D517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08875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63248F-AF27-4C19-9881-7FFF128609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417E0F9-83E0-4F91-A61D-E3D7244B0E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E2A2BD6-009B-4ED9-8BE2-1E1FD1EC39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11.11.2021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D747DA7-8383-42FF-950B-DEBE99D6ED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7EFE725-3170-42E4-B3DF-C32518D223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65999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2ACF102-5177-4F7C-84C0-E5B2087473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C25021F2-0FC1-46ED-8A84-0B7AE2EB46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ED17B89-E6AF-462A-A80F-6A60667449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11.11.2021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30D66A2-5584-4162-9D3B-A74C710CF1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AD7DE89-9472-4B07-AB82-73B1BDD17E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28379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47A11AF0-6B45-43D2-B745-142E5FAF698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410109DE-22F3-44A8-A82D-FC0729A96D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02D7FD6-87AF-4E29-B862-099E587178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11.11.2021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6F575F7-345C-4243-9E1D-68B3E4536F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9CF908D-8158-4B46-9555-1A1E90AD7D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85709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9FFDAD9-810A-4665-A1BC-DD693796B6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5E104B5-5634-4B00-914E-E97E878744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AF3DB77-D33A-4060-B2C0-51968842F8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11.11.2021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00E1D51-6113-459D-B424-C95281CE80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160A89A-16B6-43F5-B099-C5ECFA7C3B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0792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803805C-F20F-408C-B789-71DE57C230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41513E7-3CDB-4A32-8F95-1B24436642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62821D6-31D2-4829-8495-C179273354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11.11.2021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33B96F6-030A-42D2-9D1B-C9C543A45D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AFAE29E-2BB3-45D5-8CF7-855B0FA3D3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20623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6E20C71-3319-4CDA-8985-5182B11F9F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A77F3DC-C86B-4AA9-BE7A-F3DEEE06CF3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3D616916-50DF-4634-92BA-28CA6FAC85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895ABE7F-B75A-4F39-BB5A-98AA1DFAE8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11.11.2021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9B0BCDD-1B4E-492A-B8AE-DE3637FB76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AAEC3B5-BAE7-4887-9DFD-807D279F84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0296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8DCDAC1-6EBB-4B0C-822F-A13474AEAD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84413E1-5ACB-4034-99F4-BE04619250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6D335473-A920-4F7B-A642-8B7109ECFA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6FEEB5A5-BE0D-4E28-AA63-A70E2B5CB61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BF72F36E-308D-406D-A9A0-AD998272675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10152A51-E3AC-4E0D-B379-7C9672CCD1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11.11.2021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A0BECE59-FC6D-4CBA-BAA4-A59A299A7D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577B2D24-C7F0-47E6-85B0-52088E5B3D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76939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2AE45D3-7131-45C2-8B99-BFF0C410A7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906DF523-80C8-4A76-8E5A-69A5340C7C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11.11.2021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24924E26-4833-4340-98BD-52A19B7740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06CFD240-2BC3-430B-8705-F0D1F0B0E2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7362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5FE58D9D-664C-40E8-8605-F8AC831430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11.11.2021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E0520B29-9824-440B-B5F8-9CA5EC9C1B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9DC43DA-375D-4797-83B4-4A3B48BFE7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58295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70E2144-4A65-4FF0-B6DC-D841904D6B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FD6CD14-9D09-47E2-92E1-C6DFFDF621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43AA5523-9BB8-4827-82EC-4C8C0407A6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C6E3E56-D1CB-4933-9371-406B6404D1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11.11.2021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016624E-A237-46EC-BE17-8B818EA52B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DAB3EC9-EF0E-42BB-95E6-1F1AC456A6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44214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23EE396-42DD-47DC-9A0B-7E29FA0FB8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49306627-1C49-4198-9EEC-DDE68DBE321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1E5961D2-7492-42F0-AA36-223CE9BD6F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96D51F7-E5FA-4038-811B-A4B85954EB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11.11.2021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4023AF8-FA44-4201-B6B0-9F00F1DEB4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81F564A-3B44-4CA0-A1EF-F7B5C41DBE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53679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446AD61B-FB4C-4D43-8CF5-40EF0FAB0C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22B2679-020B-4AA2-83EE-7F64960831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5224C8D-6ADC-4B33-81BF-49DCCB59EF7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34B9E3-DF22-427E-B628-24E8CFE48324}" type="datetimeFigureOut">
              <a:rPr lang="cs-CZ" smtClean="0"/>
              <a:t>11.11.2021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E838387-1FC0-4168-94BA-AF1ED47807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B7B1E84-F6EF-4890-A4EE-080DDDAEAF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4991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6" name="TextovéPole 5">
            <a:extLst>
              <a:ext uri="{FF2B5EF4-FFF2-40B4-BE49-F238E27FC236}">
                <a16:creationId xmlns:a16="http://schemas.microsoft.com/office/drawing/2014/main" id="{05D3AEE7-2877-4EB1-BC64-835F3F89AC0B}"/>
              </a:ext>
            </a:extLst>
          </p:cNvPr>
          <p:cNvSpPr txBox="1"/>
          <p:nvPr/>
        </p:nvSpPr>
        <p:spPr>
          <a:xfrm>
            <a:off x="285136" y="1671346"/>
            <a:ext cx="11788879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cs-CZ" sz="6000" b="1" dirty="0">
                <a:solidFill>
                  <a:srgbClr val="000000"/>
                </a:solidFill>
                <a:latin typeface="Bookman Old Style" panose="02050604050505020204" pitchFamily="18" charset="0"/>
              </a:rPr>
              <a:t>3</a:t>
            </a:r>
            <a:r>
              <a:rPr lang="cs-CZ" sz="6000" b="1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. </a:t>
            </a:r>
          </a:p>
          <a:p>
            <a:pPr algn="ctr"/>
            <a:r>
              <a:rPr lang="cs-CZ" sz="6000" b="1" dirty="0">
                <a:solidFill>
                  <a:srgbClr val="000000"/>
                </a:solidFill>
                <a:latin typeface="Bookman Old Style" panose="02050604050505020204" pitchFamily="18" charset="0"/>
              </a:rPr>
              <a:t>PROCES MARKETINGOVÉHO VÝZKUMU</a:t>
            </a:r>
            <a:endParaRPr lang="cs-CZ" sz="6000" b="1" i="0" dirty="0">
              <a:solidFill>
                <a:srgbClr val="000000"/>
              </a:solidFill>
              <a:effectLst/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57811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7742E089-12F7-4CC9-99ED-BB4219DDFCF7}"/>
              </a:ext>
            </a:extLst>
          </p:cNvPr>
          <p:cNvSpPr txBox="1"/>
          <p:nvPr/>
        </p:nvSpPr>
        <p:spPr>
          <a:xfrm>
            <a:off x="117985" y="-102948"/>
            <a:ext cx="1147810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endParaRPr lang="cs-CZ" sz="1500" b="1" dirty="0">
              <a:latin typeface="Amasis MT Pro Medium" panose="02040604050005020304" pitchFamily="18" charset="-18"/>
            </a:endParaRPr>
          </a:p>
          <a:p>
            <a:pPr marL="342900" indent="-342900">
              <a:spcBef>
                <a:spcPts val="600"/>
              </a:spcBef>
              <a:buFont typeface="+mj-lt"/>
              <a:buAutoNum type="arabicPeriod"/>
            </a:pPr>
            <a:r>
              <a:rPr lang="cs-CZ" sz="3000" b="1" dirty="0">
                <a:latin typeface="Amasis MT Pro Medium" panose="02040604050005020304" pitchFamily="18" charset="-18"/>
              </a:rPr>
              <a:t>ODHALENÍ A DEFINOVÁNÍ PROBLÉMU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1B875C1E-8825-4C72-9ABA-8DFD30776EF5}"/>
              </a:ext>
            </a:extLst>
          </p:cNvPr>
          <p:cNvSpPr txBox="1"/>
          <p:nvPr/>
        </p:nvSpPr>
        <p:spPr>
          <a:xfrm>
            <a:off x="152400" y="821259"/>
            <a:ext cx="118872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Výzkumný projekt začíná odhalením problému.</a:t>
            </a:r>
          </a:p>
          <a:p>
            <a:pPr marL="285750" indent="-285750"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Identifikace problému je prvním krokem směřujícím k řešení.</a:t>
            </a:r>
          </a:p>
          <a:p>
            <a:pPr marL="285750" indent="-285750"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Management nejasně vyjadřuje problém  nebo příležitost (explorační výzkum).</a:t>
            </a:r>
          </a:p>
          <a:p>
            <a:pPr marL="285750" indent="-285750"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Úkolem marketérů je správná volba technik exploračního výzkumu: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cs-CZ" sz="3000" b="1" i="1" dirty="0">
                <a:latin typeface="Amasis MT Pro Medium" panose="02040604050005020304" pitchFamily="18" charset="-18"/>
              </a:rPr>
              <a:t>sekundární data </a:t>
            </a:r>
            <a:r>
              <a:rPr lang="cs-CZ" sz="3000" dirty="0">
                <a:latin typeface="Amasis MT Pro Medium" panose="02040604050005020304" pitchFamily="18" charset="-18"/>
              </a:rPr>
              <a:t>(data shromážděna někým jiným a původně k jiným účelům),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cs-CZ" sz="3000" b="1" i="1" dirty="0" err="1">
                <a:latin typeface="Amasis MT Pro Medium" panose="02040604050005020304" pitchFamily="18" charset="-18"/>
              </a:rPr>
              <a:t>focus</a:t>
            </a:r>
            <a:r>
              <a:rPr lang="cs-CZ" sz="3000" b="1" i="1" dirty="0">
                <a:latin typeface="Amasis MT Pro Medium" panose="02040604050005020304" pitchFamily="18" charset="-18"/>
              </a:rPr>
              <a:t> </a:t>
            </a:r>
            <a:r>
              <a:rPr lang="cs-CZ" sz="3000" b="1" i="1" dirty="0" err="1">
                <a:latin typeface="Amasis MT Pro Medium" panose="02040604050005020304" pitchFamily="18" charset="-18"/>
              </a:rPr>
              <a:t>group</a:t>
            </a:r>
            <a:r>
              <a:rPr lang="cs-CZ" sz="3000" b="1" i="1" dirty="0">
                <a:latin typeface="Amasis MT Pro Medium" panose="02040604050005020304" pitchFamily="18" charset="-18"/>
              </a:rPr>
              <a:t>, 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cs-CZ" sz="3000" b="1" i="1" dirty="0">
                <a:latin typeface="Amasis MT Pro Medium" panose="02040604050005020304" pitchFamily="18" charset="-18"/>
              </a:rPr>
              <a:t>případové studie, 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cs-CZ" sz="3000" b="1" i="1" dirty="0">
                <a:latin typeface="Amasis MT Pro Medium" panose="02040604050005020304" pitchFamily="18" charset="-18"/>
              </a:rPr>
              <a:t>pilotní studie </a:t>
            </a:r>
            <a:r>
              <a:rPr lang="cs-CZ" sz="3000" dirty="0">
                <a:latin typeface="Amasis MT Pro Medium" panose="02040604050005020304" pitchFamily="18" charset="-18"/>
              </a:rPr>
              <a:t>(data jsou sbírána od konečných spotřebitelů, které slouží pro širokou studii).</a:t>
            </a:r>
          </a:p>
        </p:txBody>
      </p:sp>
    </p:spTree>
    <p:extLst>
      <p:ext uri="{BB962C8B-B14F-4D97-AF65-F5344CB8AC3E}">
        <p14:creationId xmlns:p14="http://schemas.microsoft.com/office/powerpoint/2010/main" val="27245118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7742E089-12F7-4CC9-99ED-BB4219DDFCF7}"/>
              </a:ext>
            </a:extLst>
          </p:cNvPr>
          <p:cNvSpPr txBox="1"/>
          <p:nvPr/>
        </p:nvSpPr>
        <p:spPr>
          <a:xfrm>
            <a:off x="0" y="28457"/>
            <a:ext cx="12332472" cy="81714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3000" b="1" dirty="0">
                <a:latin typeface="Amasis MT Pro Medium" panose="02040604050005020304" pitchFamily="18" charset="-18"/>
              </a:rPr>
              <a:t>2. PLÁNOVÁNÍ VÝZKUMNÉHO PROJEKTU</a:t>
            </a:r>
          </a:p>
          <a:p>
            <a:pPr>
              <a:spcBef>
                <a:spcPts val="600"/>
              </a:spcBef>
            </a:pPr>
            <a:endParaRPr lang="cs-CZ" sz="1500" b="1" dirty="0">
              <a:latin typeface="Amasis MT Pro Medium" panose="02040604050005020304" pitchFamily="18" charset="-18"/>
            </a:endParaRP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Výzkumníci definují rámec výzkumných akcí.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Pro deskriptivní a kauzální výzkum se využívají čtyři techniky:</a:t>
            </a:r>
          </a:p>
          <a:p>
            <a:pPr marL="914400" lvl="1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b="1" dirty="0">
                <a:solidFill>
                  <a:srgbClr val="C00000"/>
                </a:solidFill>
                <a:latin typeface="Amasis MT Pro Medium" panose="02040604050005020304" pitchFamily="18" charset="-18"/>
              </a:rPr>
              <a:t>šetření</a:t>
            </a:r>
            <a:r>
              <a:rPr lang="cs-CZ" sz="3000" dirty="0">
                <a:latin typeface="Amasis MT Pro Medium" panose="02040604050005020304" pitchFamily="18" charset="-18"/>
              </a:rPr>
              <a:t> </a:t>
            </a:r>
            <a:r>
              <a:rPr lang="cs-CZ" sz="3000" i="1" dirty="0">
                <a:latin typeface="Amasis MT Pro Medium" panose="02040604050005020304" pitchFamily="18" charset="-18"/>
              </a:rPr>
              <a:t>(obecná metoda generování primárních dat, informace jsou shromažďovány od lidí, kteří jsou dotazováni pomocí dotazníku nebo jsou jim kladeny otázky v osobním </a:t>
            </a:r>
            <a:r>
              <a:rPr lang="cs-CZ" sz="3000" i="1" dirty="0" err="1">
                <a:latin typeface="Amasis MT Pro Medium" panose="02040604050005020304" pitchFamily="18" charset="-18"/>
              </a:rPr>
              <a:t>interwiew</a:t>
            </a:r>
            <a:r>
              <a:rPr lang="cs-CZ" sz="3000" i="1" dirty="0">
                <a:latin typeface="Amasis MT Pro Medium" panose="02040604050005020304" pitchFamily="18" charset="-18"/>
              </a:rPr>
              <a:t>),</a:t>
            </a:r>
          </a:p>
          <a:p>
            <a:pPr marL="914400" lvl="1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b="1" dirty="0">
                <a:solidFill>
                  <a:srgbClr val="C00000"/>
                </a:solidFill>
                <a:latin typeface="Amasis MT Pro Medium" panose="02040604050005020304" pitchFamily="18" charset="-18"/>
              </a:rPr>
              <a:t>experimenty</a:t>
            </a:r>
            <a:r>
              <a:rPr lang="cs-CZ" sz="3000" dirty="0">
                <a:latin typeface="Amasis MT Pro Medium" panose="02040604050005020304" pitchFamily="18" charset="-18"/>
              </a:rPr>
              <a:t> </a:t>
            </a:r>
            <a:r>
              <a:rPr lang="cs-CZ" sz="3000" i="1" dirty="0">
                <a:latin typeface="Amasis MT Pro Medium" panose="02040604050005020304" pitchFamily="18" charset="-18"/>
              </a:rPr>
              <a:t>(měření účinku jednoho nebo více faktorů cílem odhalení efektu mezi příčinou a následkem, probíhají v laboratořích, v terénu v přirozených podmínkách, testy výrobků a skupinové rozhovory),</a:t>
            </a:r>
          </a:p>
          <a:p>
            <a:pPr marL="914400" lvl="1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b="1" dirty="0">
                <a:solidFill>
                  <a:srgbClr val="C00000"/>
                </a:solidFill>
                <a:latin typeface="Amasis MT Pro Medium" panose="02040604050005020304" pitchFamily="18" charset="-18"/>
              </a:rPr>
              <a:t>sekundární data </a:t>
            </a:r>
            <a:r>
              <a:rPr lang="cs-CZ" sz="3000" i="1" dirty="0">
                <a:latin typeface="Amasis MT Pro Medium" panose="02040604050005020304" pitchFamily="18" charset="-18"/>
              </a:rPr>
              <a:t>(využití ve studiích, matematický model </a:t>
            </a:r>
          </a:p>
          <a:p>
            <a:pPr lvl="1"/>
            <a:r>
              <a:rPr lang="cs-CZ" sz="3000" i="1" dirty="0">
                <a:latin typeface="Amasis MT Pro Medium" panose="02040604050005020304" pitchFamily="18" charset="-18"/>
              </a:rPr>
              <a:t>     předpovědi vývoje prodejů),</a:t>
            </a:r>
          </a:p>
          <a:p>
            <a:pPr marL="914400" lvl="1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b="1" dirty="0">
                <a:solidFill>
                  <a:srgbClr val="C00000"/>
                </a:solidFill>
                <a:latin typeface="Amasis MT Pro Medium" panose="02040604050005020304" pitchFamily="18" charset="-18"/>
              </a:rPr>
              <a:t>pozorování</a:t>
            </a:r>
            <a:r>
              <a:rPr lang="cs-CZ" sz="3000" dirty="0">
                <a:latin typeface="Amasis MT Pro Medium" panose="02040604050005020304" pitchFamily="18" charset="-18"/>
              </a:rPr>
              <a:t> </a:t>
            </a:r>
            <a:r>
              <a:rPr lang="cs-CZ" sz="3000" i="1" dirty="0">
                <a:latin typeface="Amasis MT Pro Medium" panose="02040604050005020304" pitchFamily="18" charset="-18"/>
              </a:rPr>
              <a:t>(mechanický záznam o počtu návštěv, </a:t>
            </a:r>
            <a:r>
              <a:rPr lang="cs-CZ" sz="3000" i="1" dirty="0" err="1">
                <a:latin typeface="Amasis MT Pro Medium" panose="02040604050005020304" pitchFamily="18" charset="-18"/>
              </a:rPr>
              <a:t>mystery</a:t>
            </a:r>
            <a:r>
              <a:rPr lang="cs-CZ" sz="3000" i="1" dirty="0">
                <a:latin typeface="Amasis MT Pro Medium" panose="02040604050005020304" pitchFamily="18" charset="-18"/>
              </a:rPr>
              <a:t> shopping)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endParaRPr lang="cs-CZ" sz="3000" b="1" dirty="0">
              <a:latin typeface="Amasis MT Pro Medium" panose="02040604050005020304" pitchFamily="18" charset="-18"/>
            </a:endParaRPr>
          </a:p>
          <a:p>
            <a:pPr marL="457200" indent="-457200">
              <a:spcBef>
                <a:spcPts val="600"/>
              </a:spcBef>
              <a:buFontTx/>
              <a:buChar char="-"/>
            </a:pPr>
            <a:endParaRPr lang="cs-CZ" sz="3000" b="1" dirty="0">
              <a:latin typeface="Amasis MT Pro Medium" panose="02040604050005020304" pitchFamily="18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29230969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7742E089-12F7-4CC9-99ED-BB4219DDFCF7}"/>
              </a:ext>
            </a:extLst>
          </p:cNvPr>
          <p:cNvSpPr txBox="1"/>
          <p:nvPr/>
        </p:nvSpPr>
        <p:spPr>
          <a:xfrm>
            <a:off x="356947" y="245913"/>
            <a:ext cx="11478106" cy="40164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3000" b="1" dirty="0">
                <a:latin typeface="Amasis MT Pro Medium" panose="02040604050005020304" pitchFamily="18" charset="-18"/>
              </a:rPr>
              <a:t>3. VZORKOVÁNÍ</a:t>
            </a:r>
          </a:p>
          <a:p>
            <a:pPr>
              <a:spcBef>
                <a:spcPts val="600"/>
              </a:spcBef>
            </a:pPr>
            <a:endParaRPr lang="cs-CZ" sz="1500" b="1" dirty="0">
              <a:latin typeface="Amasis MT Pro Medium" panose="02040604050005020304" pitchFamily="18" charset="-18"/>
            </a:endParaRP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Je třeba vybrat vzorek výzkumu, jedná se o část populace k vytvoření závěrů.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Stádium výzkumu, ve kterém výzkumníci determinují:</a:t>
            </a:r>
          </a:p>
          <a:p>
            <a:pPr marL="914400" lvl="1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b="1" i="1" dirty="0">
                <a:latin typeface="Amasis MT Pro Medium" panose="02040604050005020304" pitchFamily="18" charset="-18"/>
              </a:rPr>
              <a:t>Kdo bude vzorkován? </a:t>
            </a:r>
          </a:p>
          <a:p>
            <a:pPr marL="914400" lvl="1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b="1" i="1" dirty="0">
                <a:latin typeface="Amasis MT Pro Medium" panose="02040604050005020304" pitchFamily="18" charset="-18"/>
              </a:rPr>
              <a:t>Jak rozsáhlý vzorek bude potřeba?</a:t>
            </a:r>
          </a:p>
          <a:p>
            <a:pPr marL="914400" lvl="1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b="1" i="1" dirty="0">
                <a:latin typeface="Amasis MT Pro Medium" panose="02040604050005020304" pitchFamily="18" charset="-18"/>
              </a:rPr>
              <a:t>Jak budou vzorkované jednotky vybírány?</a:t>
            </a:r>
          </a:p>
        </p:txBody>
      </p:sp>
    </p:spTree>
    <p:extLst>
      <p:ext uri="{BB962C8B-B14F-4D97-AF65-F5344CB8AC3E}">
        <p14:creationId xmlns:p14="http://schemas.microsoft.com/office/powerpoint/2010/main" val="8923455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7742E089-12F7-4CC9-99ED-BB4219DDFCF7}"/>
              </a:ext>
            </a:extLst>
          </p:cNvPr>
          <p:cNvSpPr txBox="1"/>
          <p:nvPr/>
        </p:nvSpPr>
        <p:spPr>
          <a:xfrm>
            <a:off x="356947" y="245913"/>
            <a:ext cx="11478106" cy="41703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3000" b="1" dirty="0">
                <a:latin typeface="Amasis MT Pro Medium" panose="02040604050005020304" pitchFamily="18" charset="-18"/>
              </a:rPr>
              <a:t>4. SHROMAŽĎOVÁNÍ DAT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Data mohou být sbírána lidmi nebo přístroji (počítači, tablety, mobilními telefony).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Dvě fáze:</a:t>
            </a:r>
          </a:p>
          <a:p>
            <a:pPr marL="971550" lvl="1" indent="-514350">
              <a:spcBef>
                <a:spcPts val="600"/>
              </a:spcBef>
              <a:buAutoNum type="alphaLcParenR"/>
            </a:pPr>
            <a:r>
              <a:rPr lang="cs-CZ" sz="3000" b="1" dirty="0" err="1">
                <a:solidFill>
                  <a:srgbClr val="C00000"/>
                </a:solidFill>
                <a:latin typeface="Amasis MT Pro Medium" panose="02040604050005020304" pitchFamily="18" charset="-18"/>
              </a:rPr>
              <a:t>pretestování</a:t>
            </a:r>
            <a:r>
              <a:rPr lang="cs-CZ" sz="3000" dirty="0">
                <a:latin typeface="Amasis MT Pro Medium" panose="02040604050005020304" pitchFamily="18" charset="-18"/>
              </a:rPr>
              <a:t> – malý vzorek pro stanovení vhodnosti postupu pro hlavní studii.</a:t>
            </a:r>
          </a:p>
          <a:p>
            <a:pPr marL="971550" lvl="1" indent="-514350">
              <a:spcBef>
                <a:spcPts val="600"/>
              </a:spcBef>
              <a:buAutoNum type="alphaLcParenR"/>
            </a:pPr>
            <a:r>
              <a:rPr lang="cs-CZ" sz="3000" b="1" dirty="0">
                <a:solidFill>
                  <a:srgbClr val="C00000"/>
                </a:solidFill>
                <a:latin typeface="Amasis MT Pro Medium" panose="02040604050005020304" pitchFamily="18" charset="-18"/>
              </a:rPr>
              <a:t>hlavní studie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endParaRPr lang="cs-CZ" sz="3000" b="1" dirty="0">
              <a:latin typeface="Amasis MT Pro Medium" panose="02040604050005020304" pitchFamily="18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8581926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7742E089-12F7-4CC9-99ED-BB4219DDFCF7}"/>
              </a:ext>
            </a:extLst>
          </p:cNvPr>
          <p:cNvSpPr txBox="1"/>
          <p:nvPr/>
        </p:nvSpPr>
        <p:spPr>
          <a:xfrm>
            <a:off x="145176" y="243143"/>
            <a:ext cx="11928839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>
              <a:spcBef>
                <a:spcPts val="600"/>
              </a:spcBef>
            </a:pPr>
            <a:r>
              <a:rPr lang="cs-CZ" sz="3000" b="1" dirty="0">
                <a:latin typeface="Amasis MT Pro Medium" panose="02040604050005020304" pitchFamily="18" charset="-18"/>
              </a:rPr>
              <a:t>5. ZPRACOVÁNÍ A ANALÝZA DAT</a:t>
            </a:r>
          </a:p>
          <a:p>
            <a:pPr lvl="1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Výzkumnici provádějí vzájemně provázané procedury potřebné k přeměně  dat do podoby a skladby, která poskytne odpovědi na manažerské otázky.</a:t>
            </a:r>
          </a:p>
          <a:p>
            <a:pPr marL="514350" lvl="1" indent="-514350">
              <a:spcBef>
                <a:spcPts val="600"/>
              </a:spcBef>
              <a:buAutoNum type="alphaLcParenR"/>
            </a:pPr>
            <a:r>
              <a:rPr lang="cs-CZ" sz="3000" b="1" dirty="0">
                <a:solidFill>
                  <a:srgbClr val="C00000"/>
                </a:solidFill>
                <a:latin typeface="Amasis MT Pro Medium" panose="02040604050005020304" pitchFamily="18" charset="-18"/>
              </a:rPr>
              <a:t>Zpracování dat </a:t>
            </a:r>
          </a:p>
          <a:p>
            <a:pPr marL="971550" lvl="2" indent="-514350">
              <a:spcBef>
                <a:spcPts val="600"/>
              </a:spcBef>
              <a:buAutoNum type="alphaLcParenR"/>
            </a:pPr>
            <a:r>
              <a:rPr lang="cs-CZ" sz="2800" b="1" u="sng" dirty="0">
                <a:latin typeface="Amasis MT Pro Medium" panose="02040604050005020304" pitchFamily="18" charset="-18"/>
              </a:rPr>
              <a:t>Editace</a:t>
            </a:r>
            <a:r>
              <a:rPr lang="cs-CZ" sz="2800" dirty="0">
                <a:latin typeface="Amasis MT Pro Medium" panose="02040604050005020304" pitchFamily="18" charset="-18"/>
              </a:rPr>
              <a:t> – úprava dat a jejich prověření z pohledu úplnosti a přesnosti a vyloučení nesprávných údajů před tím než jsou transferována do počítače,</a:t>
            </a:r>
          </a:p>
          <a:p>
            <a:pPr marL="971550" lvl="2" indent="-514350">
              <a:spcBef>
                <a:spcPts val="600"/>
              </a:spcBef>
              <a:buAutoNum type="alphaLcParenR"/>
            </a:pPr>
            <a:r>
              <a:rPr lang="cs-CZ" sz="2800" b="1" u="sng" dirty="0">
                <a:latin typeface="Amasis MT Pro Medium" panose="02040604050005020304" pitchFamily="18" charset="-18"/>
              </a:rPr>
              <a:t>Kódování dat </a:t>
            </a:r>
            <a:r>
              <a:rPr lang="cs-CZ" sz="2800" dirty="0">
                <a:latin typeface="Amasis MT Pro Medium" panose="02040604050005020304" pitchFamily="18" charset="-18"/>
              </a:rPr>
              <a:t>– určení pravidel interpretace, kategorizace, zaznamenávání a transferu dat do úložného média.</a:t>
            </a:r>
          </a:p>
          <a:p>
            <a:pPr marL="0" lvl="2">
              <a:spcBef>
                <a:spcPts val="600"/>
              </a:spcBef>
            </a:pPr>
            <a:r>
              <a:rPr lang="cs-CZ" sz="3000" b="1" dirty="0">
                <a:solidFill>
                  <a:srgbClr val="C00000"/>
                </a:solidFill>
                <a:latin typeface="Amasis MT Pro Medium" panose="02040604050005020304" pitchFamily="18" charset="-18"/>
              </a:rPr>
              <a:t>b) Analýza dat </a:t>
            </a:r>
          </a:p>
          <a:p>
            <a:pPr marL="457200" lvl="2" indent="-457200">
              <a:spcBef>
                <a:spcPts val="600"/>
              </a:spcBef>
              <a:buFontTx/>
              <a:buChar char="-"/>
            </a:pPr>
            <a:r>
              <a:rPr lang="cs-CZ" sz="2800" dirty="0">
                <a:latin typeface="Amasis MT Pro Medium" panose="02040604050005020304" pitchFamily="18" charset="-18"/>
              </a:rPr>
              <a:t>Aplikace důvodů k porozumění dat, která shromážděna. 		</a:t>
            </a:r>
          </a:p>
          <a:p>
            <a:pPr marL="457200" lvl="2" indent="-457200">
              <a:spcBef>
                <a:spcPts val="600"/>
              </a:spcBef>
              <a:buFontTx/>
              <a:buChar char="-"/>
            </a:pPr>
            <a:r>
              <a:rPr lang="cs-CZ" sz="2800" dirty="0">
                <a:latin typeface="Amasis MT Pro Medium" panose="02040604050005020304" pitchFamily="18" charset="-18"/>
              </a:rPr>
              <a:t>Vhodné analytické techniky vycházejí z manažerských požadavků.</a:t>
            </a:r>
          </a:p>
          <a:p>
            <a:pPr marL="0" lvl="2">
              <a:spcBef>
                <a:spcPts val="600"/>
              </a:spcBef>
            </a:pPr>
            <a:r>
              <a:rPr lang="cs-CZ" sz="3000" b="1" dirty="0">
                <a:latin typeface="Amasis MT Pro Medium" panose="02040604050005020304" pitchFamily="18" charset="-18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7022069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7742E089-12F7-4CC9-99ED-BB4219DDFCF7}"/>
              </a:ext>
            </a:extLst>
          </p:cNvPr>
          <p:cNvSpPr txBox="1"/>
          <p:nvPr/>
        </p:nvSpPr>
        <p:spPr>
          <a:xfrm>
            <a:off x="197921" y="148068"/>
            <a:ext cx="11478106" cy="52475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3000" b="1" dirty="0">
                <a:latin typeface="Amasis MT Pro Medium" panose="02040604050005020304" pitchFamily="18" charset="-18"/>
              </a:rPr>
              <a:t>6. FORMULOVÁNÍ ZÁVĚRŮ A PŘÍPRAVA ZPRÁVY</a:t>
            </a:r>
          </a:p>
          <a:p>
            <a:pPr>
              <a:spcBef>
                <a:spcPts val="600"/>
              </a:spcBef>
            </a:pPr>
            <a:endParaRPr lang="cs-CZ" sz="1500" b="1" dirty="0">
              <a:latin typeface="Amasis MT Pro Medium" panose="02040604050005020304" pitchFamily="18" charset="-18"/>
            </a:endParaRP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Většina marketingových výzkumů představuje aplikovaný výzkum s cílem vytvořit podklady pro marketingová rozhodnutí.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Jedná se o finální stádium výzkumného procesu kdy se formuluje závěr a připravuje zpráva, která sestává z interpretace informací, které tvoří podklady pro manažerská rozhodnutí.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Marketingoví výzkumníci představují své nálezy a výsledky veřejnosti prostřednictvím písemné zprávy a ústní prezentace.</a:t>
            </a:r>
          </a:p>
        </p:txBody>
      </p:sp>
    </p:spTree>
    <p:extLst>
      <p:ext uri="{BB962C8B-B14F-4D97-AF65-F5344CB8AC3E}">
        <p14:creationId xmlns:p14="http://schemas.microsoft.com/office/powerpoint/2010/main" val="35141457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7742E089-12F7-4CC9-99ED-BB4219DDFCF7}"/>
              </a:ext>
            </a:extLst>
          </p:cNvPr>
          <p:cNvSpPr txBox="1"/>
          <p:nvPr/>
        </p:nvSpPr>
        <p:spPr>
          <a:xfrm>
            <a:off x="356947" y="245913"/>
            <a:ext cx="11478106" cy="57092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3000" dirty="0">
                <a:latin typeface="Amasis MT Pro Medium" panose="02040604050005020304" pitchFamily="18" charset="-18"/>
              </a:rPr>
              <a:t>PROCES ROZHODOVÁNÍ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Proces, který je používán k vyřešení problémů nebo k výběru alternativních možností.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Každý marketingový problém může být klasifikován jako jev v prostředí s jasnými nebo neurčitými podmínkami.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Podmínky ovlivňují postup a proces rozhodování marketingových manažerů.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Kategorie rozhodovacích situací:</a:t>
            </a:r>
          </a:p>
          <a:p>
            <a:pPr marL="914400" lvl="1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úplná jistota,</a:t>
            </a:r>
          </a:p>
          <a:p>
            <a:pPr marL="914400" lvl="1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nejistota,</a:t>
            </a:r>
          </a:p>
          <a:p>
            <a:pPr marL="914400" lvl="1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absolutní nejasnost.</a:t>
            </a:r>
          </a:p>
        </p:txBody>
      </p:sp>
      <p:cxnSp>
        <p:nvCxnSpPr>
          <p:cNvPr id="6" name="Přímá spojnice se šipkou 5">
            <a:extLst>
              <a:ext uri="{FF2B5EF4-FFF2-40B4-BE49-F238E27FC236}">
                <a16:creationId xmlns:a16="http://schemas.microsoft.com/office/drawing/2014/main" id="{51A094A2-32C3-41E7-8DF8-93F3A3243A02}"/>
              </a:ext>
            </a:extLst>
          </p:cNvPr>
          <p:cNvCxnSpPr>
            <a:cxnSpLocks/>
          </p:cNvCxnSpPr>
          <p:nvPr/>
        </p:nvCxnSpPr>
        <p:spPr>
          <a:xfrm>
            <a:off x="7080739" y="6521940"/>
            <a:ext cx="3806092" cy="0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Přímá spojnice se šipkou 6">
            <a:extLst>
              <a:ext uri="{FF2B5EF4-FFF2-40B4-BE49-F238E27FC236}">
                <a16:creationId xmlns:a16="http://schemas.microsoft.com/office/drawing/2014/main" id="{10AB8FED-284F-4BC7-A067-AF1570A1354F}"/>
              </a:ext>
            </a:extLst>
          </p:cNvPr>
          <p:cNvCxnSpPr>
            <a:cxnSpLocks/>
          </p:cNvCxnSpPr>
          <p:nvPr/>
        </p:nvCxnSpPr>
        <p:spPr>
          <a:xfrm flipH="1">
            <a:off x="1305169" y="6521940"/>
            <a:ext cx="3411417" cy="0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Přímá spojnice 9">
            <a:extLst>
              <a:ext uri="{FF2B5EF4-FFF2-40B4-BE49-F238E27FC236}">
                <a16:creationId xmlns:a16="http://schemas.microsoft.com/office/drawing/2014/main" id="{6A548A49-00F7-4C11-A0C2-656C30E96020}"/>
              </a:ext>
            </a:extLst>
          </p:cNvPr>
          <p:cNvCxnSpPr/>
          <p:nvPr/>
        </p:nvCxnSpPr>
        <p:spPr>
          <a:xfrm>
            <a:off x="4931508" y="6521940"/>
            <a:ext cx="1860061" cy="0"/>
          </a:xfrm>
          <a:prstGeom prst="line">
            <a:avLst/>
          </a:prstGeom>
          <a:ln w="57150" cap="flat" cmpd="sng" algn="ctr">
            <a:solidFill>
              <a:schemeClr val="tx1">
                <a:lumMod val="95000"/>
                <a:lumOff val="5000"/>
              </a:schemeClr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701034B6-351C-4CC7-9F30-6E7DC14327B4}"/>
              </a:ext>
            </a:extLst>
          </p:cNvPr>
          <p:cNvSpPr txBox="1"/>
          <p:nvPr/>
        </p:nvSpPr>
        <p:spPr>
          <a:xfrm>
            <a:off x="1492738" y="6102140"/>
            <a:ext cx="90966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        </a:t>
            </a:r>
            <a:r>
              <a:rPr lang="cs-CZ" sz="2000" b="1" dirty="0">
                <a:latin typeface="Amasis MT Pro Medium" panose="02040604050005020304" pitchFamily="18" charset="-18"/>
              </a:rPr>
              <a:t>ÚPLNÁ JISTOTA	           </a:t>
            </a:r>
            <a:r>
              <a:rPr lang="cs-CZ" sz="2000" b="1" dirty="0">
                <a:solidFill>
                  <a:srgbClr val="C00000"/>
                </a:solidFill>
                <a:latin typeface="Amasis MT Pro Medium" panose="02040604050005020304" pitchFamily="18" charset="-18"/>
              </a:rPr>
              <a:t>NEJISTOTA  </a:t>
            </a:r>
            <a:r>
              <a:rPr lang="cs-CZ" sz="2000" b="1" dirty="0">
                <a:latin typeface="Amasis MT Pro Medium" panose="02040604050005020304" pitchFamily="18" charset="-18"/>
              </a:rPr>
              <a:t>           ABSOLUTNÍ NEJASNOST</a:t>
            </a:r>
            <a:endParaRPr lang="cs-CZ" b="1" dirty="0">
              <a:latin typeface="Amasis MT Pro Medium" panose="02040604050005020304" pitchFamily="18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21122331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7742E089-12F7-4CC9-99ED-BB4219DDFCF7}"/>
              </a:ext>
            </a:extLst>
          </p:cNvPr>
          <p:cNvSpPr txBox="1"/>
          <p:nvPr/>
        </p:nvSpPr>
        <p:spPr>
          <a:xfrm>
            <a:off x="356947" y="245913"/>
            <a:ext cx="11717068" cy="64786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3000" b="1" dirty="0">
                <a:latin typeface="Amasis MT Pro Medium" panose="02040604050005020304" pitchFamily="18" charset="-18"/>
              </a:rPr>
              <a:t>MARKETINGOVÝ VÝZKUM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Zjišťuje informace pro rozhodování marketingových manažerů.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Redukuje nejistotu v rozhodovacím procesu.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Je klasifikován na bázi </a:t>
            </a:r>
            <a:r>
              <a:rPr lang="cs-CZ" sz="3000" b="1" dirty="0">
                <a:solidFill>
                  <a:srgbClr val="C00000"/>
                </a:solidFill>
                <a:latin typeface="Amasis MT Pro Medium" panose="02040604050005020304" pitchFamily="18" charset="-18"/>
              </a:rPr>
              <a:t>techniky</a:t>
            </a:r>
            <a:r>
              <a:rPr lang="cs-CZ" sz="3000" dirty="0">
                <a:latin typeface="Amasis MT Pro Medium" panose="02040604050005020304" pitchFamily="18" charset="-18"/>
              </a:rPr>
              <a:t> nebo </a:t>
            </a:r>
            <a:r>
              <a:rPr lang="cs-CZ" sz="3000" b="1" dirty="0">
                <a:solidFill>
                  <a:srgbClr val="C00000"/>
                </a:solidFill>
                <a:latin typeface="Amasis MT Pro Medium" panose="02040604050005020304" pitchFamily="18" charset="-18"/>
              </a:rPr>
              <a:t>funkce</a:t>
            </a:r>
            <a:r>
              <a:rPr lang="cs-CZ" sz="3000" dirty="0">
                <a:latin typeface="Amasis MT Pro Medium" panose="02040604050005020304" pitchFamily="18" charset="-18"/>
              </a:rPr>
              <a:t>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b="1" u="sng" dirty="0">
                <a:latin typeface="Amasis MT Pro Medium" panose="02040604050005020304" pitchFamily="18" charset="-18"/>
              </a:rPr>
              <a:t>Výzkumné techniky:</a:t>
            </a:r>
          </a:p>
          <a:p>
            <a:pPr marL="914400" lvl="1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experimenty,</a:t>
            </a:r>
          </a:p>
          <a:p>
            <a:pPr marL="914400" lvl="1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šetření,</a:t>
            </a:r>
          </a:p>
          <a:p>
            <a:pPr marL="914400" lvl="1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studie.</a:t>
            </a:r>
          </a:p>
          <a:p>
            <a:pPr lvl="1" indent="-457200">
              <a:spcBef>
                <a:spcPts val="600"/>
              </a:spcBef>
              <a:buFontTx/>
              <a:buChar char="-"/>
            </a:pPr>
            <a:r>
              <a:rPr lang="cs-CZ" sz="3000" b="1" u="sng" dirty="0">
                <a:latin typeface="Amasis MT Pro Medium" panose="02040604050005020304" pitchFamily="18" charset="-18"/>
              </a:rPr>
              <a:t>Výzkum:</a:t>
            </a:r>
          </a:p>
          <a:p>
            <a:pPr lvl="2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explorační,</a:t>
            </a:r>
          </a:p>
          <a:p>
            <a:pPr lvl="2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deskriptivní,</a:t>
            </a:r>
          </a:p>
          <a:p>
            <a:pPr lvl="2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kauzální.</a:t>
            </a:r>
          </a:p>
        </p:txBody>
      </p:sp>
    </p:spTree>
    <p:extLst>
      <p:ext uri="{BB962C8B-B14F-4D97-AF65-F5344CB8AC3E}">
        <p14:creationId xmlns:p14="http://schemas.microsoft.com/office/powerpoint/2010/main" val="36571991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7742E089-12F7-4CC9-99ED-BB4219DDFCF7}"/>
              </a:ext>
            </a:extLst>
          </p:cNvPr>
          <p:cNvSpPr txBox="1"/>
          <p:nvPr/>
        </p:nvSpPr>
        <p:spPr>
          <a:xfrm>
            <a:off x="356947" y="245913"/>
            <a:ext cx="11478106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3000" b="1" dirty="0">
                <a:latin typeface="Amasis MT Pro Medium" panose="02040604050005020304" pitchFamily="18" charset="-18"/>
              </a:rPr>
              <a:t>EXPLORAČNÍ VÝZKUM</a:t>
            </a:r>
          </a:p>
          <a:p>
            <a:pPr>
              <a:spcBef>
                <a:spcPts val="600"/>
              </a:spcBef>
            </a:pPr>
            <a:endParaRPr lang="cs-CZ" sz="1500" b="1" dirty="0">
              <a:latin typeface="Amasis MT Pro Medium" panose="02040604050005020304" pitchFamily="18" charset="-18"/>
            </a:endParaRP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Cílem je ujasnit a vysvětlit podstatu marketingových problému v nejasné situaci.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Používá se, není-li k řešení problému dostatek znalostí.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Metodicky se postupuje nestandardně.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Nejpopulárnější metodou pro explorační výzkum je metoda </a:t>
            </a:r>
            <a:r>
              <a:rPr lang="cs-CZ" sz="3000" b="1" dirty="0">
                <a:solidFill>
                  <a:srgbClr val="C00000"/>
                </a:solidFill>
                <a:latin typeface="Amasis MT Pro Medium" panose="02040604050005020304" pitchFamily="18" charset="-18"/>
              </a:rPr>
              <a:t>FOCUS GROUP</a:t>
            </a:r>
            <a:r>
              <a:rPr lang="cs-CZ" sz="3000" dirty="0">
                <a:latin typeface="Amasis MT Pro Medium" panose="02040604050005020304" pitchFamily="18" charset="-18"/>
              </a:rPr>
              <a:t>, která má kvalitativní charakter.</a:t>
            </a:r>
          </a:p>
        </p:txBody>
      </p:sp>
    </p:spTree>
    <p:extLst>
      <p:ext uri="{BB962C8B-B14F-4D97-AF65-F5344CB8AC3E}">
        <p14:creationId xmlns:p14="http://schemas.microsoft.com/office/powerpoint/2010/main" val="35348937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7742E089-12F7-4CC9-99ED-BB4219DDFCF7}"/>
              </a:ext>
            </a:extLst>
          </p:cNvPr>
          <p:cNvSpPr txBox="1"/>
          <p:nvPr/>
        </p:nvSpPr>
        <p:spPr>
          <a:xfrm>
            <a:off x="356947" y="245913"/>
            <a:ext cx="11478106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3000" b="1" dirty="0">
                <a:latin typeface="Amasis MT Pro Medium" panose="02040604050005020304" pitchFamily="18" charset="-18"/>
              </a:rPr>
              <a:t>DESKRIPTIVNÍ VÝZKUM</a:t>
            </a:r>
          </a:p>
          <a:p>
            <a:pPr>
              <a:spcBef>
                <a:spcPts val="600"/>
              </a:spcBef>
            </a:pPr>
            <a:endParaRPr lang="cs-CZ" sz="1500" b="1" dirty="0">
              <a:latin typeface="Amasis MT Pro Medium" panose="02040604050005020304" pitchFamily="18" charset="-18"/>
            </a:endParaRP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Cílem je popsání charakteristik populace nebo jevů, které jsou důležité pro rozhodování spojené s potřebami, názory a postoji zákazníků.</a:t>
            </a:r>
          </a:p>
          <a:p>
            <a:pPr marL="914400" lvl="1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Výzkum definuje, kdo produkt nakupuje.</a:t>
            </a:r>
          </a:p>
          <a:p>
            <a:pPr marL="914400" lvl="1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Podává informace o trhu.</a:t>
            </a:r>
          </a:p>
          <a:p>
            <a:pPr marL="914400" lvl="1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Identifikuje konkurenční nabídky.</a:t>
            </a:r>
          </a:p>
          <a:p>
            <a:pPr marL="914400" lvl="1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Napomáhá segmentaci trhu.</a:t>
            </a:r>
          </a:p>
          <a:p>
            <a:pPr marL="914400" lvl="1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Orientuje se na chování zákazníků.</a:t>
            </a:r>
          </a:p>
          <a:p>
            <a:pPr marL="914400" lvl="1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Vyžaduje předběžné znalosti a porozumění o trhu.</a:t>
            </a:r>
          </a:p>
          <a:p>
            <a:pPr marL="914400" lvl="1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Formuluje otázky „Kdo, co, kdy a jak?“</a:t>
            </a:r>
          </a:p>
        </p:txBody>
      </p:sp>
    </p:spTree>
    <p:extLst>
      <p:ext uri="{BB962C8B-B14F-4D97-AF65-F5344CB8AC3E}">
        <p14:creationId xmlns:p14="http://schemas.microsoft.com/office/powerpoint/2010/main" val="5268264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7742E089-12F7-4CC9-99ED-BB4219DDFCF7}"/>
              </a:ext>
            </a:extLst>
          </p:cNvPr>
          <p:cNvSpPr txBox="1"/>
          <p:nvPr/>
        </p:nvSpPr>
        <p:spPr>
          <a:xfrm>
            <a:off x="356947" y="245913"/>
            <a:ext cx="11478106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3000" b="1" dirty="0">
                <a:latin typeface="Amasis MT Pro Medium" panose="02040604050005020304" pitchFamily="18" charset="-18"/>
              </a:rPr>
              <a:t>KAUZÁLNÍ VÝZKUM</a:t>
            </a:r>
          </a:p>
          <a:p>
            <a:pPr>
              <a:spcBef>
                <a:spcPts val="600"/>
              </a:spcBef>
            </a:pPr>
            <a:endParaRPr lang="cs-CZ" sz="1500" b="1" dirty="0">
              <a:latin typeface="Amasis MT Pro Medium" panose="02040604050005020304" pitchFamily="18" charset="-18"/>
            </a:endParaRP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Cílem je identifikace faktorů, které jsou příčinou změny chování spotřebitelů na trhu.</a:t>
            </a:r>
            <a:endParaRPr lang="cs-CZ" sz="3000" i="1" dirty="0">
              <a:latin typeface="Amasis MT Pro Medium" panose="02040604050005020304" pitchFamily="18" charset="-18"/>
            </a:endParaRP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Navazuje na explorační a deskriptivní výzkum.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Existuje časová sekvence projevu příčiny a účinku.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Predikce o vlivu změny reklamy, změny obalu.</a:t>
            </a:r>
          </a:p>
        </p:txBody>
      </p:sp>
    </p:spTree>
    <p:extLst>
      <p:ext uri="{BB962C8B-B14F-4D97-AF65-F5344CB8AC3E}">
        <p14:creationId xmlns:p14="http://schemas.microsoft.com/office/powerpoint/2010/main" val="35019862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7742E089-12F7-4CC9-99ED-BB4219DDFCF7}"/>
              </a:ext>
            </a:extLst>
          </p:cNvPr>
          <p:cNvSpPr txBox="1"/>
          <p:nvPr/>
        </p:nvSpPr>
        <p:spPr>
          <a:xfrm>
            <a:off x="356947" y="245913"/>
            <a:ext cx="11478106" cy="40164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3000" b="1" dirty="0">
                <a:latin typeface="Amasis MT Pro Medium" panose="02040604050005020304" pitchFamily="18" charset="-18"/>
              </a:rPr>
              <a:t>MONITOROVACÍ VÝZKUM</a:t>
            </a:r>
          </a:p>
          <a:p>
            <a:pPr>
              <a:spcBef>
                <a:spcPts val="600"/>
              </a:spcBef>
            </a:pPr>
            <a:endParaRPr lang="cs-CZ" sz="1500" b="1" dirty="0">
              <a:latin typeface="Amasis MT Pro Medium" panose="02040604050005020304" pitchFamily="18" charset="-18"/>
            </a:endParaRP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Jednoduchá forma marketingového výzkumu.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Cílem je permanentní shromažďování informací a analýza informací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Zajišťuje stálou informovanost o situaci na trhu.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Včas odhaluje problémy nebo upozorní na vzniklé příležitosti.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Představuje zpětnou vazbu pro management podniku.</a:t>
            </a:r>
          </a:p>
        </p:txBody>
      </p:sp>
    </p:spTree>
    <p:extLst>
      <p:ext uri="{BB962C8B-B14F-4D97-AF65-F5344CB8AC3E}">
        <p14:creationId xmlns:p14="http://schemas.microsoft.com/office/powerpoint/2010/main" val="16359486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graphicFrame>
        <p:nvGraphicFramePr>
          <p:cNvPr id="4" name="Tabulka 5">
            <a:extLst>
              <a:ext uri="{FF2B5EF4-FFF2-40B4-BE49-F238E27FC236}">
                <a16:creationId xmlns:a16="http://schemas.microsoft.com/office/drawing/2014/main" id="{BB8A4EDA-6871-4366-9A66-34E9B4A90A5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2123567"/>
              </p:ext>
            </p:extLst>
          </p:nvPr>
        </p:nvGraphicFramePr>
        <p:xfrm>
          <a:off x="-1" y="0"/>
          <a:ext cx="12192000" cy="6937587"/>
        </p:xfrm>
        <a:graphic>
          <a:graphicData uri="http://schemas.openxmlformats.org/drawingml/2006/table">
            <a:tbl>
              <a:tblPr firstRow="1" bandRow="1">
                <a:tableStyleId>{EB344D84-9AFB-497E-A393-DC336BA19D2E}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2618315782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3669419629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83339316"/>
                    </a:ext>
                  </a:extLst>
                </a:gridCol>
              </a:tblGrid>
              <a:tr h="1122257">
                <a:tc>
                  <a:txBody>
                    <a:bodyPr/>
                    <a:lstStyle/>
                    <a:p>
                      <a:pPr algn="ctr"/>
                      <a:r>
                        <a:rPr lang="cs-CZ" sz="3000" dirty="0">
                          <a:solidFill>
                            <a:schemeClr val="tx1"/>
                          </a:solidFill>
                          <a:latin typeface="Amasis MT Pro Medium" panose="02040604050005020304" pitchFamily="18" charset="-18"/>
                        </a:rPr>
                        <a:t>EXPLORAČNÍ VÝZKUM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000" dirty="0">
                          <a:solidFill>
                            <a:schemeClr val="tx1"/>
                          </a:solidFill>
                          <a:latin typeface="Amasis MT Pro Medium" panose="02040604050005020304" pitchFamily="18" charset="-18"/>
                        </a:rPr>
                        <a:t>DESKRIPTIVNÍ VÝZKUM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000" dirty="0">
                          <a:solidFill>
                            <a:schemeClr val="tx1"/>
                          </a:solidFill>
                          <a:latin typeface="Amasis MT Pro Medium" panose="02040604050005020304" pitchFamily="18" charset="-18"/>
                        </a:rPr>
                        <a:t>KAUZÁLNÍ VÝZKUM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595909203"/>
                  </a:ext>
                </a:extLst>
              </a:tr>
              <a:tr h="1122257">
                <a:tc>
                  <a:txBody>
                    <a:bodyPr/>
                    <a:lstStyle/>
                    <a:p>
                      <a:pPr algn="ctr"/>
                      <a:r>
                        <a:rPr lang="cs-CZ" sz="2500" dirty="0">
                          <a:solidFill>
                            <a:schemeClr val="tx1"/>
                          </a:solidFill>
                          <a:latin typeface="Amasis MT Pro Medium" panose="02040604050005020304" pitchFamily="18" charset="-18"/>
                        </a:rPr>
                        <a:t>nejasný problém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500" dirty="0">
                          <a:solidFill>
                            <a:schemeClr val="tx1"/>
                          </a:solidFill>
                          <a:latin typeface="Amasis MT Pro Medium" panose="02040604050005020304" pitchFamily="18" charset="-18"/>
                        </a:rPr>
                        <a:t>částečně jasný problém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500" dirty="0">
                          <a:solidFill>
                            <a:schemeClr val="tx1"/>
                          </a:solidFill>
                          <a:latin typeface="Amasis MT Pro Medium" panose="02040604050005020304" pitchFamily="18" charset="-18"/>
                        </a:rPr>
                        <a:t>jasný problém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444369233"/>
                  </a:ext>
                </a:extLst>
              </a:tr>
              <a:tr h="4693073">
                <a:tc>
                  <a:txBody>
                    <a:bodyPr/>
                    <a:lstStyle/>
                    <a:p>
                      <a:pPr algn="ctr"/>
                      <a:r>
                        <a:rPr lang="cs-CZ" sz="2500" dirty="0">
                          <a:solidFill>
                            <a:schemeClr val="tx1"/>
                          </a:solidFill>
                          <a:latin typeface="Amasis MT Pro Medium" panose="02040604050005020304" pitchFamily="18" charset="-18"/>
                        </a:rPr>
                        <a:t>Náš prodej klesá a my nevíme proč?</a:t>
                      </a:r>
                    </a:p>
                    <a:p>
                      <a:pPr algn="ctr"/>
                      <a:endParaRPr lang="cs-CZ" sz="2500" dirty="0">
                        <a:solidFill>
                          <a:schemeClr val="tx1"/>
                        </a:solidFill>
                        <a:latin typeface="Amasis MT Pro Medium" panose="02040604050005020304" pitchFamily="18" charset="-18"/>
                      </a:endParaRPr>
                    </a:p>
                    <a:p>
                      <a:pPr algn="ctr"/>
                      <a:r>
                        <a:rPr lang="cs-CZ" sz="2500" dirty="0">
                          <a:solidFill>
                            <a:schemeClr val="tx1"/>
                          </a:solidFill>
                          <a:latin typeface="Amasis MT Pro Medium" panose="02040604050005020304" pitchFamily="18" charset="-18"/>
                        </a:rPr>
                        <a:t>Bude lidi zajímat náš produkt?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500" dirty="0">
                          <a:solidFill>
                            <a:schemeClr val="tx1"/>
                          </a:solidFill>
                          <a:latin typeface="Amasis MT Pro Medium" panose="02040604050005020304" pitchFamily="18" charset="-18"/>
                        </a:rPr>
                        <a:t>Jaký typ lidí kupuje náš produkt?</a:t>
                      </a:r>
                    </a:p>
                    <a:p>
                      <a:pPr algn="ctr"/>
                      <a:endParaRPr lang="cs-CZ" sz="2500" dirty="0">
                        <a:solidFill>
                          <a:schemeClr val="tx1"/>
                        </a:solidFill>
                        <a:latin typeface="Amasis MT Pro Medium" panose="02040604050005020304" pitchFamily="18" charset="-18"/>
                      </a:endParaRPr>
                    </a:p>
                    <a:p>
                      <a:pPr algn="ctr"/>
                      <a:r>
                        <a:rPr lang="cs-CZ" sz="2500" dirty="0">
                          <a:solidFill>
                            <a:schemeClr val="tx1"/>
                          </a:solidFill>
                          <a:latin typeface="Amasis MT Pro Medium" panose="02040604050005020304" pitchFamily="18" charset="-18"/>
                        </a:rPr>
                        <a:t>Kdo kupuje konkurenční produkty?</a:t>
                      </a:r>
                    </a:p>
                    <a:p>
                      <a:pPr algn="ctr"/>
                      <a:endParaRPr lang="cs-CZ" sz="2500" dirty="0">
                        <a:solidFill>
                          <a:schemeClr val="tx1"/>
                        </a:solidFill>
                        <a:latin typeface="Amasis MT Pro Medium" panose="02040604050005020304" pitchFamily="18" charset="-18"/>
                      </a:endParaRPr>
                    </a:p>
                    <a:p>
                      <a:pPr algn="ctr"/>
                      <a:r>
                        <a:rPr lang="cs-CZ" sz="2500" dirty="0">
                          <a:solidFill>
                            <a:schemeClr val="tx1"/>
                          </a:solidFill>
                          <a:latin typeface="Amasis MT Pro Medium" panose="02040604050005020304" pitchFamily="18" charset="-18"/>
                        </a:rPr>
                        <a:t>Jaké značky kupci preferují?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500" dirty="0">
                          <a:solidFill>
                            <a:schemeClr val="tx1"/>
                          </a:solidFill>
                          <a:latin typeface="Amasis MT Pro Medium" panose="02040604050005020304" pitchFamily="18" charset="-18"/>
                        </a:rPr>
                        <a:t>Koupí si zákazníci více našich produktů v novém obalu?</a:t>
                      </a:r>
                    </a:p>
                    <a:p>
                      <a:pPr algn="ctr"/>
                      <a:endParaRPr lang="cs-CZ" sz="2500" dirty="0">
                        <a:solidFill>
                          <a:schemeClr val="tx1"/>
                        </a:solidFill>
                        <a:latin typeface="Amasis MT Pro Medium" panose="02040604050005020304" pitchFamily="18" charset="-18"/>
                      </a:endParaRPr>
                    </a:p>
                    <a:p>
                      <a:pPr algn="ctr"/>
                      <a:r>
                        <a:rPr lang="cs-CZ" sz="2500" dirty="0">
                          <a:solidFill>
                            <a:schemeClr val="tx1"/>
                          </a:solidFill>
                          <a:latin typeface="Amasis MT Pro Medium" panose="02040604050005020304" pitchFamily="18" charset="-18"/>
                        </a:rPr>
                        <a:t>Která ze dvou reklamních kampaní bude účinnější?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9484947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126917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7742E089-12F7-4CC9-99ED-BB4219DDFCF7}"/>
              </a:ext>
            </a:extLst>
          </p:cNvPr>
          <p:cNvSpPr txBox="1"/>
          <p:nvPr/>
        </p:nvSpPr>
        <p:spPr>
          <a:xfrm>
            <a:off x="356947" y="245913"/>
            <a:ext cx="11478106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3000" b="1" dirty="0">
                <a:latin typeface="Amasis MT Pro Medium" panose="02040604050005020304" pitchFamily="18" charset="-18"/>
              </a:rPr>
              <a:t>STÁDIA VÝZKUMNÉHO PROCESU</a:t>
            </a:r>
          </a:p>
          <a:p>
            <a:pPr>
              <a:spcBef>
                <a:spcPts val="600"/>
              </a:spcBef>
            </a:pPr>
            <a:endParaRPr lang="cs-CZ" sz="1500" b="1" dirty="0">
              <a:latin typeface="Amasis MT Pro Medium" panose="02040604050005020304" pitchFamily="18" charset="-18"/>
            </a:endParaRPr>
          </a:p>
          <a:p>
            <a:pPr marL="342900" indent="-342900">
              <a:spcBef>
                <a:spcPts val="600"/>
              </a:spcBef>
              <a:buFont typeface="+mj-lt"/>
              <a:buAutoNum type="arabicPeriod"/>
            </a:pPr>
            <a:r>
              <a:rPr lang="cs-CZ" sz="3000" b="1" dirty="0">
                <a:latin typeface="Amasis MT Pro Medium" panose="02040604050005020304" pitchFamily="18" charset="-18"/>
              </a:rPr>
              <a:t>Odhalení a definování problému.</a:t>
            </a:r>
          </a:p>
          <a:p>
            <a:pPr marL="342900" indent="-342900">
              <a:spcBef>
                <a:spcPts val="600"/>
              </a:spcBef>
              <a:buFont typeface="+mj-lt"/>
              <a:buAutoNum type="arabicPeriod"/>
            </a:pPr>
            <a:r>
              <a:rPr lang="cs-CZ" sz="3000" b="1" dirty="0">
                <a:latin typeface="Amasis MT Pro Medium" panose="02040604050005020304" pitchFamily="18" charset="-18"/>
              </a:rPr>
              <a:t>Plánování výzkumného projektu.</a:t>
            </a:r>
          </a:p>
          <a:p>
            <a:pPr marL="342900" indent="-342900">
              <a:spcBef>
                <a:spcPts val="600"/>
              </a:spcBef>
              <a:buFont typeface="+mj-lt"/>
              <a:buAutoNum type="arabicPeriod"/>
            </a:pPr>
            <a:r>
              <a:rPr lang="cs-CZ" sz="3000" b="1" dirty="0">
                <a:latin typeface="Amasis MT Pro Medium" panose="02040604050005020304" pitchFamily="18" charset="-18"/>
              </a:rPr>
              <a:t>Vzorkování.</a:t>
            </a:r>
          </a:p>
          <a:p>
            <a:pPr marL="342900" indent="-342900">
              <a:spcBef>
                <a:spcPts val="600"/>
              </a:spcBef>
              <a:buFont typeface="+mj-lt"/>
              <a:buAutoNum type="arabicPeriod"/>
            </a:pPr>
            <a:r>
              <a:rPr lang="cs-CZ" sz="3000" b="1" dirty="0">
                <a:latin typeface="Amasis MT Pro Medium" panose="02040604050005020304" pitchFamily="18" charset="-18"/>
              </a:rPr>
              <a:t>Shromažďování dat.</a:t>
            </a:r>
          </a:p>
          <a:p>
            <a:pPr marL="342900" indent="-342900">
              <a:spcBef>
                <a:spcPts val="600"/>
              </a:spcBef>
              <a:buFont typeface="+mj-lt"/>
              <a:buAutoNum type="arabicPeriod"/>
            </a:pPr>
            <a:r>
              <a:rPr lang="cs-CZ" sz="3000" b="1" dirty="0">
                <a:latin typeface="Amasis MT Pro Medium" panose="02040604050005020304" pitchFamily="18" charset="-18"/>
              </a:rPr>
              <a:t>Zpracování a analýza dat.</a:t>
            </a:r>
          </a:p>
          <a:p>
            <a:pPr marL="342900" indent="-342900">
              <a:spcBef>
                <a:spcPts val="600"/>
              </a:spcBef>
              <a:buFont typeface="+mj-lt"/>
              <a:buAutoNum type="arabicPeriod"/>
            </a:pPr>
            <a:r>
              <a:rPr lang="cs-CZ" sz="3000" b="1" dirty="0">
                <a:latin typeface="Amasis MT Pro Medium" panose="02040604050005020304" pitchFamily="18" charset="-18"/>
              </a:rPr>
              <a:t>Formulování závěrů a příprava zprávy.</a:t>
            </a:r>
          </a:p>
        </p:txBody>
      </p:sp>
    </p:spTree>
    <p:extLst>
      <p:ext uri="{BB962C8B-B14F-4D97-AF65-F5344CB8AC3E}">
        <p14:creationId xmlns:p14="http://schemas.microsoft.com/office/powerpoint/2010/main" val="123442048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1194</TotalTime>
  <Words>803</Words>
  <Application>Microsoft Office PowerPoint</Application>
  <PresentationFormat>Širokoúhlá obrazovka</PresentationFormat>
  <Paragraphs>122</Paragraphs>
  <Slides>15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22" baseType="lpstr">
      <vt:lpstr>Amasis MT Pro Medium</vt:lpstr>
      <vt:lpstr>Arial</vt:lpstr>
      <vt:lpstr>Bookman Old Style</vt:lpstr>
      <vt:lpstr>Calibri</vt:lpstr>
      <vt:lpstr>Calibri Light</vt:lpstr>
      <vt:lpstr>Wingdings</vt:lpstr>
      <vt:lpstr>Motiv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Lenka Tkačíková</dc:creator>
  <cp:lastModifiedBy>Lenka</cp:lastModifiedBy>
  <cp:revision>64</cp:revision>
  <dcterms:created xsi:type="dcterms:W3CDTF">2021-10-06T11:18:58Z</dcterms:created>
  <dcterms:modified xsi:type="dcterms:W3CDTF">2021-11-11T10:52:49Z</dcterms:modified>
</cp:coreProperties>
</file>