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3" r:id="rId2"/>
    <p:sldId id="355" r:id="rId3"/>
    <p:sldId id="356" r:id="rId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CA396B-B58C-4643-8B06-180E31C9B1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EAA88F1-C534-438B-AD9B-97FB8CA07D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D4E78C4-0928-4BB1-8598-403754AE2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B67B0-5E4E-449C-96C6-225A465CA381}" type="datetimeFigureOut">
              <a:rPr lang="cs-CZ" smtClean="0"/>
              <a:t>23.04.2022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CA2493E-04D9-4FBD-8F58-617AF271D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2083BCE-1EE1-4982-A581-27D245883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9A44-883F-4170-9485-4B21233FD9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7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A5D5EF-CC3B-41EB-91E8-D3F5649A7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72AEF14-BD56-49F3-825C-9DC32676CC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7F92C7-451E-4F37-A460-09979D4A4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B67B0-5E4E-449C-96C6-225A465CA381}" type="datetimeFigureOut">
              <a:rPr lang="cs-CZ" smtClean="0"/>
              <a:t>23.04.2022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91C97AF-68AE-4013-9C4C-8010FBB93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F99BA05-D1BE-49AC-9E93-91746C9B4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9A44-883F-4170-9485-4B21233FD9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5091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BEEC574-18C7-4D7F-8042-035D228E1C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6E1D979-B54A-47D8-ADEF-9F962F939A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6E334F8-F42E-47D6-B87E-744492148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B67B0-5E4E-449C-96C6-225A465CA381}" type="datetimeFigureOut">
              <a:rPr lang="cs-CZ" smtClean="0"/>
              <a:t>23.04.2022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D5D9D1F-EFD7-41CC-929C-108940884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8ECA219-19E8-4E27-B5D2-D6E4275F2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9A44-883F-4170-9485-4B21233FD9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4223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0A175D-F661-4E1E-8441-D44CC19CA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B46A80E-9261-4E9C-B707-C1C54F2AA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1F40E6B-F495-4844-A432-00A579438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B67B0-5E4E-449C-96C6-225A465CA381}" type="datetimeFigureOut">
              <a:rPr lang="cs-CZ" smtClean="0"/>
              <a:t>23.04.2022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DB6F86E-BE94-4DC8-882B-02ED82CF2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23D229F-1F61-450C-84E3-6248496B1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9A44-883F-4170-9485-4B21233FD9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8077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5483D8-9E1F-4FCF-8012-C595B968E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DB66E69-A3F0-4540-959C-DE4712EC8F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824AB6B-351A-4895-9908-BF6E8A77D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B67B0-5E4E-449C-96C6-225A465CA381}" type="datetimeFigureOut">
              <a:rPr lang="cs-CZ" smtClean="0"/>
              <a:t>23.04.2022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352D9E5-5E09-4262-AEF9-51A298A70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02C14D1-B722-4C09-9664-99A0DF70D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9A44-883F-4170-9485-4B21233FD9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072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3C876B-F46B-4BDB-B09A-F4348D154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370B036-5973-41FE-9965-52B5EAF938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AFB180F5-7967-494D-B7BD-5DBC6C9CC1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34C9553-3D5B-4112-96F2-5174504C9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B67B0-5E4E-449C-96C6-225A465CA381}" type="datetimeFigureOut">
              <a:rPr lang="cs-CZ" smtClean="0"/>
              <a:t>23.04.2022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7C19257-AAC1-49BB-96A2-419EAB658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EC38BD7-2DFD-4AD3-9A78-2418B108F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9A44-883F-4170-9485-4B21233FD9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9743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756279-E2A6-40F9-B615-F0BE57C37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C498E68-F066-4385-94BE-6093193A12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639E9816-3F92-4FF4-AD27-24C04C3CF5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D28B4967-48EA-4635-A090-BF4533E84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703766C2-0171-499B-8778-20734B6C8B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DF352016-F3A8-420D-A63C-F17619492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B67B0-5E4E-449C-96C6-225A465CA381}" type="datetimeFigureOut">
              <a:rPr lang="cs-CZ" smtClean="0"/>
              <a:t>23.04.2022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702A518-E976-4074-843F-C4E7BC477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DA28DCC-A0BC-4B53-B257-CB0454B79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9A44-883F-4170-9485-4B21233FD9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1963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0BC0F1-732C-4C36-96B2-55F6D6623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8A787D6-9CD8-4EFC-959F-9B7673092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B67B0-5E4E-449C-96C6-225A465CA381}" type="datetimeFigureOut">
              <a:rPr lang="cs-CZ" smtClean="0"/>
              <a:t>23.04.2022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1CA2E0E-FF08-4469-AB52-8F3E95461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3C0B3B-7473-4F29-82EA-17ACA21EB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9A44-883F-4170-9485-4B21233FD9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6907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ACBDCAB7-22AD-44C0-9133-3EAAAEB56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B67B0-5E4E-449C-96C6-225A465CA381}" type="datetimeFigureOut">
              <a:rPr lang="cs-CZ" smtClean="0"/>
              <a:t>23.04.2022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451070B-B145-4278-BA04-B00ECA1D1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AC6F85C-2B9E-480F-9E1F-F09E5729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9A44-883F-4170-9485-4B21233FD9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899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522A85-F362-4E39-A2D3-CAD0BC503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352DE73-C28A-4F81-AA94-300978C665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96EB112-A679-4AF4-80F8-4269BB083D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3710772-386C-4E97-816F-E1D02AAF2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B67B0-5E4E-449C-96C6-225A465CA381}" type="datetimeFigureOut">
              <a:rPr lang="cs-CZ" smtClean="0"/>
              <a:t>23.04.2022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D0E1F67-216C-41A6-A83B-73711433D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752BA38-5077-4363-BCD3-E628EF3C5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9A44-883F-4170-9485-4B21233FD9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8774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2F1D3D-6BC4-4EC5-A714-A22A51E86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F7023A5-B8C6-4492-800E-F551C09613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9308118D-E30E-4D10-A764-BE8CE35531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47EEDB3-2C63-465D-B5E6-FB71152A2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B67B0-5E4E-449C-96C6-225A465CA381}" type="datetimeFigureOut">
              <a:rPr lang="cs-CZ" smtClean="0"/>
              <a:t>23.04.2022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EEB3B44-BFCE-4999-AC96-2BBD90D36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1608077-FA17-4766-8FCA-9F9241A72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9A44-883F-4170-9485-4B21233FD9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0935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E937A5D-9C83-4CFC-A84C-15ABAF93D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52FD025-E913-4236-B01A-39890EF901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D8B8BA2-D936-47A9-AEC5-90FEF93DA4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B67B0-5E4E-449C-96C6-225A465CA381}" type="datetimeFigureOut">
              <a:rPr lang="cs-CZ" smtClean="0"/>
              <a:t>23.04.2022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DA8EFC1-9475-4615-B7A6-1C49F62C1A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81C70F0-AA4E-4D9A-8F9A-C30E6C986D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E9A44-883F-4170-9485-4B21233FD9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7881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Nadpis 1"/>
          <p:cNvSpPr>
            <a:spLocks noGrp="1"/>
          </p:cNvSpPr>
          <p:nvPr>
            <p:ph type="title"/>
          </p:nvPr>
        </p:nvSpPr>
        <p:spPr>
          <a:xfrm>
            <a:off x="1487488" y="202630"/>
            <a:ext cx="9180512" cy="706090"/>
          </a:xfrm>
          <a:pattFill prst="pct5">
            <a:fgClr>
              <a:srgbClr val="C00000"/>
            </a:fgClr>
            <a:bgClr>
              <a:schemeClr val="tx1"/>
            </a:bgClr>
          </a:patt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       </a:t>
            </a:r>
            <a:r>
              <a:rPr lang="cs-CZ" sz="4000" b="1" dirty="0">
                <a:solidFill>
                  <a:srgbClr val="FF0000"/>
                </a:solidFill>
              </a:rPr>
              <a:t>P1 Výkaz o finanční pozici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703512" y="1052737"/>
            <a:ext cx="8496944" cy="573325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        </a:t>
            </a:r>
            <a:r>
              <a:rPr lang="cs-CZ" b="1" dirty="0"/>
              <a:t>Výkaz o finanční pozici Železnice, a.s. k 31.12.2022 v tis. CZK</a:t>
            </a:r>
          </a:p>
          <a:p>
            <a:pPr marL="0" indent="0">
              <a:buNone/>
            </a:pPr>
            <a:r>
              <a:rPr lang="cs-CZ" dirty="0"/>
              <a:t>Aktiva 	</a:t>
            </a:r>
          </a:p>
          <a:p>
            <a:pPr marL="0" indent="0">
              <a:buNone/>
            </a:pPr>
            <a:r>
              <a:rPr lang="cs-CZ" i="1" dirty="0"/>
              <a:t>Dlouhodobá aktiva</a:t>
            </a:r>
            <a:r>
              <a:rPr lang="cs-CZ" dirty="0"/>
              <a:t>	</a:t>
            </a:r>
          </a:p>
          <a:p>
            <a:pPr marL="0" indent="0">
              <a:buNone/>
            </a:pPr>
            <a:r>
              <a:rPr lang="cs-CZ" dirty="0"/>
              <a:t>Pozemky, budovy a zařízení 950 000</a:t>
            </a:r>
          </a:p>
          <a:p>
            <a:pPr marL="0" indent="0">
              <a:buNone/>
            </a:pPr>
            <a:r>
              <a:rPr lang="cs-CZ" dirty="0"/>
              <a:t>Ostatní nehmotná aktiva       10 000</a:t>
            </a:r>
          </a:p>
          <a:p>
            <a:pPr marL="0" indent="0">
              <a:buNone/>
            </a:pPr>
            <a:r>
              <a:rPr lang="cs-CZ" i="1" dirty="0"/>
              <a:t>Krátkodobá aktiva</a:t>
            </a:r>
            <a:r>
              <a:rPr lang="cs-CZ" dirty="0"/>
              <a:t>	</a:t>
            </a:r>
          </a:p>
          <a:p>
            <a:pPr marL="0" indent="0">
              <a:buNone/>
            </a:pPr>
            <a:r>
              <a:rPr lang="cs-CZ" dirty="0"/>
              <a:t>Zásoby 	6 000</a:t>
            </a:r>
          </a:p>
          <a:p>
            <a:pPr marL="0" indent="0">
              <a:buNone/>
            </a:pPr>
            <a:r>
              <a:rPr lang="cs-CZ" dirty="0"/>
              <a:t>Peníze a peněžní ekvivalenty 25 000</a:t>
            </a:r>
          </a:p>
          <a:p>
            <a:pPr marL="0" indent="0">
              <a:buNone/>
            </a:pPr>
            <a:r>
              <a:rPr lang="cs-CZ" dirty="0"/>
              <a:t>	</a:t>
            </a:r>
          </a:p>
          <a:p>
            <a:pPr marL="0" indent="0">
              <a:buNone/>
            </a:pPr>
            <a:r>
              <a:rPr lang="cs-CZ" dirty="0"/>
              <a:t>	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Aktiva celkem 	991 000</a:t>
            </a:r>
          </a:p>
          <a:p>
            <a:pPr>
              <a:buNone/>
            </a:pPr>
            <a:r>
              <a:rPr lang="cs-CZ" sz="2000" dirty="0"/>
              <a:t>		               </a:t>
            </a:r>
          </a:p>
        </p:txBody>
      </p:sp>
      <p:cxnSp>
        <p:nvCxnSpPr>
          <p:cNvPr id="9" name="Přímá spojovací čára 8"/>
          <p:cNvCxnSpPr/>
          <p:nvPr/>
        </p:nvCxnSpPr>
        <p:spPr>
          <a:xfrm>
            <a:off x="1775520" y="1484784"/>
            <a:ext cx="88924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F5F71-9B55-4AEE-B087-FB57D5ADA82C}" type="slidenum">
              <a:rPr lang="cs-CZ" smtClean="0"/>
              <a:pPr/>
              <a:t>1</a:t>
            </a:fld>
            <a:endParaRPr lang="cs-CZ"/>
          </a:p>
        </p:txBody>
      </p:sp>
      <p:cxnSp>
        <p:nvCxnSpPr>
          <p:cNvPr id="10" name="Přímá spojovací čára 8"/>
          <p:cNvCxnSpPr/>
          <p:nvPr/>
        </p:nvCxnSpPr>
        <p:spPr>
          <a:xfrm>
            <a:off x="1775520" y="1916832"/>
            <a:ext cx="88924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8"/>
          <p:cNvCxnSpPr/>
          <p:nvPr/>
        </p:nvCxnSpPr>
        <p:spPr>
          <a:xfrm>
            <a:off x="1775520" y="3284984"/>
            <a:ext cx="482453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ástupný symbol pro obsah 3"/>
          <p:cNvSpPr>
            <a:spLocks noGrp="1"/>
          </p:cNvSpPr>
          <p:nvPr>
            <p:ph sz="half" idx="2"/>
          </p:nvPr>
        </p:nvSpPr>
        <p:spPr>
          <a:xfrm>
            <a:off x="6661720" y="1512170"/>
            <a:ext cx="8219256" cy="57332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Vlastní kapitál a závazky	</a:t>
            </a:r>
          </a:p>
          <a:p>
            <a:pPr marL="0" indent="0">
              <a:buNone/>
            </a:pPr>
            <a:r>
              <a:rPr lang="cs-CZ" i="1" dirty="0"/>
              <a:t>Vlastní kapitál </a:t>
            </a:r>
            <a:r>
              <a:rPr lang="cs-CZ" dirty="0"/>
              <a:t>	</a:t>
            </a:r>
          </a:p>
          <a:p>
            <a:pPr marL="0" indent="0">
              <a:buNone/>
            </a:pPr>
            <a:r>
              <a:rPr lang="cs-CZ" dirty="0"/>
              <a:t>Základní kapitál 	573 000</a:t>
            </a:r>
          </a:p>
          <a:p>
            <a:pPr marL="0" indent="0">
              <a:buNone/>
            </a:pPr>
            <a:r>
              <a:rPr lang="cs-CZ" i="1" dirty="0"/>
              <a:t>Závazky</a:t>
            </a: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i="1" dirty="0"/>
              <a:t>Dlouhodobé závazky </a:t>
            </a:r>
            <a:r>
              <a:rPr lang="cs-CZ" dirty="0"/>
              <a:t>	</a:t>
            </a:r>
          </a:p>
          <a:p>
            <a:pPr marL="0" indent="0">
              <a:buNone/>
            </a:pPr>
            <a:r>
              <a:rPr lang="cs-CZ" dirty="0"/>
              <a:t>Odložená daň	       6 000</a:t>
            </a:r>
          </a:p>
          <a:p>
            <a:pPr marL="0" indent="0">
              <a:buNone/>
            </a:pPr>
            <a:r>
              <a:rPr lang="cs-CZ" dirty="0"/>
              <a:t>Rezervy 	                 10 000</a:t>
            </a:r>
          </a:p>
          <a:p>
            <a:pPr marL="0" indent="0">
              <a:buNone/>
            </a:pPr>
            <a:r>
              <a:rPr lang="cs-CZ" i="1" dirty="0"/>
              <a:t>Krátkodobé závazky </a:t>
            </a:r>
            <a:r>
              <a:rPr lang="cs-CZ" dirty="0"/>
              <a:t>	</a:t>
            </a:r>
          </a:p>
          <a:p>
            <a:pPr marL="0" indent="0">
              <a:buNone/>
            </a:pPr>
            <a:r>
              <a:rPr lang="cs-CZ" dirty="0"/>
              <a:t>Závazky z obch. vztahů 400 000</a:t>
            </a:r>
          </a:p>
          <a:p>
            <a:pPr marL="0" indent="0">
              <a:buNone/>
            </a:pPr>
            <a:r>
              <a:rPr lang="cs-CZ" dirty="0"/>
              <a:t>Splatná daň 	                   2 000 </a:t>
            </a:r>
          </a:p>
          <a:p>
            <a:pPr marL="0" indent="0">
              <a:buNone/>
            </a:pPr>
            <a:r>
              <a:rPr lang="cs-CZ" dirty="0"/>
              <a:t>VK a závazky celk991 000</a:t>
            </a:r>
          </a:p>
        </p:txBody>
      </p:sp>
      <p:cxnSp>
        <p:nvCxnSpPr>
          <p:cNvPr id="16" name="Přímá spojovací čára 8"/>
          <p:cNvCxnSpPr/>
          <p:nvPr/>
        </p:nvCxnSpPr>
        <p:spPr>
          <a:xfrm>
            <a:off x="1775520" y="5445224"/>
            <a:ext cx="482453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čára 8"/>
          <p:cNvCxnSpPr/>
          <p:nvPr/>
        </p:nvCxnSpPr>
        <p:spPr>
          <a:xfrm>
            <a:off x="6672064" y="2852936"/>
            <a:ext cx="482453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ovací čára 8"/>
          <p:cNvCxnSpPr/>
          <p:nvPr/>
        </p:nvCxnSpPr>
        <p:spPr>
          <a:xfrm>
            <a:off x="6744072" y="5877272"/>
            <a:ext cx="482453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/>
          <p:cNvCxnSpPr/>
          <p:nvPr/>
        </p:nvCxnSpPr>
        <p:spPr>
          <a:xfrm>
            <a:off x="6672064" y="1484784"/>
            <a:ext cx="0" cy="52565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3979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Nadpis 1"/>
          <p:cNvSpPr>
            <a:spLocks noGrp="1"/>
          </p:cNvSpPr>
          <p:nvPr>
            <p:ph type="title"/>
          </p:nvPr>
        </p:nvSpPr>
        <p:spPr>
          <a:xfrm>
            <a:off x="1487488" y="202630"/>
            <a:ext cx="9180512" cy="706090"/>
          </a:xfrm>
          <a:pattFill prst="pct5">
            <a:fgClr>
              <a:srgbClr val="C00000"/>
            </a:fgClr>
            <a:bgClr>
              <a:schemeClr val="tx1"/>
            </a:bgClr>
          </a:patt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       </a:t>
            </a:r>
            <a:r>
              <a:rPr lang="cs-CZ" sz="4000" b="1" dirty="0">
                <a:solidFill>
                  <a:srgbClr val="FF0000"/>
                </a:solidFill>
              </a:rPr>
              <a:t>P2 Výkaz o finanční pozici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703512" y="1052737"/>
            <a:ext cx="8219256" cy="57332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  Výkaz o finanční pozici Železnice, a.s. k 31.12.2022 v tis. CZK</a:t>
            </a:r>
          </a:p>
          <a:p>
            <a:pPr marL="0" indent="0">
              <a:buNone/>
            </a:pPr>
            <a:r>
              <a:rPr lang="cs-CZ" sz="2200" b="1" dirty="0"/>
              <a:t>AKTIVA	</a:t>
            </a:r>
          </a:p>
          <a:p>
            <a:pPr marL="0" indent="0">
              <a:buNone/>
            </a:pPr>
            <a:r>
              <a:rPr lang="cs-CZ" sz="2200" dirty="0"/>
              <a:t>Dlouhodobá aktiva	</a:t>
            </a:r>
          </a:p>
          <a:p>
            <a:pPr marL="0" indent="0">
              <a:buNone/>
            </a:pPr>
            <a:r>
              <a:rPr lang="cs-CZ" sz="2200" dirty="0"/>
              <a:t>Pozemky, budovy a zařízení	950 000</a:t>
            </a:r>
          </a:p>
          <a:p>
            <a:pPr marL="0" indent="0">
              <a:buNone/>
            </a:pPr>
            <a:r>
              <a:rPr lang="cs-CZ" sz="2200" dirty="0"/>
              <a:t>Ostatní nehmotná aktiva	   10 000</a:t>
            </a:r>
          </a:p>
          <a:p>
            <a:pPr marL="0" indent="0">
              <a:buNone/>
            </a:pPr>
            <a:r>
              <a:rPr lang="cs-CZ" sz="2200" dirty="0"/>
              <a:t>Krátkodobá aktiva	</a:t>
            </a:r>
          </a:p>
          <a:p>
            <a:pPr marL="0" indent="0">
              <a:buNone/>
            </a:pPr>
            <a:r>
              <a:rPr lang="cs-CZ" sz="2200" dirty="0"/>
              <a:t>Zásoby 	                                                6 000</a:t>
            </a:r>
          </a:p>
          <a:p>
            <a:pPr marL="0" indent="0">
              <a:buNone/>
            </a:pPr>
            <a:r>
              <a:rPr lang="cs-CZ" sz="2200" dirty="0"/>
              <a:t>Peníze a peněžní ekvivalenty 	  25 000</a:t>
            </a:r>
          </a:p>
          <a:p>
            <a:pPr marL="0" indent="0">
              <a:buNone/>
            </a:pPr>
            <a:r>
              <a:rPr lang="cs-CZ" sz="2200" dirty="0"/>
              <a:t>	               </a:t>
            </a:r>
          </a:p>
        </p:txBody>
      </p:sp>
      <p:cxnSp>
        <p:nvCxnSpPr>
          <p:cNvPr id="9" name="Přímá spojovací čára 8"/>
          <p:cNvCxnSpPr/>
          <p:nvPr/>
        </p:nvCxnSpPr>
        <p:spPr>
          <a:xfrm>
            <a:off x="1775520" y="1484784"/>
            <a:ext cx="88924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F5F71-9B55-4AEE-B087-FB57D5ADA82C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7200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Nadpis 1"/>
          <p:cNvSpPr>
            <a:spLocks noGrp="1"/>
          </p:cNvSpPr>
          <p:nvPr>
            <p:ph type="title"/>
          </p:nvPr>
        </p:nvSpPr>
        <p:spPr>
          <a:xfrm>
            <a:off x="1487488" y="202630"/>
            <a:ext cx="9180512" cy="706090"/>
          </a:xfrm>
          <a:pattFill prst="pct5">
            <a:fgClr>
              <a:srgbClr val="C00000"/>
            </a:fgClr>
            <a:bgClr>
              <a:schemeClr val="tx1"/>
            </a:bgClr>
          </a:patt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       </a:t>
            </a:r>
            <a:r>
              <a:rPr lang="cs-CZ" sz="4000" b="1" dirty="0">
                <a:solidFill>
                  <a:srgbClr val="FF0000"/>
                </a:solidFill>
              </a:rPr>
              <a:t>P2 Výkaz o finanční pozici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703512" y="1052737"/>
            <a:ext cx="8219256" cy="57332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i="1" dirty="0"/>
              <a:t>Pokračování výkazu </a:t>
            </a:r>
          </a:p>
          <a:p>
            <a:pPr marL="0" indent="0">
              <a:buNone/>
            </a:pPr>
            <a:r>
              <a:rPr lang="cs-CZ" sz="2200" b="1" dirty="0"/>
              <a:t>ZÁVAZKY</a:t>
            </a:r>
            <a:r>
              <a:rPr lang="cs-CZ" sz="2200" dirty="0"/>
              <a:t>	</a:t>
            </a:r>
          </a:p>
          <a:p>
            <a:pPr marL="0" indent="0">
              <a:buNone/>
            </a:pPr>
            <a:r>
              <a:rPr lang="cs-CZ" sz="2200" dirty="0"/>
              <a:t>Krátkodobé závazky 	</a:t>
            </a:r>
          </a:p>
          <a:p>
            <a:pPr marL="0" indent="0">
              <a:buNone/>
            </a:pPr>
            <a:r>
              <a:rPr lang="cs-CZ" sz="2200" dirty="0"/>
              <a:t>Závazky z obch. vztahů	  400 000</a:t>
            </a:r>
          </a:p>
          <a:p>
            <a:pPr marL="0" indent="0">
              <a:buNone/>
            </a:pPr>
            <a:r>
              <a:rPr lang="cs-CZ" sz="2200" dirty="0"/>
              <a:t>Splatná daň 		      2 000 </a:t>
            </a:r>
          </a:p>
          <a:p>
            <a:pPr marL="0" indent="0">
              <a:buNone/>
            </a:pPr>
            <a:r>
              <a:rPr lang="cs-CZ" sz="2200" dirty="0"/>
              <a:t>Čistý pracovní kapitál	-371 000</a:t>
            </a:r>
          </a:p>
          <a:p>
            <a:pPr marL="0" indent="0">
              <a:buNone/>
            </a:pPr>
            <a:r>
              <a:rPr lang="cs-CZ" sz="2200" dirty="0"/>
              <a:t>Dlouhodobé závazky 	</a:t>
            </a:r>
          </a:p>
          <a:p>
            <a:pPr marL="0" indent="0">
              <a:buNone/>
            </a:pPr>
            <a:r>
              <a:rPr lang="cs-CZ" sz="2200" dirty="0"/>
              <a:t>Odložená daň	                    6 000</a:t>
            </a:r>
          </a:p>
          <a:p>
            <a:pPr marL="0" indent="0">
              <a:buNone/>
            </a:pPr>
            <a:r>
              <a:rPr lang="cs-CZ" sz="2200" dirty="0"/>
              <a:t>Rezervy 	                  10 000</a:t>
            </a:r>
          </a:p>
          <a:p>
            <a:pPr marL="0" indent="0">
              <a:buNone/>
            </a:pPr>
            <a:r>
              <a:rPr lang="cs-CZ" sz="2200" b="1" dirty="0"/>
              <a:t>VLASTNÍ KAPITÁL </a:t>
            </a:r>
            <a:r>
              <a:rPr lang="cs-CZ" sz="2200" dirty="0"/>
              <a:t>	</a:t>
            </a:r>
          </a:p>
          <a:p>
            <a:pPr marL="0" indent="0">
              <a:buNone/>
            </a:pPr>
            <a:r>
              <a:rPr lang="cs-CZ" sz="2200" dirty="0"/>
              <a:t>Základní kapitál    	  573 000		</a:t>
            </a:r>
            <a:r>
              <a:rPr lang="cs-CZ" sz="2000" dirty="0"/>
              <a:t>               </a:t>
            </a:r>
          </a:p>
        </p:txBody>
      </p:sp>
      <p:cxnSp>
        <p:nvCxnSpPr>
          <p:cNvPr id="9" name="Přímá spojovací čára 8"/>
          <p:cNvCxnSpPr/>
          <p:nvPr/>
        </p:nvCxnSpPr>
        <p:spPr>
          <a:xfrm>
            <a:off x="1775520" y="1484784"/>
            <a:ext cx="88924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F5F71-9B55-4AEE-B087-FB57D5ADA82C}" type="slidenum">
              <a:rPr lang="cs-CZ" smtClean="0"/>
              <a:pPr/>
              <a:t>3</a:t>
            </a:fld>
            <a:endParaRPr lang="cs-CZ"/>
          </a:p>
        </p:txBody>
      </p:sp>
      <p:cxnSp>
        <p:nvCxnSpPr>
          <p:cNvPr id="13" name="Přímá spojovací čára 8"/>
          <p:cNvCxnSpPr/>
          <p:nvPr/>
        </p:nvCxnSpPr>
        <p:spPr>
          <a:xfrm>
            <a:off x="1775520" y="4725144"/>
            <a:ext cx="482453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čára 8"/>
          <p:cNvCxnSpPr/>
          <p:nvPr/>
        </p:nvCxnSpPr>
        <p:spPr>
          <a:xfrm>
            <a:off x="1775520" y="5589240"/>
            <a:ext cx="482453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6506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Office PowerPoint</Application>
  <PresentationFormat>Širokoúhlá obrazovka</PresentationFormat>
  <Paragraphs>50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Motiv Office</vt:lpstr>
      <vt:lpstr>       P1 Výkaz o finanční pozici</vt:lpstr>
      <vt:lpstr>       P2 Výkaz o finanční pozici</vt:lpstr>
      <vt:lpstr>       P2 Výkaz o finanční pozici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P1 Výkaz o finanční pozici</dc:title>
  <dc:creator>Krajňák Michal</dc:creator>
  <cp:lastModifiedBy>Krajňák Michal</cp:lastModifiedBy>
  <cp:revision>1</cp:revision>
  <dcterms:created xsi:type="dcterms:W3CDTF">2022-04-23T12:57:13Z</dcterms:created>
  <dcterms:modified xsi:type="dcterms:W3CDTF">2022-04-23T12:58:03Z</dcterms:modified>
</cp:coreProperties>
</file>