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0" r:id="rId3"/>
    <p:sldId id="352" r:id="rId4"/>
    <p:sldId id="351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9" r:id="rId3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49" autoAdjust="0"/>
  </p:normalViewPr>
  <p:slideViewPr>
    <p:cSldViewPr>
      <p:cViewPr varScale="1">
        <p:scale>
          <a:sx n="97" d="100"/>
          <a:sy n="97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Management podpůrných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 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20157-AD0F-4EB4-8E8F-C022297E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Centrum sdílených služeb</a:t>
            </a:r>
          </a:p>
          <a:p>
            <a:r>
              <a:rPr lang="cs-CZ" dirty="0"/>
              <a:t>Základní formy uplatnění managementu poskytovaných služeb</a:t>
            </a:r>
          </a:p>
          <a:p>
            <a:r>
              <a:rPr lang="cs-CZ" dirty="0"/>
              <a:t>Skupiny poskytovaných služeb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1DCA2A6-B0B2-4215-AF90-767D47F1B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17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51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A2BB7-6E62-4C7D-BD86-D430E262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FM – strategické, finanční a provozní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AA963-8F6D-4D39-8BFF-F2141836C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plánování ve FM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DCAADB-6CA5-40A0-938B-A9E1E131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564904"/>
            <a:ext cx="47815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1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78390-0D49-4EB2-9318-91AC940D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4.Náklady podniku – motivace řízení podpůrných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56C60-5522-46E6-AF18-32F525B6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Zdroje</a:t>
            </a:r>
          </a:p>
          <a:p>
            <a:r>
              <a:rPr lang="cs-CZ" dirty="0"/>
              <a:t>Ekonomická kvantifikace</a:t>
            </a:r>
          </a:p>
          <a:p>
            <a:r>
              <a:rPr lang="cs-CZ" dirty="0"/>
              <a:t>Modifikace</a:t>
            </a:r>
          </a:p>
          <a:p>
            <a:endParaRPr lang="cs-CZ" dirty="0"/>
          </a:p>
          <a:p>
            <a:r>
              <a:rPr lang="cs-CZ" dirty="0"/>
              <a:t>Úsilí o maximalizaci hodnoty pro zákazníka</a:t>
            </a:r>
          </a:p>
          <a:p>
            <a:r>
              <a:rPr lang="cs-CZ" dirty="0"/>
              <a:t>Růst hodnoty pro zákazníka</a:t>
            </a:r>
          </a:p>
          <a:p>
            <a:r>
              <a:rPr lang="cs-CZ" dirty="0"/>
              <a:t>Role hodnoty pro zákazníka při naplňování cílů podniku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D24A33-5701-413C-9C9F-AE20C63C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48025"/>
            <a:ext cx="37242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17387-362E-408A-82BF-A949E714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FM – kvalita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81D4EF-CF8C-4C59-BDC5-D1F75100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Sedm základních nástrojů zlepšování kvality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Diagram příčin a následků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Kontrolní tabulka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Histogram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Paretův</a:t>
            </a:r>
            <a:r>
              <a:rPr lang="cs-CZ" dirty="0"/>
              <a:t> diagram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Korelační diagram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Vývojový diagram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Regulační diagram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45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3869A-6E24-44A7-91A6-988B32C5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6. Řízení podpory prostřednictvím interních/externích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B4051-BA4A-4021-BE3F-F611ECD7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Rozhodování kdy outsourcovat a kdy neoutsourcovat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KPI a CPI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81EC49-AC10-452C-85F4-65F50B407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99521"/>
            <a:ext cx="5544616" cy="34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E7556-448E-40D1-9568-C616EE4A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Vybrané činnosti FM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4E4A1-1C85-41F4-B823-EE95F9FEC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Pasportizace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CBCD94-8AC2-4A7E-90DB-576FB85D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6042725" cy="37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845E8-C4C4-4714-80E4-494C8BE8A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Integrovaný dokument o stavebním objektu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441A306-AADD-4C16-B9EA-22297BEF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7. Vybrané činnosti FM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09F401-7821-4F53-A83A-27F7F60F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348880"/>
            <a:ext cx="72866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E30A5-332A-4111-BA1A-CB84550B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Rizika řízení podpůrných procesů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484B3-8110-4E83-B59D-6D256193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Řízení rizik / Risk management</a:t>
            </a:r>
          </a:p>
          <a:p>
            <a:r>
              <a:rPr lang="cs-CZ" dirty="0"/>
              <a:t>6 fází</a:t>
            </a:r>
          </a:p>
          <a:p>
            <a:r>
              <a:rPr lang="cs-CZ" dirty="0"/>
              <a:t>Druhy rizik</a:t>
            </a:r>
          </a:p>
          <a:p>
            <a:r>
              <a:rPr lang="cs-CZ" dirty="0"/>
              <a:t>Metody v oblasti řízení rizik</a:t>
            </a:r>
          </a:p>
          <a:p>
            <a:r>
              <a:rPr lang="cs-CZ" dirty="0"/>
              <a:t>Analytické techniky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48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370F-DBB0-4D47-9D0E-37CF1685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79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9. Facility manažer a lidský činitel v podpůrných procesech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D300A-EC2B-4639-A21C-2685429B6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Facility manažer a jeho role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A379F7-6822-4BDB-9271-FE5D488F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66" y="2259013"/>
            <a:ext cx="68294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5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27E3C3-19E4-4F7E-967F-1E7A85E2E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1872BA9-3CF0-48D2-9967-3D294EAD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9. Facility manažer a lidský činitel v podpůrných procesech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2AAE2B-1D42-4EDE-B1E8-A43BEBEF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772816"/>
            <a:ext cx="7362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69A6C-8B09-44A3-ABAB-C757BC87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/>
              <a:t>Osnova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07722-8EF8-43F8-891B-DC54A650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16"/>
            <a:ext cx="8229600" cy="511256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000" b="1" dirty="0"/>
              <a:t>Facility management  (FM)</a:t>
            </a:r>
          </a:p>
          <a:p>
            <a:pPr marL="457200" indent="-457200">
              <a:buAutoNum type="arabicPeriod"/>
            </a:pPr>
            <a:r>
              <a:rPr lang="cs-CZ" sz="2000" b="1" dirty="0"/>
              <a:t>Postavení FM v rámci generického hodnotového řetězce činností</a:t>
            </a:r>
          </a:p>
          <a:p>
            <a:pPr marL="457200" indent="-457200">
              <a:buAutoNum type="arabicPeriod"/>
            </a:pPr>
            <a:r>
              <a:rPr lang="cs-CZ" sz="2000" b="1" dirty="0"/>
              <a:t>FM – strategické, finanční a provozní plánování</a:t>
            </a:r>
          </a:p>
          <a:p>
            <a:pPr marL="457200" indent="-457200">
              <a:buAutoNum type="arabicPeriod"/>
            </a:pPr>
            <a:r>
              <a:rPr lang="cs-CZ" sz="2000" b="1" dirty="0"/>
              <a:t>Náklady podniku – motivace řízení podpůrných procesů</a:t>
            </a:r>
          </a:p>
          <a:p>
            <a:pPr marL="457200" indent="-457200">
              <a:buAutoNum type="arabicPeriod"/>
            </a:pPr>
            <a:r>
              <a:rPr lang="cs-CZ" sz="2000" b="1" dirty="0"/>
              <a:t>FM – kvalita procesů</a:t>
            </a:r>
          </a:p>
          <a:p>
            <a:pPr marL="457200" indent="-457200">
              <a:buAutoNum type="arabicPeriod"/>
            </a:pPr>
            <a:r>
              <a:rPr lang="cs-CZ" sz="2000" b="1" dirty="0"/>
              <a:t>Řízení podpory prostřednictvím interních/externích dodavatelů služeb (insourcing / outsourcing)</a:t>
            </a:r>
          </a:p>
          <a:p>
            <a:pPr marL="457200" indent="-457200">
              <a:buAutoNum type="arabicPeriod"/>
            </a:pPr>
            <a:r>
              <a:rPr lang="cs-CZ" sz="2000" b="1" dirty="0"/>
              <a:t>Vybrané činnosti FM</a:t>
            </a:r>
          </a:p>
          <a:p>
            <a:pPr marL="457200" indent="-457200">
              <a:buAutoNum type="arabicPeriod"/>
            </a:pPr>
            <a:r>
              <a:rPr lang="cs-CZ" sz="2000" b="1" dirty="0"/>
              <a:t>Rizika řízení podpůrných procesů</a:t>
            </a:r>
          </a:p>
          <a:p>
            <a:pPr marL="457200" indent="-457200">
              <a:buAutoNum type="arabicPeriod"/>
            </a:pPr>
            <a:r>
              <a:rPr lang="cs-CZ" sz="2000" b="1" dirty="0"/>
              <a:t>Facility manažer a lidský činitel v podpůrných procesech</a:t>
            </a:r>
          </a:p>
          <a:p>
            <a:pPr marL="457200" indent="-457200">
              <a:buAutoNum type="arabicPeriod"/>
            </a:pPr>
            <a:r>
              <a:rPr lang="cs-CZ" sz="2000" b="1" dirty="0"/>
              <a:t>Podpora IT/IS</a:t>
            </a:r>
          </a:p>
          <a:p>
            <a:pPr marL="457200" indent="-457200">
              <a:buAutoNum type="arabicPeriod"/>
            </a:pPr>
            <a:r>
              <a:rPr lang="cs-CZ" sz="2000" b="1" dirty="0"/>
              <a:t>FM z pohledu systému řízení podniku</a:t>
            </a:r>
          </a:p>
          <a:p>
            <a:pPr marL="457200" indent="-457200">
              <a:buAutoNum type="arabicPeriod"/>
            </a:pPr>
            <a:r>
              <a:rPr lang="cs-CZ" sz="2000" b="1" dirty="0"/>
              <a:t>Legislativa a předpisy, ČSN EN 15221</a:t>
            </a:r>
          </a:p>
          <a:p>
            <a:pPr marL="457200" indent="-457200">
              <a:buAutoNum type="arabicPeriod"/>
            </a:pPr>
            <a:r>
              <a:rPr lang="cs-CZ" sz="2000" b="1" dirty="0"/>
              <a:t>PPP projekty</a:t>
            </a:r>
          </a:p>
        </p:txBody>
      </p:sp>
    </p:spTree>
    <p:extLst>
      <p:ext uri="{BB962C8B-B14F-4D97-AF65-F5344CB8AC3E}">
        <p14:creationId xmlns:p14="http://schemas.microsoft.com/office/powerpoint/2010/main" val="145035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9445E-6145-4E65-956A-FFDB57CA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Podpora IT/IS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87C8C-51FE-4AD9-B10C-8C9EF1689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CAFM systémy</a:t>
            </a:r>
          </a:p>
          <a:p>
            <a:pPr lvl="1"/>
            <a:r>
              <a:rPr lang="cs-CZ" dirty="0"/>
              <a:t>Zdroje dat</a:t>
            </a:r>
          </a:p>
          <a:p>
            <a:pPr lvl="1"/>
            <a:r>
              <a:rPr lang="cs-CZ" dirty="0"/>
              <a:t>Hlavní rysy</a:t>
            </a:r>
          </a:p>
          <a:p>
            <a:pPr lvl="1"/>
            <a:r>
              <a:rPr lang="cs-CZ" dirty="0"/>
              <a:t>Vlastnosti</a:t>
            </a:r>
          </a:p>
          <a:p>
            <a:pPr lvl="1"/>
            <a:endParaRPr lang="cs-CZ" dirty="0"/>
          </a:p>
          <a:p>
            <a:r>
              <a:rPr lang="cs-CZ" dirty="0"/>
              <a:t>Proč zavádět?</a:t>
            </a:r>
          </a:p>
        </p:txBody>
      </p:sp>
    </p:spTree>
    <p:extLst>
      <p:ext uri="{BB962C8B-B14F-4D97-AF65-F5344CB8AC3E}">
        <p14:creationId xmlns:p14="http://schemas.microsoft.com/office/powerpoint/2010/main" val="2903458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CA3AC-D18F-483E-BED8-6F0063FC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11. FM z pohledu systému řízení podniku (certifikace systému)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4AE8F-ECB1-4AEF-A737-01B89110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BIM (</a:t>
            </a:r>
            <a:r>
              <a:rPr lang="cs-CZ" dirty="0" err="1"/>
              <a:t>Building</a:t>
            </a:r>
            <a:r>
              <a:rPr lang="cs-CZ" dirty="0"/>
              <a:t> Information modeling)</a:t>
            </a:r>
          </a:p>
          <a:p>
            <a:r>
              <a:rPr lang="cs-CZ" dirty="0"/>
              <a:t>Certifikace a BIM</a:t>
            </a:r>
          </a:p>
          <a:p>
            <a:r>
              <a:rPr lang="cs-CZ" dirty="0"/>
              <a:t>BIM a Facility management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AEF0EC-73E2-4B15-82DB-BF397694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396474"/>
            <a:ext cx="3299335" cy="24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269C9-9B1D-47F8-A1F3-C5C63118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50" y="4114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5DA87-05B0-4982-AF02-8E99CA171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Normy v oblasti facility managementu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809083-CC01-463B-9D1A-5315BEB3E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18334"/>
            <a:ext cx="73152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1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66B423-6B9E-496D-B71D-FC96AB387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620662"/>
            <a:ext cx="6598923" cy="4525963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7BF16A7-7041-4397-94D0-6136095A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79" y="4818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2BE13C0-E65F-4884-8170-A7609DE145B1}"/>
              </a:ext>
            </a:extLst>
          </p:cNvPr>
          <p:cNvSpPr/>
          <p:nvPr/>
        </p:nvSpPr>
        <p:spPr>
          <a:xfrm>
            <a:off x="3851920" y="4797152"/>
            <a:ext cx="1728192" cy="360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5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D23A0-0D6D-47A4-AFAE-908003F70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Přehled FM norem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FAEFDF3-7263-4CBF-84AA-344D6951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96751D-035F-44A7-BB73-B38FECD3C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255" y="1600199"/>
            <a:ext cx="451872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83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A232C7-83ED-4F09-9CE1-5EC24D6B5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765" y="1600200"/>
            <a:ext cx="6822470" cy="4525963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3A2C265-C6E3-4E5C-877F-066FB224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3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</p:spTree>
    <p:extLst>
      <p:ext uri="{BB962C8B-B14F-4D97-AF65-F5344CB8AC3E}">
        <p14:creationId xmlns:p14="http://schemas.microsoft.com/office/powerpoint/2010/main" val="243873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B258B-1167-4839-91C8-8CE0A86B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78AC1E8-C997-4C70-A4FB-B6F8F74AD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76387"/>
            <a:ext cx="74199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75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2A28F-6EBA-4385-A206-DB22D5FC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8E42305-17D1-4A57-9CFF-EB13E962B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404664"/>
            <a:ext cx="5110560" cy="5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1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92B32-414E-46B3-AEB4-D598CBA6F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Normy pro BIM: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D8AE36C-DEBB-424E-950C-FC5F8307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12.Legislativa a předpisy, Norma ČSN EN 15221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FF107E-FFBE-44EC-ABC9-83C53F72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7247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1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20A35-0838-4CAD-9CD8-07E9B628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2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13. PPP (Public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)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F66CB-5531-4E80-A0AB-13B996AC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9" y="1556792"/>
            <a:ext cx="8229600" cy="4525963"/>
          </a:xfrm>
        </p:spPr>
        <p:txBody>
          <a:bodyPr/>
          <a:lstStyle/>
          <a:p>
            <a:r>
              <a:rPr lang="cs-CZ" dirty="0"/>
              <a:t>Veřejná zakázka</a:t>
            </a:r>
          </a:p>
          <a:p>
            <a:r>
              <a:rPr lang="cs-CZ" dirty="0"/>
              <a:t>Definice PPP a jejich druhy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Druhy PPP</a:t>
            </a:r>
          </a:p>
          <a:p>
            <a:r>
              <a:rPr lang="cs-CZ" dirty="0"/>
              <a:t>Rozdíly mezi PPP a veřejnými zakázkami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786416-2930-40D4-92AA-0CA24BB7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36912"/>
            <a:ext cx="4934124" cy="20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CBECF-8338-496F-9CC9-78A2A422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0C93F-E2D2-49E1-B486-9CBD16F15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Základy facility managementu</a:t>
            </a:r>
          </a:p>
          <a:p>
            <a:endParaRPr lang="cs-CZ" dirty="0"/>
          </a:p>
          <a:p>
            <a:r>
              <a:rPr lang="cs-CZ" dirty="0"/>
              <a:t>3P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Historie a vývoj FM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42F00C-8389-47C0-9F33-E0A0476C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2290762"/>
            <a:ext cx="44862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20A35-0838-4CAD-9CD8-07E9B628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2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13. PPP (Public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Partnership</a:t>
            </a:r>
            <a:r>
              <a:rPr lang="cs-CZ" dirty="0"/>
              <a:t>)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F66CB-5531-4E80-A0AB-13B996AC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9" y="1556792"/>
            <a:ext cx="8229600" cy="4525963"/>
          </a:xfrm>
        </p:spPr>
        <p:txBody>
          <a:bodyPr/>
          <a:lstStyle/>
          <a:p>
            <a:r>
              <a:rPr lang="cs-CZ" dirty="0"/>
              <a:t>PPP v ČR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BF50813-64F5-49EA-BA19-3429D1EC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1" y="1916832"/>
            <a:ext cx="592701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993A7-C894-46F3-A7AF-85E32723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Facility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C2C56-4B4D-48D1-A979-4B8C799DB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 facility managementu</a:t>
            </a:r>
          </a:p>
          <a:p>
            <a:endParaRPr lang="cs-CZ" dirty="0"/>
          </a:p>
          <a:p>
            <a:r>
              <a:rPr lang="cs-CZ" dirty="0" err="1"/>
              <a:t>Insourcing</a:t>
            </a:r>
            <a:endParaRPr lang="cs-CZ" dirty="0"/>
          </a:p>
          <a:p>
            <a:endParaRPr lang="cs-CZ" dirty="0"/>
          </a:p>
          <a:p>
            <a:r>
              <a:rPr lang="cs-CZ" dirty="0"/>
              <a:t>Outsourcing</a:t>
            </a:r>
          </a:p>
          <a:p>
            <a:endParaRPr lang="cs-CZ" dirty="0"/>
          </a:p>
          <a:p>
            <a:r>
              <a:rPr lang="cs-CZ" dirty="0"/>
              <a:t>Úrovně řízení (strategická, taktická, provozní)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D1439F-9692-4B3D-9B2B-E54756A5A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04864"/>
            <a:ext cx="4695196" cy="26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B4F8F-E499-4164-9737-AC01F2ECB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Facility management</a:t>
            </a:r>
          </a:p>
          <a:p>
            <a:r>
              <a:rPr lang="cs-CZ" dirty="0"/>
              <a:t>Hodnota</a:t>
            </a:r>
          </a:p>
          <a:p>
            <a:r>
              <a:rPr lang="cs-CZ" dirty="0"/>
              <a:t>Hodnotový řetězec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D8994FC-219B-4A7C-8893-5D7F39D1606A}"/>
              </a:ext>
            </a:extLst>
          </p:cNvPr>
          <p:cNvSpPr txBox="1">
            <a:spLocks/>
          </p:cNvSpPr>
          <p:nvPr/>
        </p:nvSpPr>
        <p:spPr>
          <a:xfrm>
            <a:off x="61156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0E73A6-EC85-4C23-9B4A-53BE2254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3899524" cy="3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2BEE9-13A6-41ED-8D58-C2AEA1A9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80F69E-5691-4E65-90DB-9724294C8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úspěšné řízení hodnotového řetězce</a:t>
            </a:r>
          </a:p>
          <a:p>
            <a:r>
              <a:rPr lang="cs-CZ" dirty="0"/>
              <a:t>Přínosy hodnotového řetězce</a:t>
            </a:r>
          </a:p>
          <a:p>
            <a:r>
              <a:rPr lang="cs-CZ" dirty="0"/>
              <a:t>Překážky hodnotového řetězce</a:t>
            </a:r>
          </a:p>
          <a:p>
            <a:r>
              <a:rPr lang="cs-CZ" dirty="0"/>
              <a:t>Hodnota pro zákazníka</a:t>
            </a:r>
          </a:p>
          <a:p>
            <a:r>
              <a:rPr lang="cs-CZ" dirty="0"/>
              <a:t>Zdroje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48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9E1349-6AE0-4D7C-902B-2503AE3D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řízení podpůrných činností</a:t>
            </a:r>
          </a:p>
          <a:p>
            <a:r>
              <a:rPr lang="cs-CZ" dirty="0"/>
              <a:t>Rámec podpůrných procesů</a:t>
            </a:r>
          </a:p>
          <a:p>
            <a:r>
              <a:rPr lang="cs-CZ" dirty="0"/>
              <a:t>Cíl a metody řízení podpůrných procesů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B6EEACD-FB1B-4A23-BEFD-95656B45AE53}"/>
              </a:ext>
            </a:extLst>
          </p:cNvPr>
          <p:cNvSpPr txBox="1">
            <a:spLocks/>
          </p:cNvSpPr>
          <p:nvPr/>
        </p:nvSpPr>
        <p:spPr>
          <a:xfrm>
            <a:off x="457200" y="717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D42C8F-6AE7-4DF5-B2D8-D7908830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573016"/>
            <a:ext cx="3986584" cy="24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C7A0C-84D5-4034-A4E8-6ACBCEBA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zákaznicky orientovaných činností podpůrných procesů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F2E10B8-6A02-4DBD-B65B-11C33BA4F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0F1539-EA39-41FE-9724-408172DD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117477"/>
            <a:ext cx="4675461" cy="40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A598F-A563-4DEE-9137-608B10A31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Princip štíhlé výroby</a:t>
            </a:r>
          </a:p>
          <a:p>
            <a:r>
              <a:rPr lang="cs-CZ" dirty="0"/>
              <a:t>10 hlavních důvodů – proč zeštíhlit?</a:t>
            </a:r>
          </a:p>
          <a:p>
            <a:r>
              <a:rPr lang="cs-CZ" dirty="0"/>
              <a:t>Ovlivnění rozhodnutí</a:t>
            </a:r>
          </a:p>
          <a:p>
            <a:r>
              <a:rPr lang="cs-CZ" dirty="0"/>
              <a:t>Rizika rozhodnutí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5465245-FABD-4360-BA8F-DE9C9F631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2. Postavení FM v rámci generického hodnotového řetězce činností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50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546</Words>
  <Application>Microsoft Office PowerPoint</Application>
  <PresentationFormat>Předvádění na obrazovce (4:3)</PresentationFormat>
  <Paragraphs>125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Management podpůrných procesů</vt:lpstr>
      <vt:lpstr>Osnova předmětu</vt:lpstr>
      <vt:lpstr>1. Facility management</vt:lpstr>
      <vt:lpstr>1. Facility management</vt:lpstr>
      <vt:lpstr>Prezentace aplikace PowerPoint</vt:lpstr>
      <vt:lpstr>2. Postavení FM v rámci generického hodnotového řetězce činností </vt:lpstr>
      <vt:lpstr>Prezentace aplikace PowerPoint</vt:lpstr>
      <vt:lpstr>2. Postavení FM v rámci generického hodnotového řetězce činností </vt:lpstr>
      <vt:lpstr>2. Postavení FM v rámci generického hodnotového řetězce činností </vt:lpstr>
      <vt:lpstr>2. Postavení FM v rámci generického hodnotového řetězce činností </vt:lpstr>
      <vt:lpstr>3. FM – strategické, finanční a provozní plánování</vt:lpstr>
      <vt:lpstr>4.Náklady podniku – motivace řízení podpůrných procesů</vt:lpstr>
      <vt:lpstr>5. FM – kvalita procesů</vt:lpstr>
      <vt:lpstr>6. Řízení podpory prostřednictvím interních/externích dodavatelů</vt:lpstr>
      <vt:lpstr>7. Vybrané činnosti FM</vt:lpstr>
      <vt:lpstr>7. Vybrané činnosti FM</vt:lpstr>
      <vt:lpstr>8. Rizika řízení podpůrných procesů</vt:lpstr>
      <vt:lpstr>9. Facility manažer a lidský činitel v podpůrných procesech</vt:lpstr>
      <vt:lpstr>9. Facility manažer a lidský činitel v podpůrných procesech</vt:lpstr>
      <vt:lpstr>10. Podpora IT/IS</vt:lpstr>
      <vt:lpstr>11. FM z pohledu systému řízení podniku (certifikace systému)</vt:lpstr>
      <vt:lpstr>12.Legislativa a předpisy, Norma ČSN EN 15221</vt:lpstr>
      <vt:lpstr>12.Legislativa a předpisy, Norma ČSN EN 15221</vt:lpstr>
      <vt:lpstr>12.Legislativa a předpisy, Norma ČSN EN 15221</vt:lpstr>
      <vt:lpstr>12.Legislativa a předpisy, Norma ČSN EN 15221</vt:lpstr>
      <vt:lpstr>Prezentace aplikace PowerPoint</vt:lpstr>
      <vt:lpstr>Prezentace aplikace PowerPoint</vt:lpstr>
      <vt:lpstr>12.Legislativa a předpisy, Norma ČSN EN 15221</vt:lpstr>
      <vt:lpstr>13. PPP (Public Private Partnership) Projekty</vt:lpstr>
      <vt:lpstr>13. PPP (Public Private Partnership) Projekty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podpůrných procesů</dc:title>
  <dc:creator>Kolos, Pavel (ISC Eng)</dc:creator>
  <cp:lastModifiedBy>Kolos, Pavel (ISC Eng)</cp:lastModifiedBy>
  <cp:revision>1</cp:revision>
  <dcterms:created xsi:type="dcterms:W3CDTF">2021-04-19T13:47:13Z</dcterms:created>
  <dcterms:modified xsi:type="dcterms:W3CDTF">2021-04-19T13:48:47Z</dcterms:modified>
</cp:coreProperties>
</file>