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345" r:id="rId3"/>
    <p:sldId id="350" r:id="rId4"/>
    <p:sldId id="360" r:id="rId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49" autoAdjust="0"/>
  </p:normalViewPr>
  <p:slideViewPr>
    <p:cSldViewPr>
      <p:cViewPr varScale="1">
        <p:scale>
          <a:sx n="88" d="100"/>
          <a:sy n="88" d="100"/>
        </p:scale>
        <p:origin x="96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33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Vzorová prezentace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Pavel Kološ </a:t>
            </a:r>
          </a:p>
          <a:p>
            <a:r>
              <a:rPr lang="cs-CZ" dirty="0"/>
              <a:t>pavel.kolos@mvso.cz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Požadavky k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Zápočet (0-35b, min.20b):</a:t>
            </a:r>
          </a:p>
          <a:p>
            <a:pPr lvl="1"/>
            <a:r>
              <a:rPr lang="cs-CZ" dirty="0"/>
              <a:t>Seminární práce (2+ stran) + prezentace 15min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Ústní zkouška (0-65b, min. 31b)</a:t>
            </a:r>
          </a:p>
          <a:p>
            <a:pPr lvl="1"/>
            <a:r>
              <a:rPr lang="cs-CZ" dirty="0"/>
              <a:t>2 teoretické otázky (seznam je uveden ve STAG); 10min příprava/10min zkouška</a:t>
            </a:r>
          </a:p>
          <a:p>
            <a:pPr lvl="1"/>
            <a:endParaRPr lang="cs-CZ" dirty="0"/>
          </a:p>
          <a:p>
            <a:pPr marL="0" indent="0" algn="ctr">
              <a:buNone/>
            </a:pPr>
            <a:r>
              <a:rPr lang="cs-CZ" sz="2600" dirty="0"/>
              <a:t>51-67b (3), 68-84b (2), 85-100b (1)</a:t>
            </a:r>
          </a:p>
        </p:txBody>
      </p:sp>
    </p:spTree>
    <p:extLst>
      <p:ext uri="{BB962C8B-B14F-4D97-AF65-F5344CB8AC3E}">
        <p14:creationId xmlns:p14="http://schemas.microsoft.com/office/powerpoint/2010/main" val="209285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69A6C-8B09-44A3-ABAB-C757BC87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/>
              <a:t>Otázky ke zkoušce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07722-8EF8-43F8-891B-DC54A650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72716"/>
            <a:ext cx="8229600" cy="511256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cs-CZ" sz="2000" b="1" dirty="0"/>
              <a:t>Facility management  (FM)</a:t>
            </a:r>
          </a:p>
          <a:p>
            <a:pPr marL="457200" indent="-457200">
              <a:buAutoNum type="arabicPeriod"/>
            </a:pPr>
            <a:r>
              <a:rPr lang="cs-CZ" sz="2000" b="1" dirty="0"/>
              <a:t>Postavení FM v rámci generického hodnotového řetězce činností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FM – strategické, finanční a provozní plánování</a:t>
            </a:r>
          </a:p>
          <a:p>
            <a:pPr marL="457200" indent="-457200">
              <a:buAutoNum type="arabicPeriod"/>
            </a:pPr>
            <a:r>
              <a:rPr lang="cs-CZ" sz="2000" b="1" dirty="0"/>
              <a:t>Náklady podniku – motivace řízení podpůrných procesů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FM – kvalita procesů</a:t>
            </a:r>
          </a:p>
          <a:p>
            <a:pPr marL="457200" indent="-457200">
              <a:buAutoNum type="arabicPeriod"/>
            </a:pPr>
            <a:r>
              <a:rPr lang="cs-CZ" sz="2000" b="1" dirty="0"/>
              <a:t>Řízení podpory prostřednictvím interních/externích dodavatelů služeb (insourcing / outsourcing)</a:t>
            </a:r>
          </a:p>
          <a:p>
            <a:pPr marL="457200" indent="-457200">
              <a:buAutoNum type="arabicPeriod"/>
            </a:pPr>
            <a:r>
              <a:rPr lang="cs-CZ" sz="2000" b="1" dirty="0"/>
              <a:t>Vybrané činnosti FM</a:t>
            </a:r>
          </a:p>
          <a:p>
            <a:pPr marL="457200" indent="-457200">
              <a:buAutoNum type="arabicPeriod"/>
            </a:pPr>
            <a:r>
              <a:rPr lang="cs-CZ" sz="2000" b="1" dirty="0"/>
              <a:t>Rizika řízení podpůrných procesů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Facility manažer a lidský činitel v podpůrných procesech</a:t>
            </a:r>
          </a:p>
          <a:p>
            <a:pPr marL="457200" indent="-457200">
              <a:buAutoNum type="arabicPeriod"/>
            </a:pPr>
            <a:r>
              <a:rPr lang="cs-CZ" sz="2000" b="1" dirty="0"/>
              <a:t>Podpora IT/IS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FM z pohledu systému řízení podniku</a:t>
            </a:r>
          </a:p>
          <a:p>
            <a:pPr marL="457200" indent="-457200">
              <a:buAutoNum type="arabicPeriod"/>
            </a:pPr>
            <a:r>
              <a:rPr lang="cs-CZ" sz="2000" b="1" dirty="0"/>
              <a:t>Legislativa a předpisy, ČSN EN 15221</a:t>
            </a:r>
          </a:p>
          <a:p>
            <a:pPr marL="457200" indent="-457200">
              <a:buAutoNum type="arabicPeriod"/>
            </a:pPr>
            <a:r>
              <a:rPr lang="cs-CZ" sz="2000" b="1" dirty="0"/>
              <a:t>PPP projekty</a:t>
            </a:r>
          </a:p>
        </p:txBody>
      </p:sp>
    </p:spTree>
    <p:extLst>
      <p:ext uri="{BB962C8B-B14F-4D97-AF65-F5344CB8AC3E}">
        <p14:creationId xmlns:p14="http://schemas.microsoft.com/office/powerpoint/2010/main" val="145035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05D9C7-E5D3-4D79-A967-2F50B43CF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0D17B9-DD3A-4422-8872-8285C00C7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AutoNum type="arabicPeriod"/>
            </a:pPr>
            <a:r>
              <a:rPr lang="cs-CZ" sz="5600" b="1" dirty="0"/>
              <a:t>Facility management  (FM)</a:t>
            </a:r>
          </a:p>
          <a:p>
            <a:pPr marL="457200" indent="-457200">
              <a:buAutoNum type="arabicPeriod"/>
            </a:pPr>
            <a:r>
              <a:rPr lang="cs-CZ" sz="5600" b="1" dirty="0"/>
              <a:t>Facility manažer a jeho tým</a:t>
            </a:r>
          </a:p>
          <a:p>
            <a:pPr marL="457200" indent="-457200">
              <a:buAutoNum type="arabicPeriod"/>
            </a:pPr>
            <a:r>
              <a:rPr lang="cs-CZ" sz="5600" b="1" dirty="0"/>
              <a:t>Postavení FM v rámci generického hodnotového řetězce činností (2.1 – 2.13)</a:t>
            </a:r>
          </a:p>
          <a:p>
            <a:pPr marL="457200" indent="-457200">
              <a:buFont typeface="Arial"/>
              <a:buAutoNum type="arabicPeriod"/>
            </a:pPr>
            <a:r>
              <a:rPr lang="cs-CZ" sz="5600" b="1" dirty="0"/>
              <a:t>Postavení FM v rámci generického hodnotového řetězce činností (2.14 – 2.26)</a:t>
            </a:r>
          </a:p>
          <a:p>
            <a:pPr marL="457200" indent="-457200">
              <a:buAutoNum type="arabicPeriod"/>
            </a:pPr>
            <a:r>
              <a:rPr lang="cs-CZ" sz="5600" b="1" dirty="0"/>
              <a:t>Postavení FM  rámci generického hodnotového řetězce činností (2.27 – 2.36)</a:t>
            </a:r>
          </a:p>
          <a:p>
            <a:pPr marL="457200" indent="-457200">
              <a:buAutoNum type="arabicPeriod"/>
            </a:pPr>
            <a:r>
              <a:rPr lang="cs-CZ" sz="5600" b="1" dirty="0"/>
              <a:t>FM – strategické, finanční a provozní plánování </a:t>
            </a:r>
          </a:p>
          <a:p>
            <a:pPr marL="457200" indent="-457200">
              <a:buAutoNum type="arabicPeriod"/>
            </a:pPr>
            <a:r>
              <a:rPr lang="cs-CZ" sz="5600" b="1" dirty="0"/>
              <a:t>Náklady podniku – motivace řízení podpůrných procesů (4.1– 4.10)</a:t>
            </a:r>
          </a:p>
          <a:p>
            <a:pPr marL="457200" indent="-457200">
              <a:buAutoNum type="arabicPeriod"/>
            </a:pPr>
            <a:r>
              <a:rPr lang="cs-CZ" sz="5600" b="1" dirty="0"/>
              <a:t>Náklady podniku – motivace řízení podpůrných procesů (4.11- 4.23)</a:t>
            </a:r>
          </a:p>
          <a:p>
            <a:pPr marL="457200" indent="-457200">
              <a:buAutoNum type="arabicPeriod"/>
            </a:pPr>
            <a:r>
              <a:rPr lang="cs-CZ" sz="5600" b="1" dirty="0"/>
              <a:t>FM – kvalita procesů</a:t>
            </a:r>
          </a:p>
          <a:p>
            <a:pPr marL="457200" indent="-457200">
              <a:buAutoNum type="arabicPeriod"/>
            </a:pPr>
            <a:r>
              <a:rPr lang="cs-CZ" sz="5600" b="1" dirty="0">
                <a:highlight>
                  <a:srgbClr val="00FF00"/>
                </a:highlight>
              </a:rPr>
              <a:t>Řízení podpory prostřednictvím interních/externích dodavatelů služeb (insourcing / outsourcing) Valenta M.</a:t>
            </a:r>
          </a:p>
          <a:p>
            <a:pPr marL="457200" indent="-457200">
              <a:buAutoNum type="arabicPeriod"/>
            </a:pPr>
            <a:r>
              <a:rPr lang="cs-CZ" sz="5600" b="1" dirty="0">
                <a:highlight>
                  <a:srgbClr val="00FF00"/>
                </a:highlight>
              </a:rPr>
              <a:t>Vybrané činnosti FM - Schuster</a:t>
            </a:r>
          </a:p>
          <a:p>
            <a:pPr marL="457200" indent="-457200">
              <a:buAutoNum type="arabicPeriod"/>
            </a:pPr>
            <a:r>
              <a:rPr lang="cs-CZ" sz="5600" b="1" dirty="0">
                <a:highlight>
                  <a:srgbClr val="00FF00"/>
                </a:highlight>
              </a:rPr>
              <a:t>Rizika řízení podpůrných procesů - Hejlová</a:t>
            </a:r>
          </a:p>
          <a:p>
            <a:pPr marL="457200" indent="-457200">
              <a:buAutoNum type="arabicPeriod"/>
            </a:pPr>
            <a:r>
              <a:rPr lang="cs-CZ" sz="5600" b="1" dirty="0">
                <a:highlight>
                  <a:srgbClr val="00FF00"/>
                </a:highlight>
              </a:rPr>
              <a:t>Facility manažer a lidský činitel v podpůrných </a:t>
            </a:r>
            <a:r>
              <a:rPr lang="cs-CZ" sz="5600" b="1">
                <a:highlight>
                  <a:srgbClr val="00FF00"/>
                </a:highlight>
              </a:rPr>
              <a:t>procesech – Secká</a:t>
            </a:r>
            <a:endParaRPr lang="cs-CZ" sz="5600" b="1" dirty="0">
              <a:highlight>
                <a:srgbClr val="00FF00"/>
              </a:highlight>
            </a:endParaRPr>
          </a:p>
          <a:p>
            <a:pPr marL="457200" indent="-457200">
              <a:buAutoNum type="arabicPeriod"/>
            </a:pPr>
            <a:r>
              <a:rPr lang="cs-CZ" sz="5200" b="1">
                <a:highlight>
                  <a:srgbClr val="00FF00"/>
                </a:highlight>
              </a:rPr>
              <a:t>Podpora </a:t>
            </a:r>
            <a:r>
              <a:rPr lang="cs-CZ" sz="5200" b="1" dirty="0">
                <a:highlight>
                  <a:srgbClr val="00FF00"/>
                </a:highlight>
              </a:rPr>
              <a:t>IT/IS - Kytová</a:t>
            </a:r>
          </a:p>
          <a:p>
            <a:pPr marL="457200" indent="-457200">
              <a:buAutoNum type="arabicPeriod"/>
            </a:pPr>
            <a:r>
              <a:rPr lang="cs-CZ" sz="5600" b="1" dirty="0">
                <a:highlight>
                  <a:srgbClr val="00FF00"/>
                </a:highlight>
              </a:rPr>
              <a:t>FM z pohledu systému řízení podniku -Zástěra</a:t>
            </a:r>
          </a:p>
          <a:p>
            <a:pPr marL="457200" indent="-457200">
              <a:buAutoNum type="arabicPeriod"/>
            </a:pPr>
            <a:r>
              <a:rPr lang="cs-CZ" sz="5600" b="1" dirty="0">
                <a:highlight>
                  <a:srgbClr val="00FF00"/>
                </a:highlight>
              </a:rPr>
              <a:t>Legislativa a předpisy, ČSN EN 15221 - Vaněček</a:t>
            </a:r>
          </a:p>
          <a:p>
            <a:pPr marL="457200" indent="-457200">
              <a:buAutoNum type="arabicPeriod"/>
            </a:pPr>
            <a:r>
              <a:rPr lang="cs-CZ" sz="5600" b="1" dirty="0">
                <a:highlight>
                  <a:srgbClr val="00FF00"/>
                </a:highlight>
              </a:rPr>
              <a:t>PPP projekty - </a:t>
            </a:r>
            <a:r>
              <a:rPr lang="cs-CZ" sz="5600" b="1" dirty="0" err="1">
                <a:highlight>
                  <a:srgbClr val="00FF00"/>
                </a:highlight>
              </a:rPr>
              <a:t>Jásek</a:t>
            </a:r>
            <a:endParaRPr lang="cs-CZ" sz="5600" b="1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cs-CZ" sz="5600" b="1" dirty="0"/>
          </a:p>
        </p:txBody>
      </p:sp>
    </p:spTree>
    <p:extLst>
      <p:ext uri="{BB962C8B-B14F-4D97-AF65-F5344CB8AC3E}">
        <p14:creationId xmlns:p14="http://schemas.microsoft.com/office/powerpoint/2010/main" val="415181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1332</TotalTime>
  <Words>302</Words>
  <Application>Microsoft Office PowerPoint</Application>
  <PresentationFormat>Předvádění na obrazovce (4:3)</PresentationFormat>
  <Paragraphs>45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Vzorová prezentace</vt:lpstr>
      <vt:lpstr>Požadavky k ukončení předmětu</vt:lpstr>
      <vt:lpstr>Otázky ke zkoušce</vt:lpstr>
      <vt:lpstr>Seminární práce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Your User Name</dc:creator>
  <cp:lastModifiedBy>Kolos, Pavel (ISC Eng)</cp:lastModifiedBy>
  <cp:revision>80</cp:revision>
  <cp:lastPrinted>2018-09-11T09:44:43Z</cp:lastPrinted>
  <dcterms:created xsi:type="dcterms:W3CDTF">2012-02-25T13:45:29Z</dcterms:created>
  <dcterms:modified xsi:type="dcterms:W3CDTF">2022-02-16T12:39:50Z</dcterms:modified>
</cp:coreProperties>
</file>