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handoutMasterIdLst>
    <p:handoutMasterId r:id="rId7"/>
  </p:handoutMasterIdLst>
  <p:sldIdLst>
    <p:sldId id="256" r:id="rId2"/>
    <p:sldId id="345" r:id="rId3"/>
    <p:sldId id="350" r:id="rId4"/>
    <p:sldId id="360" r:id="rId5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649" autoAdjust="0"/>
  </p:normalViewPr>
  <p:slideViewPr>
    <p:cSldViewPr>
      <p:cViewPr varScale="1">
        <p:scale>
          <a:sx n="88" d="100"/>
          <a:sy n="88" d="100"/>
        </p:scale>
        <p:origin x="96" y="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ECE56CB-4852-4F29-AE05-AFA7CC3A4DEE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CF02509-37B8-48EA-907C-9E7B5BD19E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177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899" y="0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B8207E3-F483-4B60-BFA2-2CFB4706CE96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899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7FA91E9-D67A-406C-9C72-6918C31F2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436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505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338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text 2"/>
          <p:cNvSpPr>
            <a:spLocks noGrp="1"/>
          </p:cNvSpPr>
          <p:nvPr>
            <p:ph idx="1"/>
          </p:nvPr>
        </p:nvSpPr>
        <p:spPr>
          <a:xfrm>
            <a:off x="395536" y="1844824"/>
            <a:ext cx="8615065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13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8DAFA-A624-4C3C-A227-AD9B66895426}" type="datetimeFigureOut">
              <a:rPr lang="cs-CZ" smtClean="0"/>
              <a:t>16.02.2022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/>
              <a:t>Vzorová prezentace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Pavel Kološ </a:t>
            </a:r>
          </a:p>
          <a:p>
            <a:r>
              <a:rPr lang="cs-CZ" dirty="0"/>
              <a:t>pavel.kolos@mvso.cz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Požadavky k ukončení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Zápočet (0-35b, min.20b):</a:t>
            </a:r>
          </a:p>
          <a:p>
            <a:pPr lvl="1"/>
            <a:r>
              <a:rPr lang="cs-CZ" dirty="0"/>
              <a:t>Seminární práce (2+ stran) + prezentace 15min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Ústní zkouška (0-65b, min. 31b)</a:t>
            </a:r>
          </a:p>
          <a:p>
            <a:pPr lvl="1"/>
            <a:r>
              <a:rPr lang="cs-CZ" dirty="0"/>
              <a:t>2 teoretické otázky (seznam je uveden ve STAG); 10min příprava/10min zkouška</a:t>
            </a:r>
          </a:p>
          <a:p>
            <a:pPr lvl="1"/>
            <a:endParaRPr lang="cs-CZ" dirty="0"/>
          </a:p>
          <a:p>
            <a:pPr marL="0" indent="0" algn="ctr">
              <a:buNone/>
            </a:pPr>
            <a:r>
              <a:rPr lang="cs-CZ" sz="2600" dirty="0"/>
              <a:t>51-67b (3), 68-84b (2), 85-100b (1)</a:t>
            </a:r>
          </a:p>
        </p:txBody>
      </p:sp>
    </p:spTree>
    <p:extLst>
      <p:ext uri="{BB962C8B-B14F-4D97-AF65-F5344CB8AC3E}">
        <p14:creationId xmlns:p14="http://schemas.microsoft.com/office/powerpoint/2010/main" val="2092853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669A6C-8B09-44A3-ABAB-C757BC874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dirty="0"/>
              <a:t>Otázky ke zkoušce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B07722-8EF8-43F8-891B-DC54A6505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72716"/>
            <a:ext cx="8229600" cy="5112568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cs-CZ" sz="2000" b="1" dirty="0"/>
              <a:t>Facility management  (FM)</a:t>
            </a:r>
          </a:p>
          <a:p>
            <a:pPr marL="457200" indent="-457200">
              <a:buAutoNum type="arabicPeriod"/>
            </a:pPr>
            <a:r>
              <a:rPr lang="cs-CZ" sz="2000" b="1" dirty="0"/>
              <a:t>Postavení FM v rámci generického hodnotového řetězce činností</a:t>
            </a:r>
          </a:p>
          <a:p>
            <a:pPr marL="457200" indent="-457200">
              <a:buAutoNum type="arabicPeriod"/>
            </a:pPr>
            <a:r>
              <a:rPr lang="cs-CZ" sz="2000" b="1" dirty="0"/>
              <a:t>FM – strategické, finanční a provozní plánování</a:t>
            </a:r>
          </a:p>
          <a:p>
            <a:pPr marL="457200" indent="-457200">
              <a:buAutoNum type="arabicPeriod"/>
            </a:pPr>
            <a:r>
              <a:rPr lang="cs-CZ" sz="2000" b="1" dirty="0"/>
              <a:t>Náklady podniku – motivace řízení podpůrných procesů</a:t>
            </a:r>
          </a:p>
          <a:p>
            <a:pPr marL="457200" indent="-457200">
              <a:buAutoNum type="arabicPeriod"/>
            </a:pPr>
            <a:r>
              <a:rPr lang="cs-CZ" sz="2000" b="1" dirty="0"/>
              <a:t>FM – kvalita procesů</a:t>
            </a:r>
          </a:p>
          <a:p>
            <a:pPr marL="457200" indent="-457200">
              <a:buAutoNum type="arabicPeriod"/>
            </a:pPr>
            <a:r>
              <a:rPr lang="cs-CZ" sz="2000" b="1" dirty="0"/>
              <a:t>Řízení podpory prostřednictvím interních/externích dodavatelů služeb (insourcing / outsourcing)</a:t>
            </a:r>
          </a:p>
          <a:p>
            <a:pPr marL="457200" indent="-457200">
              <a:buAutoNum type="arabicPeriod"/>
            </a:pPr>
            <a:r>
              <a:rPr lang="cs-CZ" sz="2000" b="1" dirty="0"/>
              <a:t>Vybrané činnosti FM</a:t>
            </a:r>
          </a:p>
          <a:p>
            <a:pPr marL="457200" indent="-457200">
              <a:buAutoNum type="arabicPeriod"/>
            </a:pPr>
            <a:r>
              <a:rPr lang="cs-CZ" sz="2000" b="1" dirty="0"/>
              <a:t>Rizika řízení podpůrných procesů</a:t>
            </a:r>
          </a:p>
          <a:p>
            <a:pPr marL="457200" indent="-457200">
              <a:buAutoNum type="arabicPeriod"/>
            </a:pPr>
            <a:r>
              <a:rPr lang="cs-CZ" sz="2000" b="1" dirty="0"/>
              <a:t>Facility manažer a lidský činitel v podpůrných procesech</a:t>
            </a:r>
          </a:p>
          <a:p>
            <a:pPr marL="457200" indent="-457200">
              <a:buAutoNum type="arabicPeriod"/>
            </a:pPr>
            <a:r>
              <a:rPr lang="cs-CZ" sz="2000" b="1" dirty="0"/>
              <a:t>Podpora IT/IS</a:t>
            </a:r>
          </a:p>
          <a:p>
            <a:pPr marL="457200" indent="-457200">
              <a:buAutoNum type="arabicPeriod"/>
            </a:pPr>
            <a:r>
              <a:rPr lang="cs-CZ" sz="2000" b="1" dirty="0"/>
              <a:t>FM z pohledu systému řízení podniku</a:t>
            </a:r>
          </a:p>
          <a:p>
            <a:pPr marL="457200" indent="-457200">
              <a:buAutoNum type="arabicPeriod"/>
            </a:pPr>
            <a:r>
              <a:rPr lang="cs-CZ" sz="2000" b="1" dirty="0"/>
              <a:t>Legislativa a předpisy, ČSN EN 15221</a:t>
            </a:r>
          </a:p>
          <a:p>
            <a:pPr marL="457200" indent="-457200">
              <a:buAutoNum type="arabicPeriod"/>
            </a:pPr>
            <a:r>
              <a:rPr lang="cs-CZ" sz="2000" b="1" dirty="0"/>
              <a:t>PPP projekty</a:t>
            </a:r>
          </a:p>
        </p:txBody>
      </p:sp>
    </p:spTree>
    <p:extLst>
      <p:ext uri="{BB962C8B-B14F-4D97-AF65-F5344CB8AC3E}">
        <p14:creationId xmlns:p14="http://schemas.microsoft.com/office/powerpoint/2010/main" val="1450351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05D9C7-E5D3-4D79-A967-2F50B43CF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Seminární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0D17B9-DD3A-4422-8872-8285C00C7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L="457200" indent="-457200">
              <a:buAutoNum type="arabicPeriod"/>
            </a:pPr>
            <a:r>
              <a:rPr lang="cs-CZ" sz="5600" b="1" dirty="0"/>
              <a:t>Facility management  (FM)</a:t>
            </a:r>
          </a:p>
          <a:p>
            <a:pPr marL="457200" indent="-457200">
              <a:buAutoNum type="arabicPeriod"/>
            </a:pPr>
            <a:r>
              <a:rPr lang="cs-CZ" sz="5600" b="1" dirty="0"/>
              <a:t>Facility manažer a jeho tým</a:t>
            </a:r>
          </a:p>
          <a:p>
            <a:pPr marL="457200" indent="-457200">
              <a:buAutoNum type="arabicPeriod"/>
            </a:pPr>
            <a:r>
              <a:rPr lang="cs-CZ" sz="5600" b="1" dirty="0"/>
              <a:t>Postavení FM v rámci generického hodnotového řetězce činností (2.1 – 2.13)</a:t>
            </a:r>
          </a:p>
          <a:p>
            <a:pPr marL="457200" indent="-457200">
              <a:buFont typeface="Arial"/>
              <a:buAutoNum type="arabicPeriod"/>
            </a:pPr>
            <a:r>
              <a:rPr lang="cs-CZ" sz="5600" b="1" dirty="0"/>
              <a:t>Postavení FM v rámci generického hodnotového řetězce činností (2.14 – 2.26)</a:t>
            </a:r>
          </a:p>
          <a:p>
            <a:pPr marL="457200" indent="-457200">
              <a:buAutoNum type="arabicPeriod"/>
            </a:pPr>
            <a:r>
              <a:rPr lang="cs-CZ" sz="5600" b="1" dirty="0"/>
              <a:t>Postavení FM  rámci generického hodnotového řetězce činností (2.27 – 2.36)</a:t>
            </a:r>
          </a:p>
          <a:p>
            <a:pPr marL="457200" indent="-457200">
              <a:buAutoNum type="arabicPeriod"/>
            </a:pPr>
            <a:r>
              <a:rPr lang="cs-CZ" sz="5600" b="1" dirty="0"/>
              <a:t>FM – strategické, finanční a provozní plánování </a:t>
            </a:r>
          </a:p>
          <a:p>
            <a:pPr marL="457200" indent="-457200">
              <a:buAutoNum type="arabicPeriod"/>
            </a:pPr>
            <a:r>
              <a:rPr lang="cs-CZ" sz="5600" b="1" dirty="0"/>
              <a:t>Náklady podniku – motivace řízení podpůrných procesů (4.1– 4.10)</a:t>
            </a:r>
          </a:p>
          <a:p>
            <a:pPr marL="457200" indent="-457200">
              <a:buAutoNum type="arabicPeriod"/>
            </a:pPr>
            <a:r>
              <a:rPr lang="cs-CZ" sz="5600" b="1" dirty="0"/>
              <a:t>Náklady podniku – motivace řízení podpůrných procesů (4.11- 4.23)</a:t>
            </a:r>
          </a:p>
          <a:p>
            <a:pPr marL="457200" indent="-457200">
              <a:buAutoNum type="arabicPeriod"/>
            </a:pPr>
            <a:r>
              <a:rPr lang="cs-CZ" sz="5600" b="1" dirty="0"/>
              <a:t>FM – kvalita procesů</a:t>
            </a:r>
          </a:p>
          <a:p>
            <a:pPr marL="457200" indent="-457200">
              <a:buAutoNum type="arabicPeriod"/>
            </a:pPr>
            <a:r>
              <a:rPr lang="cs-CZ" sz="5600" b="1" dirty="0">
                <a:highlight>
                  <a:srgbClr val="00FF00"/>
                </a:highlight>
              </a:rPr>
              <a:t>Řízení podpory prostřednictvím interních/externích dodavatelů služeb (insourcing / outsourcing) Valenta M.</a:t>
            </a:r>
          </a:p>
          <a:p>
            <a:pPr marL="457200" indent="-457200">
              <a:buAutoNum type="arabicPeriod"/>
            </a:pPr>
            <a:r>
              <a:rPr lang="cs-CZ" sz="5600" b="1" dirty="0">
                <a:highlight>
                  <a:srgbClr val="00FF00"/>
                </a:highlight>
              </a:rPr>
              <a:t>Vybrané činnosti FM - Schuster</a:t>
            </a:r>
          </a:p>
          <a:p>
            <a:pPr marL="457200" indent="-457200">
              <a:buAutoNum type="arabicPeriod"/>
            </a:pPr>
            <a:r>
              <a:rPr lang="cs-CZ" sz="5600" b="1" dirty="0">
                <a:highlight>
                  <a:srgbClr val="00FF00"/>
                </a:highlight>
              </a:rPr>
              <a:t>Rizika řízení podpůrných procesů - Hejlová</a:t>
            </a:r>
          </a:p>
          <a:p>
            <a:pPr marL="457200" indent="-457200">
              <a:buAutoNum type="arabicPeriod"/>
            </a:pPr>
            <a:r>
              <a:rPr lang="cs-CZ" sz="5600" b="1" dirty="0">
                <a:highlight>
                  <a:srgbClr val="00FF00"/>
                </a:highlight>
              </a:rPr>
              <a:t>Facility manažer a lidský činitel v podpůrných </a:t>
            </a:r>
            <a:r>
              <a:rPr lang="cs-CZ" sz="5600" b="1">
                <a:highlight>
                  <a:srgbClr val="00FF00"/>
                </a:highlight>
              </a:rPr>
              <a:t>procesech – Secká</a:t>
            </a:r>
            <a:endParaRPr lang="cs-CZ" sz="5600" b="1" dirty="0">
              <a:highlight>
                <a:srgbClr val="00FF00"/>
              </a:highlight>
            </a:endParaRPr>
          </a:p>
          <a:p>
            <a:pPr marL="457200" indent="-457200">
              <a:buAutoNum type="arabicPeriod"/>
            </a:pPr>
            <a:r>
              <a:rPr lang="cs-CZ" sz="5200" b="1">
                <a:highlight>
                  <a:srgbClr val="00FF00"/>
                </a:highlight>
              </a:rPr>
              <a:t>Podpora </a:t>
            </a:r>
            <a:r>
              <a:rPr lang="cs-CZ" sz="5200" b="1" dirty="0">
                <a:highlight>
                  <a:srgbClr val="00FF00"/>
                </a:highlight>
              </a:rPr>
              <a:t>IT/IS - Kytová</a:t>
            </a:r>
          </a:p>
          <a:p>
            <a:pPr marL="457200" indent="-457200">
              <a:buAutoNum type="arabicPeriod"/>
            </a:pPr>
            <a:r>
              <a:rPr lang="cs-CZ" sz="5600" b="1" dirty="0">
                <a:highlight>
                  <a:srgbClr val="00FF00"/>
                </a:highlight>
              </a:rPr>
              <a:t>FM z pohledu systému řízení podniku -Zástěra</a:t>
            </a:r>
          </a:p>
          <a:p>
            <a:pPr marL="457200" indent="-457200">
              <a:buAutoNum type="arabicPeriod"/>
            </a:pPr>
            <a:r>
              <a:rPr lang="cs-CZ" sz="5600" b="1" dirty="0">
                <a:highlight>
                  <a:srgbClr val="00FF00"/>
                </a:highlight>
              </a:rPr>
              <a:t>Legislativa a předpisy, ČSN EN 15221 - Vaněček</a:t>
            </a:r>
          </a:p>
          <a:p>
            <a:pPr marL="457200" indent="-457200">
              <a:buAutoNum type="arabicPeriod"/>
            </a:pPr>
            <a:r>
              <a:rPr lang="cs-CZ" sz="5600" b="1" dirty="0">
                <a:highlight>
                  <a:srgbClr val="00FF00"/>
                </a:highlight>
              </a:rPr>
              <a:t>PPP projekty - </a:t>
            </a:r>
            <a:r>
              <a:rPr lang="cs-CZ" sz="5600" b="1" dirty="0" err="1">
                <a:highlight>
                  <a:srgbClr val="00FF00"/>
                </a:highlight>
              </a:rPr>
              <a:t>Jásek</a:t>
            </a:r>
            <a:endParaRPr lang="cs-CZ" sz="5600" b="1" dirty="0">
              <a:highlight>
                <a:srgbClr val="00FF00"/>
              </a:highlight>
            </a:endParaRPr>
          </a:p>
          <a:p>
            <a:pPr marL="0" indent="0">
              <a:buNone/>
            </a:pPr>
            <a:endParaRPr lang="cs-CZ" sz="5600" b="1" dirty="0"/>
          </a:p>
        </p:txBody>
      </p:sp>
    </p:spTree>
    <p:extLst>
      <p:ext uri="{BB962C8B-B14F-4D97-AF65-F5344CB8AC3E}">
        <p14:creationId xmlns:p14="http://schemas.microsoft.com/office/powerpoint/2010/main" val="415181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1332</TotalTime>
  <Words>302</Words>
  <Application>Microsoft Office PowerPoint</Application>
  <PresentationFormat>Předvádění na obrazovce (4:3)</PresentationFormat>
  <Paragraphs>45</Paragraphs>
  <Slides>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Vzorová prezentace</vt:lpstr>
      <vt:lpstr>Požadavky k ukončení předmětu</vt:lpstr>
      <vt:lpstr>Otázky ke zkoušce</vt:lpstr>
      <vt:lpstr>Seminární práce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Logistický management</dc:title>
  <dc:creator>Your User Name</dc:creator>
  <cp:lastModifiedBy>Kolos, Pavel (ISC Eng)</cp:lastModifiedBy>
  <cp:revision>80</cp:revision>
  <cp:lastPrinted>2018-09-11T09:44:43Z</cp:lastPrinted>
  <dcterms:created xsi:type="dcterms:W3CDTF">2012-02-25T13:45:29Z</dcterms:created>
  <dcterms:modified xsi:type="dcterms:W3CDTF">2022-02-16T12:39:50Z</dcterms:modified>
</cp:coreProperties>
</file>