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23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324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A23009-2A3E-462B-9F3C-79FE56A4A863}" v="1" dt="2021-05-02T22:43:40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86BA8-74D3-4613-BA58-B7F638FBBEDF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BCD15-8431-410B-AF05-79B1C7035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44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71C55-E4C0-48E9-BD2B-37EA36D410AD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7B6C5-0E25-4349-A869-0ED640A55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64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69BF5-80A5-4336-90A3-BE88A0E2171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* </a:t>
            </a:r>
          </a:p>
          <a:p>
            <a:r>
              <a:rPr lang="cs-CZ"/>
              <a:t>*</a:t>
            </a:r>
          </a:p>
          <a:p>
            <a:pPr defTabSz="990478">
              <a:defRPr/>
            </a:pPr>
            <a:r>
              <a:rPr lang="cs-CZ"/>
              <a:t>*Toto je velmi důležité a zároveň velmi podceňované marketingové pravidlo i pravidlo vedení lidí. Podceňované proto, že velmi často se pouze povrchně domníváme, co lidé chtějí, ale ve skutečnosti se o to ani tak moc nezajímáme a tudíž ani nevíme.</a:t>
            </a:r>
          </a:p>
          <a:p>
            <a:r>
              <a:rPr lang="cs-CZ"/>
              <a:t>*</a:t>
            </a:r>
          </a:p>
          <a:p>
            <a:r>
              <a:rPr lang="cs-CZ"/>
              <a:t>*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69BF5-80A5-4336-90A3-BE88A0E21712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Nedílná součást profesionálního života manažerů.</a:t>
            </a:r>
          </a:p>
          <a:p>
            <a:r>
              <a:rPr lang="cs-CZ"/>
              <a:t>Jednání na různých úrovních</a:t>
            </a:r>
            <a:r>
              <a:rPr lang="cs-CZ" baseline="0"/>
              <a:t> (nejvyšší úroveň </a:t>
            </a:r>
            <a:r>
              <a:rPr lang="cs-CZ" baseline="0" err="1"/>
              <a:t>podn</a:t>
            </a:r>
            <a:r>
              <a:rPr lang="cs-CZ" baseline="0"/>
              <a:t>. hierarchie, podřízení, nadřízení, zákazníci, dodavatelé)</a:t>
            </a:r>
          </a:p>
          <a:p>
            <a:r>
              <a:rPr lang="cs-CZ" baseline="0"/>
              <a:t>Interakce: vzájemné ovlivňování jednajících stran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69BF5-80A5-4336-90A3-BE88A0E2171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Rozdíl mezi zkušeným a nezkušeným</a:t>
            </a:r>
            <a:r>
              <a:rPr lang="cs-CZ" baseline="0"/>
              <a:t> vyjednávačem. </a:t>
            </a:r>
          </a:p>
          <a:p>
            <a:endParaRPr lang="cs-CZ"/>
          </a:p>
          <a:p>
            <a:r>
              <a:rPr lang="cs-CZ"/>
              <a:t>-Informace o cílech a stanoviscích druhé strany, </a:t>
            </a:r>
            <a:r>
              <a:rPr lang="cs-CZ" err="1"/>
              <a:t>info</a:t>
            </a:r>
            <a:r>
              <a:rPr lang="cs-CZ"/>
              <a:t> o ekonomických,</a:t>
            </a:r>
            <a:r>
              <a:rPr lang="cs-CZ" baseline="0"/>
              <a:t> právních a sociálních hlediskách. </a:t>
            </a:r>
            <a:r>
              <a:rPr lang="cs-CZ" baseline="0" err="1"/>
              <a:t>Informacni</a:t>
            </a:r>
            <a:r>
              <a:rPr lang="cs-CZ" baseline="0"/>
              <a:t> mezeru lze doplnit během </a:t>
            </a:r>
            <a:r>
              <a:rPr lang="cs-CZ" baseline="0" err="1"/>
              <a:t>jednani</a:t>
            </a:r>
            <a:r>
              <a:rPr lang="cs-CZ" baseline="0"/>
              <a:t>.</a:t>
            </a:r>
          </a:p>
          <a:p>
            <a:endParaRPr lang="cs-CZ" baseline="0"/>
          </a:p>
          <a:p>
            <a:pPr>
              <a:buFontTx/>
              <a:buChar char="-"/>
            </a:pPr>
            <a:r>
              <a:rPr lang="cs-CZ"/>
              <a:t>Ujasnění si cílů, kterých má být</a:t>
            </a:r>
            <a:r>
              <a:rPr lang="cs-CZ" baseline="0"/>
              <a:t> jednáním dosaženo: cíle ZÁKLADNÍ a ŽÁDOUCÍ</a:t>
            </a:r>
          </a:p>
          <a:p>
            <a:pPr>
              <a:buFontTx/>
              <a:buNone/>
            </a:pPr>
            <a:endParaRPr lang="cs-CZ" baseline="0"/>
          </a:p>
          <a:p>
            <a:pPr>
              <a:buFontTx/>
              <a:buChar char="-"/>
            </a:pPr>
            <a:r>
              <a:rPr lang="cs-CZ" baseline="0"/>
              <a:t>Analýza celkové situace : aspekty, které mohou ovlivnit požadavky obou stran (tržní hodnoty, podíl na trhu, ekonomická situace </a:t>
            </a:r>
            <a:r>
              <a:rPr lang="cs-CZ" baseline="0" err="1"/>
              <a:t>frimy</a:t>
            </a:r>
            <a:r>
              <a:rPr lang="cs-CZ" baseline="0"/>
              <a:t> či celé země, stav nabídky a poptávky..)</a:t>
            </a:r>
          </a:p>
          <a:p>
            <a:pPr>
              <a:buFontTx/>
              <a:buNone/>
            </a:pPr>
            <a:endParaRPr lang="cs-CZ" baseline="0"/>
          </a:p>
          <a:p>
            <a:pPr>
              <a:buFontTx/>
              <a:buChar char="-"/>
            </a:pPr>
            <a:r>
              <a:rPr lang="cs-CZ" baseline="0"/>
              <a:t>Hodnocení silných a slabých stránek: nejen určení stránek, ale i zamyšlení nad vzájemnou závislostí. „Do jaké míry jsem na výsledcích jednání závislý?“ „Jaká je nejlepší alternativa, pokud dojde k nežádoucímu výsledku jednání?“</a:t>
            </a:r>
          </a:p>
          <a:p>
            <a:pPr>
              <a:buFontTx/>
              <a:buChar char="-"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69BF5-80A5-4336-90A3-BE88A0E21712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/>
              <a:t>Příprava oboustranně výhodných nabídek</a:t>
            </a:r>
          </a:p>
          <a:p>
            <a:pPr>
              <a:buFontTx/>
              <a:buChar char="-"/>
            </a:pPr>
            <a:r>
              <a:rPr lang="cs-CZ"/>
              <a:t>Je nutné si stanovit vlastní mez. Omezení podlehnutí nebezpečí situačního kontextu.</a:t>
            </a:r>
          </a:p>
          <a:p>
            <a:pPr>
              <a:buFontTx/>
              <a:buChar char="-"/>
            </a:pPr>
            <a:r>
              <a:rPr lang="cs-CZ"/>
              <a:t>Zvážení dlouhodobého i krátkodobého přínosu a promyslet konkrétní taktiky</a:t>
            </a:r>
          </a:p>
          <a:p>
            <a:pPr>
              <a:buFontTx/>
              <a:buChar char="-"/>
            </a:pPr>
            <a:r>
              <a:rPr lang="cs-CZ"/>
              <a:t>Lépe</a:t>
            </a:r>
            <a:r>
              <a:rPr lang="cs-CZ" baseline="0"/>
              <a:t> je začít body, na kterých se spíše shodneme. Krizové nechat na konec. </a:t>
            </a:r>
          </a:p>
          <a:p>
            <a:pPr lvl="1">
              <a:buFontTx/>
              <a:buChar char="-"/>
            </a:pPr>
            <a:r>
              <a:rPr lang="cs-CZ" baseline="0"/>
              <a:t>Kolik času je na jednání? Jak udělat přestávky? Bude jednání </a:t>
            </a:r>
            <a:r>
              <a:rPr lang="cs-CZ" baseline="0" err="1"/>
              <a:t>vícekolové</a:t>
            </a:r>
            <a:r>
              <a:rPr lang="cs-CZ" baseline="0"/>
              <a:t>?</a:t>
            </a:r>
          </a:p>
          <a:p>
            <a:pPr lvl="1">
              <a:buFontTx/>
              <a:buChar char="-"/>
            </a:pPr>
            <a:r>
              <a:rPr lang="cs-CZ" baseline="0"/>
              <a:t>Správně vybrat prostředí, kde se bude jednání konat.</a:t>
            </a:r>
          </a:p>
          <a:p>
            <a:pPr lvl="1">
              <a:buFontTx/>
              <a:buChar char="-"/>
            </a:pPr>
            <a:r>
              <a:rPr lang="cs-CZ" baseline="0"/>
              <a:t>Personální obsazení jednacího týmu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69BF5-80A5-4336-90A3-BE88A0E21712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cs-CZ"/>
              <a:t>* Zahřívací kolo, vytvoření klimatu vzájemného respektu</a:t>
            </a:r>
          </a:p>
          <a:p>
            <a:pPr>
              <a:buFontTx/>
              <a:buNone/>
            </a:pPr>
            <a:r>
              <a:rPr lang="cs-CZ"/>
              <a:t>* Celkový postup a</a:t>
            </a:r>
            <a:r>
              <a:rPr lang="cs-CZ" baseline="0"/>
              <a:t> metody dosažení stanoveného cíle</a:t>
            </a:r>
            <a:endParaRPr lang="cs-CZ"/>
          </a:p>
          <a:p>
            <a:pPr>
              <a:buFontTx/>
              <a:buNone/>
            </a:pPr>
            <a:r>
              <a:rPr lang="cs-CZ"/>
              <a:t>   *</a:t>
            </a:r>
          </a:p>
          <a:p>
            <a:pPr>
              <a:buFontTx/>
              <a:buNone/>
            </a:pPr>
            <a:r>
              <a:rPr lang="cs-CZ"/>
              <a:t>   * efektivnější, tvorba</a:t>
            </a:r>
            <a:r>
              <a:rPr lang="cs-CZ" baseline="0"/>
              <a:t> dlouhodobých vztahů</a:t>
            </a:r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endParaRPr lang="cs-CZ"/>
          </a:p>
          <a:p>
            <a:pPr lvl="1">
              <a:buFontTx/>
              <a:buNone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69BF5-80A5-4336-90A3-BE88A0E21712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* Nechceme aby se mísily do jednání osobní vztahy mezi jednajícími</a:t>
            </a:r>
          </a:p>
          <a:p>
            <a:r>
              <a:rPr lang="cs-CZ"/>
              <a:t>   *</a:t>
            </a:r>
          </a:p>
          <a:p>
            <a:endParaRPr lang="cs-CZ"/>
          </a:p>
          <a:p>
            <a:r>
              <a:rPr lang="cs-CZ"/>
              <a:t>* Nutné</a:t>
            </a:r>
            <a:r>
              <a:rPr lang="cs-CZ" baseline="0"/>
              <a:t> si připustit tuto skutečnost</a:t>
            </a:r>
          </a:p>
          <a:p>
            <a:r>
              <a:rPr lang="cs-CZ" baseline="0"/>
              <a:t>* </a:t>
            </a:r>
          </a:p>
          <a:p>
            <a:r>
              <a:rPr lang="cs-CZ" baseline="0"/>
              <a:t>* Posílit tím konstruktivní přístup k jednání a společnému hledání řešení sporu či problému</a:t>
            </a:r>
          </a:p>
          <a:p>
            <a:endParaRPr lang="cs-CZ"/>
          </a:p>
          <a:p>
            <a:r>
              <a:rPr lang="cs-CZ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69BF5-80A5-4336-90A3-BE88A0E21712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*</a:t>
            </a:r>
          </a:p>
          <a:p>
            <a:r>
              <a:rPr lang="cs-CZ"/>
              <a:t>   *</a:t>
            </a:r>
          </a:p>
          <a:p>
            <a:r>
              <a:rPr lang="cs-CZ"/>
              <a:t>   *</a:t>
            </a:r>
          </a:p>
          <a:p>
            <a:endParaRPr lang="cs-CZ"/>
          </a:p>
          <a:p>
            <a:r>
              <a:rPr lang="cs-CZ"/>
              <a:t>* Je vhodné</a:t>
            </a:r>
            <a:r>
              <a:rPr lang="cs-CZ" baseline="0"/>
              <a:t> společné zájmy zanést do jednání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69BF5-80A5-4336-90A3-BE88A0E21712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*</a:t>
            </a:r>
          </a:p>
          <a:p>
            <a:r>
              <a:rPr lang="cs-CZ"/>
              <a:t>* Výše ceny za určité zboží;</a:t>
            </a:r>
            <a:r>
              <a:rPr lang="cs-CZ" baseline="0"/>
              <a:t> Pobyt buď na horách nebo u moře; </a:t>
            </a:r>
          </a:p>
          <a:p>
            <a:r>
              <a:rPr lang="cs-CZ"/>
              <a:t>   *</a:t>
            </a:r>
          </a:p>
          <a:p>
            <a:r>
              <a:rPr lang="cs-CZ"/>
              <a:t>   *</a:t>
            </a:r>
          </a:p>
          <a:p>
            <a:r>
              <a:rPr lang="cs-CZ"/>
              <a:t>*</a:t>
            </a:r>
          </a:p>
          <a:p>
            <a:r>
              <a:rPr lang="cs-CZ"/>
              <a:t>   *</a:t>
            </a:r>
          </a:p>
          <a:p>
            <a:r>
              <a:rPr lang="cs-CZ"/>
              <a:t>* Pomohou vyvést jednání ze</a:t>
            </a:r>
            <a:r>
              <a:rPr lang="cs-CZ" baseline="0"/>
              <a:t> slepé uličky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69BF5-80A5-4336-90A3-BE88A0E21712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aseline="0"/>
              <a:t>* Ač je snaha dospět k takové dohodě, aby pokrývala co nejvíce zájmů stran, není možné ignorovat konfliktní zájmy</a:t>
            </a:r>
          </a:p>
          <a:p>
            <a:r>
              <a:rPr lang="cs-CZ"/>
              <a:t>*</a:t>
            </a:r>
          </a:p>
          <a:p>
            <a:r>
              <a:rPr lang="cs-CZ"/>
              <a:t>   *</a:t>
            </a:r>
          </a:p>
          <a:p>
            <a:r>
              <a:rPr lang="cs-CZ"/>
              <a:t>   *</a:t>
            </a:r>
          </a:p>
          <a:p>
            <a:r>
              <a:rPr lang="cs-CZ"/>
              <a:t>*</a:t>
            </a:r>
            <a:r>
              <a:rPr lang="cs-CZ" baseline="0"/>
              <a:t> Vždy, když se jednání ocitne na mrtvém bodě, je možné změnit Obsah vyjednávání z jednání o podstatě na jednání o vhodných objektivních kritériích. Vede to k rozhýbání původního jednání.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69BF5-80A5-4336-90A3-BE88A0E21712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text </a:t>
            </a:r>
            <a:r>
              <a:rPr lang="cs-CZ" err="1"/>
              <a:t>styles</a:t>
            </a:r>
            <a:endParaRPr lang="cs-CZ"/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 err="1"/>
              <a:t>Third</a:t>
            </a:r>
            <a:r>
              <a:rPr lang="cs-CZ"/>
              <a:t> level</a:t>
            </a:r>
          </a:p>
          <a:p>
            <a:pPr lvl="3"/>
            <a:r>
              <a:rPr lang="cs-CZ" err="1"/>
              <a:t>Fourth</a:t>
            </a:r>
            <a:r>
              <a:rPr lang="cs-CZ"/>
              <a:t> level</a:t>
            </a:r>
          </a:p>
          <a:p>
            <a:pPr lvl="4"/>
            <a:r>
              <a:rPr lang="cs-CZ" err="1"/>
              <a:t>Fifth</a:t>
            </a:r>
            <a:r>
              <a:rPr lang="cs-CZ"/>
              <a:t>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NZP3mP3rZ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youtu.be/rCmvMDrCWjs" TargetMode="External"/><Relationship Id="rId4" Type="http://schemas.openxmlformats.org/officeDocument/2006/relationships/hyperlink" Target="https://youtu.be/sajCKwxXG_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592" y="967740"/>
            <a:ext cx="8729488" cy="1828800"/>
          </a:xfrm>
        </p:spPr>
        <p:txBody>
          <a:bodyPr>
            <a:normAutofit/>
          </a:bodyPr>
          <a:lstStyle/>
          <a:p>
            <a:r>
              <a:rPr lang="cs-CZ" sz="5300" b="1" dirty="0">
                <a:solidFill>
                  <a:srgbClr val="C00000"/>
                </a:solidFill>
              </a:rPr>
              <a:t>VYJEDNÁVÁNÍ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AC4B-973B-408B-908F-EF00111E1BC8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E999F6BB-04A7-40B9-9B6E-675813245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540" y="3528060"/>
            <a:ext cx="4358640" cy="17526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https://youtu.be/QNZP3mP3rZ4</a:t>
            </a:r>
            <a:endParaRPr lang="cs-CZ" sz="18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7000"/>
              </a:lnSpc>
              <a:spcAft>
                <a:spcPts val="800"/>
              </a:spcAft>
            </a:pPr>
            <a:r>
              <a:rPr lang="cs-CZ" sz="1800" b="1" u="sng">
                <a:solidFill>
                  <a:srgbClr val="0563C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https://youtu.be/RfTalFEeKKE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https://youtu.be/sajCKwxXG_g</a:t>
            </a:r>
            <a:endParaRPr lang="cs-CZ" sz="18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800" b="1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https://youtu.be/rCmvMDrCWjs</a:t>
            </a:r>
            <a:endParaRPr lang="cs-CZ" sz="18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656378"/>
            <a:ext cx="9072979" cy="1143000"/>
          </a:xfrm>
        </p:spPr>
        <p:txBody>
          <a:bodyPr>
            <a:noAutofit/>
          </a:bodyPr>
          <a:lstStyle/>
          <a:p>
            <a:r>
              <a:rPr lang="cs-CZ"/>
              <a:t>Soustředit se na zájmy, nikoli na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37552"/>
            <a:ext cx="8229600" cy="4525963"/>
          </a:xfrm>
        </p:spPr>
        <p:txBody>
          <a:bodyPr/>
          <a:lstStyle/>
          <a:p>
            <a:r>
              <a:rPr lang="cs-CZ"/>
              <a:t>Pouhá registrace požadavků protistrany nestačí</a:t>
            </a:r>
          </a:p>
          <a:p>
            <a:pPr lvl="1"/>
            <a:r>
              <a:rPr lang="cs-CZ"/>
              <a:t>Soustředit se na zájmy v pozadí</a:t>
            </a:r>
          </a:p>
          <a:p>
            <a:pPr lvl="1"/>
            <a:r>
              <a:rPr lang="cs-CZ"/>
              <a:t>Ty určují pozice stran a vymezují problém</a:t>
            </a:r>
          </a:p>
          <a:p>
            <a:pPr lvl="1"/>
            <a:endParaRPr lang="cs-CZ"/>
          </a:p>
          <a:p>
            <a:r>
              <a:rPr lang="cs-CZ"/>
              <a:t>Za protikladnými pozicemi stran  mohou být i společné shodné zájmy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6126" y="556260"/>
            <a:ext cx="8751748" cy="990600"/>
          </a:xfrm>
        </p:spPr>
        <p:txBody>
          <a:bodyPr>
            <a:noAutofit/>
          </a:bodyPr>
          <a:lstStyle/>
          <a:p>
            <a:r>
              <a:rPr lang="cs-CZ" sz="4000"/>
              <a:t>Vytvoření vzájemně prospěšné nabídky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/>
          <a:lstStyle/>
          <a:p>
            <a:r>
              <a:rPr lang="cs-CZ"/>
              <a:t>Vyžaduje kreativní přístup</a:t>
            </a:r>
          </a:p>
          <a:p>
            <a:r>
              <a:rPr lang="cs-CZ"/>
              <a:t>Vyvarovat se jednání vedené jen v jedné dimenzi</a:t>
            </a:r>
          </a:p>
          <a:p>
            <a:pPr lvl="1"/>
            <a:r>
              <a:rPr lang="cs-CZ"/>
              <a:t>Řešení nemusí být na linii mezi pozicemi jednajících</a:t>
            </a:r>
          </a:p>
          <a:p>
            <a:pPr lvl="1"/>
            <a:r>
              <a:rPr lang="cs-CZ"/>
              <a:t>„Buď můj návrh, nebo nic“</a:t>
            </a:r>
          </a:p>
          <a:p>
            <a:r>
              <a:rPr lang="cs-CZ"/>
              <a:t>Předložit alternativní nabídky</a:t>
            </a:r>
          </a:p>
          <a:p>
            <a:pPr lvl="1"/>
            <a:r>
              <a:rPr lang="cs-CZ"/>
              <a:t>Rozšíření oblasti možné dohody</a:t>
            </a:r>
          </a:p>
          <a:p>
            <a:r>
              <a:rPr lang="cs-CZ"/>
              <a:t>Ústupky – malý význam pro nás, velký pro opon.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999" y="609600"/>
            <a:ext cx="8914001" cy="990600"/>
          </a:xfrm>
        </p:spPr>
        <p:txBody>
          <a:bodyPr>
            <a:noAutofit/>
          </a:bodyPr>
          <a:lstStyle/>
          <a:p>
            <a:r>
              <a:rPr lang="cs-CZ" sz="4000"/>
              <a:t>Trvání na dodržování objektivních kritérií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Není možné ignorovat konfliktní zájmy</a:t>
            </a:r>
          </a:p>
          <a:p>
            <a:r>
              <a:rPr lang="cs-CZ"/>
              <a:t>Řešení sporného bodu</a:t>
            </a:r>
          </a:p>
          <a:p>
            <a:pPr lvl="1"/>
            <a:r>
              <a:rPr lang="cs-CZ"/>
              <a:t>Hledání norem, pravidel a kritérií</a:t>
            </a:r>
          </a:p>
          <a:p>
            <a:pPr lvl="1"/>
            <a:r>
              <a:rPr lang="cs-CZ"/>
              <a:t>Souhlas obou stran</a:t>
            </a:r>
          </a:p>
          <a:p>
            <a:pPr lvl="1"/>
            <a:endParaRPr lang="cs-CZ"/>
          </a:p>
          <a:p>
            <a:r>
              <a:rPr lang="cs-CZ"/>
              <a:t>Mrtvý bod =&gt; debata o kritériích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Zhodnocení vyjednávání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Přispívá ke zlepšení vlastních vyjednávacích dovedností</a:t>
            </a:r>
          </a:p>
          <a:p>
            <a:r>
              <a:rPr lang="cs-CZ"/>
              <a:t>Uvědomění si vlastních „přehmatů“</a:t>
            </a:r>
          </a:p>
          <a:p>
            <a:r>
              <a:rPr lang="cs-CZ"/>
              <a:t>Po skončení jednání udržovat kontakt s druhou stranou</a:t>
            </a:r>
          </a:p>
          <a:p>
            <a:r>
              <a:rPr lang="cs-CZ"/>
              <a:t>Ověřovat zda jedná v souladu s dohodou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537" y="136843"/>
            <a:ext cx="8229600" cy="1143000"/>
          </a:xfrm>
        </p:spPr>
        <p:txBody>
          <a:bodyPr/>
          <a:lstStyle/>
          <a:p>
            <a:r>
              <a:rPr lang="cs-CZ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8094" y="1043940"/>
            <a:ext cx="8358246" cy="50435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/>
              <a:t>Jestliže o něco žádáte před podpisem dohody, říká se tomu vyjednávání. Pokud o něco žádáte po podpisu, říká se tomu žebrání. Je lepší být dobrým vyjednavačem, než vynikajícím žebrákem.</a:t>
            </a:r>
          </a:p>
          <a:p>
            <a:pPr algn="just"/>
            <a:r>
              <a:rPr lang="cs-CZ"/>
              <a:t>Nedostanete to, co si zasluhujete, ale to, co si vyjednáte.</a:t>
            </a:r>
          </a:p>
          <a:p>
            <a:pPr algn="just"/>
            <a:r>
              <a:rPr lang="cs-CZ"/>
              <a:t>Můžete dostat cokoliv, pokud pomůžete druhé straně dostat to, co chce.</a:t>
            </a:r>
          </a:p>
          <a:p>
            <a:pPr algn="just"/>
            <a:r>
              <a:rPr lang="cs-CZ"/>
              <a:t>O všem lze jednat, ale vše má svoji cenu.</a:t>
            </a:r>
          </a:p>
          <a:p>
            <a:pPr algn="just"/>
            <a:r>
              <a:rPr lang="cs-CZ"/>
              <a:t>Nabízené ceny jsou pozvánkou ke koupi, nikoliv demonstrací hodnoty věcí.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Souvislosti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344920"/>
            <a:ext cx="8153400" cy="4500594"/>
          </a:xfrm>
        </p:spPr>
        <p:txBody>
          <a:bodyPr/>
          <a:lstStyle/>
          <a:p>
            <a:r>
              <a:rPr lang="cs-CZ"/>
              <a:t>Vyjednávání</a:t>
            </a:r>
          </a:p>
          <a:p>
            <a:pPr lvl="1"/>
            <a:r>
              <a:rPr lang="cs-CZ"/>
              <a:t>proces, kdy dvě či více stran hledají řešení přijatelné pro všechny zúčastněné</a:t>
            </a:r>
          </a:p>
          <a:p>
            <a:pPr lvl="1"/>
            <a:r>
              <a:rPr lang="cs-CZ"/>
              <a:t>společné a konfliktní cíle</a:t>
            </a:r>
          </a:p>
          <a:p>
            <a:pPr lvl="1"/>
            <a:r>
              <a:rPr lang="cs-CZ"/>
              <a:t>proces sociální interakce</a:t>
            </a:r>
          </a:p>
          <a:p>
            <a:r>
              <a:rPr lang="cs-CZ"/>
              <a:t>Manažer</a:t>
            </a:r>
          </a:p>
          <a:p>
            <a:pPr lvl="1"/>
            <a:r>
              <a:rPr lang="cs-CZ"/>
              <a:t>vytvoření podmínek pro dosažení toho, co potřebují k splnění manažerských povinností a obchodních cílů</a:t>
            </a:r>
          </a:p>
          <a:p>
            <a:pPr lvl="1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Dovednosti manažera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Účinně prezentovat své názory</a:t>
            </a:r>
          </a:p>
          <a:p>
            <a:r>
              <a:rPr lang="cs-CZ"/>
              <a:t>Aktivně naslouchat názorům ostatních</a:t>
            </a:r>
          </a:p>
          <a:p>
            <a:r>
              <a:rPr lang="cs-CZ"/>
              <a:t>Adekvátně interpretovat jednání a projevy partnerů v jednání</a:t>
            </a:r>
          </a:p>
          <a:p>
            <a:r>
              <a:rPr lang="cs-CZ"/>
              <a:t>Věcně analyzovat informace</a:t>
            </a:r>
          </a:p>
          <a:p>
            <a:r>
              <a:rPr lang="cs-CZ"/>
              <a:t>Tvořit variantní způsoby řešení</a:t>
            </a:r>
          </a:p>
          <a:p>
            <a:r>
              <a:rPr lang="cs-CZ"/>
              <a:t>Hledat a nalézat řešení přijatelná pro obě strany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Proces vyjednávání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Průběh ovlivněn</a:t>
            </a:r>
          </a:p>
          <a:p>
            <a:pPr lvl="1"/>
            <a:r>
              <a:rPr lang="cs-CZ"/>
              <a:t>Individuálními charakteristikami jednajících osob</a:t>
            </a:r>
          </a:p>
          <a:p>
            <a:pPr lvl="1"/>
            <a:r>
              <a:rPr lang="cs-CZ"/>
              <a:t>Situačními komponenty</a:t>
            </a:r>
          </a:p>
          <a:p>
            <a:pPr lvl="2"/>
            <a:r>
              <a:rPr lang="cs-CZ"/>
              <a:t>Místo, uspořádání prostoru</a:t>
            </a:r>
          </a:p>
          <a:p>
            <a:pPr lvl="2"/>
            <a:r>
              <a:rPr lang="cs-CZ"/>
              <a:t>Počet a složení účastníků jednání</a:t>
            </a:r>
          </a:p>
          <a:p>
            <a:pPr lvl="2"/>
            <a:r>
              <a:rPr lang="cs-CZ"/>
              <a:t>Časová omezení</a:t>
            </a:r>
          </a:p>
          <a:p>
            <a:pPr lvl="2"/>
            <a:r>
              <a:rPr lang="cs-CZ"/>
              <a:t>Rozdíly ve statusu jednajících osob</a:t>
            </a:r>
          </a:p>
          <a:p>
            <a:pPr lvl="1"/>
            <a:r>
              <a:rPr lang="cs-CZ"/>
              <a:t>Vlastním procesem vyjednávání</a:t>
            </a:r>
          </a:p>
          <a:p>
            <a:pPr lvl="2"/>
            <a:r>
              <a:rPr lang="cs-CZ"/>
              <a:t>Strategické a taktické postupy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6558"/>
            <a:ext cx="8229600" cy="1143000"/>
          </a:xfrm>
        </p:spPr>
        <p:txBody>
          <a:bodyPr/>
          <a:lstStyle/>
          <a:p>
            <a:r>
              <a:rPr lang="cs-CZ"/>
              <a:t>Fáze vyjednávacího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Příprava na jednání</a:t>
            </a:r>
          </a:p>
          <a:p>
            <a:r>
              <a:rPr lang="cs-CZ"/>
              <a:t>Vlastní jednání</a:t>
            </a:r>
          </a:p>
          <a:p>
            <a:pPr lvl="1"/>
            <a:r>
              <a:rPr lang="cs-CZ"/>
              <a:t>Budování interpersonálních vztahů</a:t>
            </a:r>
          </a:p>
          <a:p>
            <a:pPr lvl="1"/>
            <a:r>
              <a:rPr lang="cs-CZ"/>
              <a:t>Výměna informací</a:t>
            </a:r>
          </a:p>
          <a:p>
            <a:pPr lvl="1"/>
            <a:r>
              <a:rPr lang="cs-CZ"/>
              <a:t>Přesvědčování</a:t>
            </a:r>
          </a:p>
          <a:p>
            <a:pPr lvl="1"/>
            <a:r>
              <a:rPr lang="cs-CZ"/>
              <a:t>Vzájemné ústupky, tvorba dohody</a:t>
            </a:r>
          </a:p>
          <a:p>
            <a:r>
              <a:rPr lang="cs-CZ"/>
              <a:t>Zhodnocení jednání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4726"/>
            <a:ext cx="8229600" cy="1143000"/>
          </a:xfrm>
        </p:spPr>
        <p:txBody>
          <a:bodyPr/>
          <a:lstStyle/>
          <a:p>
            <a:r>
              <a:rPr lang="cs-CZ"/>
              <a:t>Příprava na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8174194" cy="1042982"/>
          </a:xfrm>
        </p:spPr>
        <p:txBody>
          <a:bodyPr>
            <a:normAutofit fontScale="85000" lnSpcReduction="10000"/>
          </a:bodyPr>
          <a:lstStyle/>
          <a:p>
            <a:r>
              <a:rPr lang="cs-CZ"/>
              <a:t>Snížení stresu, nepodcenění ani nepřecenění druhé strany, objevení potenciálních oblastí dohody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42910" y="3071810"/>
            <a:ext cx="8174194" cy="35719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cs-CZ" sz="2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Získání informací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cs-CZ" sz="2900"/>
              <a:t>Vymezení cílů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cs-CZ" sz="2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Analýza celkové situace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cs-CZ" sz="2900"/>
              <a:t>Hodnocení silných a slabých stránek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cs-CZ" sz="2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Odhad nejmenší možné meze a počáteční pozice druhé strany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6448" y="579438"/>
            <a:ext cx="8229600" cy="1143000"/>
          </a:xfrm>
        </p:spPr>
        <p:txBody>
          <a:bodyPr/>
          <a:lstStyle/>
          <a:p>
            <a:r>
              <a:rPr lang="cs-CZ"/>
              <a:t>Příprava na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2285992"/>
            <a:ext cx="8153400" cy="3810008"/>
          </a:xfrm>
        </p:spPr>
        <p:txBody>
          <a:bodyPr/>
          <a:lstStyle/>
          <a:p>
            <a:r>
              <a:rPr lang="cs-CZ"/>
              <a:t>Zvážení výhodných možností pro obě strany</a:t>
            </a:r>
          </a:p>
          <a:p>
            <a:r>
              <a:rPr lang="cs-CZ"/>
              <a:t>Určení vlastní nejzazší meze</a:t>
            </a:r>
          </a:p>
          <a:p>
            <a:r>
              <a:rPr lang="cs-CZ"/>
              <a:t>Výběr strategie a taktických postupů</a:t>
            </a:r>
          </a:p>
          <a:p>
            <a:r>
              <a:rPr lang="cs-CZ"/>
              <a:t>Agenda, časové a organizační stránky jednání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6558"/>
            <a:ext cx="8229600" cy="1143000"/>
          </a:xfrm>
        </p:spPr>
        <p:txBody>
          <a:bodyPr/>
          <a:lstStyle/>
          <a:p>
            <a:r>
              <a:rPr lang="cs-CZ"/>
              <a:t>Vlastní vyjednávání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Vzájemné seznamování</a:t>
            </a:r>
          </a:p>
          <a:p>
            <a:r>
              <a:rPr lang="cs-CZ"/>
              <a:t>Strategie</a:t>
            </a:r>
          </a:p>
          <a:p>
            <a:pPr lvl="1"/>
            <a:r>
              <a:rPr lang="cs-CZ"/>
              <a:t>Kompetitivní (</a:t>
            </a:r>
            <a:r>
              <a:rPr lang="cs-CZ" err="1"/>
              <a:t>win</a:t>
            </a:r>
            <a:r>
              <a:rPr lang="cs-CZ"/>
              <a:t>-lose)</a:t>
            </a:r>
          </a:p>
          <a:p>
            <a:pPr lvl="1"/>
            <a:r>
              <a:rPr lang="cs-CZ"/>
              <a:t>Kooperativní (</a:t>
            </a:r>
            <a:r>
              <a:rPr lang="cs-CZ" err="1"/>
              <a:t>win</a:t>
            </a:r>
            <a:r>
              <a:rPr lang="cs-CZ"/>
              <a:t>-</a:t>
            </a:r>
            <a:r>
              <a:rPr lang="cs-CZ" err="1"/>
              <a:t>win</a:t>
            </a:r>
            <a:r>
              <a:rPr lang="cs-CZ"/>
              <a:t>)</a:t>
            </a:r>
          </a:p>
          <a:p>
            <a:r>
              <a:rPr lang="cs-CZ"/>
              <a:t>Metoda principiálního vyjednávání</a:t>
            </a:r>
          </a:p>
          <a:p>
            <a:pPr lvl="1"/>
            <a:r>
              <a:rPr lang="cs-CZ"/>
              <a:t>Oddělit lidi od problémů</a:t>
            </a:r>
          </a:p>
          <a:p>
            <a:pPr lvl="1"/>
            <a:r>
              <a:rPr lang="cs-CZ"/>
              <a:t>Soustředit se na zájmy, ne na pozice</a:t>
            </a:r>
          </a:p>
          <a:p>
            <a:pPr lvl="1"/>
            <a:r>
              <a:rPr lang="cs-CZ"/>
              <a:t>Vytvoření vzájemně prospěšných nabídek</a:t>
            </a:r>
          </a:p>
          <a:p>
            <a:pPr lvl="1"/>
            <a:r>
              <a:rPr lang="cs-CZ"/>
              <a:t>Trvaní na dodržování objektivních kritérií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/>
              <a:t>Oddělit lidi od problémů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Oddělení osobní a věcné stránky</a:t>
            </a:r>
          </a:p>
          <a:p>
            <a:pPr lvl="1"/>
            <a:r>
              <a:rPr lang="cs-CZ"/>
              <a:t>náročné</a:t>
            </a:r>
          </a:p>
          <a:p>
            <a:r>
              <a:rPr lang="cs-CZ"/>
              <a:t>Druhá strana může vnímat problém jinak</a:t>
            </a:r>
          </a:p>
          <a:p>
            <a:r>
              <a:rPr lang="cs-CZ"/>
              <a:t>Pochopit emoce své i druhé strany a umět s nimi zacházet během jednání</a:t>
            </a:r>
          </a:p>
          <a:p>
            <a:r>
              <a:rPr lang="cs-CZ"/>
              <a:t>Komunikovat tak, aby se snížilo riziko neporozumění a vzniku osobních výpadů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CAC4B-973B-408B-908F-EF00111E1BC8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D20F0DFCDE7045AA6BB4CF109D500E" ma:contentTypeVersion="5" ma:contentTypeDescription="Vytvoří nový dokument" ma:contentTypeScope="" ma:versionID="f81cff2f4e9793b7816b88588bf5722b">
  <xsd:schema xmlns:xsd="http://www.w3.org/2001/XMLSchema" xmlns:xs="http://www.w3.org/2001/XMLSchema" xmlns:p="http://schemas.microsoft.com/office/2006/metadata/properties" xmlns:ns2="a9f35f07-9a28-4d2d-bdff-db8c95e03da5" targetNamespace="http://schemas.microsoft.com/office/2006/metadata/properties" ma:root="true" ma:fieldsID="f464a438b8e8387d5af32b1ba73ce012" ns2:_="">
    <xsd:import namespace="a9f35f07-9a28-4d2d-bdff-db8c95e03d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35f07-9a28-4d2d-bdff-db8c95e03d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03DB54-A7C2-4AFA-AEDC-31006A2B3C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E06CED-FB4C-4084-9FFA-897A5D85ABB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E96D99B-6843-4056-9071-792214FFF8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f35f07-9a28-4d2d-bdff-db8c95e03d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981</Words>
  <Application>Microsoft Office PowerPoint</Application>
  <PresentationFormat>Předvádění na obrazovce (4:3)</PresentationFormat>
  <Paragraphs>175</Paragraphs>
  <Slides>14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VYJEDNÁVÁNÍ</vt:lpstr>
      <vt:lpstr>Souvislosti</vt:lpstr>
      <vt:lpstr>Dovednosti manažera</vt:lpstr>
      <vt:lpstr>Proces vyjednávání</vt:lpstr>
      <vt:lpstr>Fáze vyjednávacího procesu</vt:lpstr>
      <vt:lpstr>Příprava na jednání</vt:lpstr>
      <vt:lpstr>Příprava na jednání</vt:lpstr>
      <vt:lpstr>Vlastní vyjednávání</vt:lpstr>
      <vt:lpstr>Oddělit lidi od problémů</vt:lpstr>
      <vt:lpstr>Soustředit se na zájmy, nikoli na pozice</vt:lpstr>
      <vt:lpstr>Vytvoření vzájemně prospěšné nabídky</vt:lpstr>
      <vt:lpstr>Trvání na dodržování objektivních kritérií</vt:lpstr>
      <vt:lpstr>Zhodnocení vyjednávání</vt:lpstr>
      <vt:lpstr>Závěr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Bernardová Dana</dc:creator>
  <cp:keywords/>
  <dc:description/>
  <cp:lastModifiedBy>Fink Martin</cp:lastModifiedBy>
  <cp:revision>2</cp:revision>
  <dcterms:created xsi:type="dcterms:W3CDTF">2012-07-19T22:32:54Z</dcterms:created>
  <dcterms:modified xsi:type="dcterms:W3CDTF">2022-02-20T01:18:52Z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0x010100AED20F0DFCDE7045AA6BB4CF109D500E</vt:lpwstr>
  </property>
</Properties>
</file>