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25" r:id="rId2"/>
    <p:sldId id="326" r:id="rId3"/>
    <p:sldId id="303" r:id="rId4"/>
    <p:sldId id="304" r:id="rId5"/>
    <p:sldId id="305" r:id="rId6"/>
    <p:sldId id="262" r:id="rId7"/>
    <p:sldId id="306" r:id="rId8"/>
    <p:sldId id="307" r:id="rId9"/>
    <p:sldId id="308" r:id="rId10"/>
    <p:sldId id="266" r:id="rId11"/>
    <p:sldId id="309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1" r:id="rId23"/>
    <p:sldId id="322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16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486BA8-74D3-4613-BA58-B7F638FBBEDF}" type="datetimeFigureOut">
              <a:rPr lang="cs-CZ" smtClean="0"/>
              <a:t>09.06.2022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BCD15-8431-410B-AF05-79B1C7035A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44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71C55-E4C0-48E9-BD2B-37EA36D410AD}" type="datetimeFigureOut">
              <a:rPr lang="cs-CZ" smtClean="0"/>
              <a:t>09.06.2022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37B6C5-0E25-4349-A869-0ED640A55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647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err="1"/>
              <a:t>Click</a:t>
            </a:r>
            <a:r>
              <a:rPr lang="cs-CZ"/>
              <a:t> to </a:t>
            </a:r>
            <a:r>
              <a:rPr lang="cs-CZ" err="1"/>
              <a:t>edit</a:t>
            </a:r>
            <a:r>
              <a:rPr lang="cs-CZ"/>
              <a:t> Master </a:t>
            </a:r>
            <a:r>
              <a:rPr lang="cs-CZ" err="1"/>
              <a:t>title</a:t>
            </a:r>
            <a:r>
              <a:rPr lang="cs-CZ"/>
              <a:t>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D10202"/>
                </a:solidFill>
              </a:defRPr>
            </a:lvl1pPr>
          </a:lstStyle>
          <a:p>
            <a:r>
              <a:rPr lang="cs-CZ" err="1"/>
              <a:t>Click</a:t>
            </a:r>
            <a:r>
              <a:rPr lang="cs-CZ"/>
              <a:t> to </a:t>
            </a:r>
            <a:r>
              <a:rPr lang="cs-CZ" err="1"/>
              <a:t>edit</a:t>
            </a:r>
            <a:r>
              <a:rPr lang="cs-CZ"/>
              <a:t> Master </a:t>
            </a:r>
            <a:r>
              <a:rPr lang="cs-CZ" err="1"/>
              <a:t>title</a:t>
            </a:r>
            <a:r>
              <a:rPr lang="cs-CZ"/>
              <a:t>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err="1"/>
              <a:t>Click</a:t>
            </a:r>
            <a:r>
              <a:rPr lang="cs-CZ"/>
              <a:t> to </a:t>
            </a:r>
            <a:r>
              <a:rPr lang="cs-CZ" err="1"/>
              <a:t>edit</a:t>
            </a:r>
            <a:r>
              <a:rPr lang="cs-CZ"/>
              <a:t> Master text </a:t>
            </a:r>
            <a:r>
              <a:rPr lang="cs-CZ" err="1"/>
              <a:t>styles</a:t>
            </a:r>
            <a:endParaRPr lang="cs-CZ"/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 err="1"/>
              <a:t>Third</a:t>
            </a:r>
            <a:r>
              <a:rPr lang="cs-CZ"/>
              <a:t> level</a:t>
            </a:r>
          </a:p>
          <a:p>
            <a:pPr lvl="3"/>
            <a:r>
              <a:rPr lang="cs-CZ" err="1"/>
              <a:t>Fourth</a:t>
            </a:r>
            <a:r>
              <a:rPr lang="cs-CZ"/>
              <a:t> level</a:t>
            </a:r>
          </a:p>
          <a:p>
            <a:pPr lvl="4"/>
            <a:r>
              <a:rPr lang="cs-CZ" err="1"/>
              <a:t>Fifth</a:t>
            </a:r>
            <a:r>
              <a:rPr lang="cs-CZ"/>
              <a:t>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err="1"/>
              <a:t>Click</a:t>
            </a:r>
            <a:r>
              <a:rPr lang="cs-CZ"/>
              <a:t> to </a:t>
            </a:r>
            <a:r>
              <a:rPr lang="cs-CZ" err="1"/>
              <a:t>edit</a:t>
            </a:r>
            <a:r>
              <a:rPr lang="cs-CZ"/>
              <a:t> Master </a:t>
            </a:r>
            <a:r>
              <a:rPr lang="cs-CZ" err="1"/>
              <a:t>title</a:t>
            </a:r>
            <a:r>
              <a:rPr lang="cs-CZ"/>
              <a:t>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D10202"/>
                </a:solidFill>
              </a:defRPr>
            </a:lvl1pPr>
          </a:lstStyle>
          <a:p>
            <a:r>
              <a:rPr lang="cs-CZ" err="1"/>
              <a:t>Click</a:t>
            </a:r>
            <a:r>
              <a:rPr lang="cs-CZ"/>
              <a:t> to </a:t>
            </a:r>
            <a:r>
              <a:rPr lang="cs-CZ" err="1"/>
              <a:t>edit</a:t>
            </a:r>
            <a:r>
              <a:rPr lang="cs-CZ"/>
              <a:t> Master </a:t>
            </a:r>
            <a:r>
              <a:rPr lang="cs-CZ" err="1"/>
              <a:t>title</a:t>
            </a:r>
            <a:r>
              <a:rPr lang="cs-CZ"/>
              <a:t>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D10202"/>
                </a:solidFill>
              </a:defRPr>
            </a:lvl1pPr>
          </a:lstStyle>
          <a:p>
            <a:r>
              <a:rPr lang="cs-CZ" err="1"/>
              <a:t>Click</a:t>
            </a:r>
            <a:r>
              <a:rPr lang="cs-CZ"/>
              <a:t> to </a:t>
            </a:r>
            <a:r>
              <a:rPr lang="cs-CZ" err="1"/>
              <a:t>edit</a:t>
            </a:r>
            <a:r>
              <a:rPr lang="cs-CZ"/>
              <a:t> Master </a:t>
            </a:r>
            <a:r>
              <a:rPr lang="cs-CZ" err="1"/>
              <a:t>title</a:t>
            </a:r>
            <a:r>
              <a:rPr lang="cs-CZ"/>
              <a:t>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err="1"/>
              <a:t>Click</a:t>
            </a:r>
            <a:r>
              <a:rPr lang="cs-CZ"/>
              <a:t> to </a:t>
            </a:r>
            <a:r>
              <a:rPr lang="cs-CZ" err="1"/>
              <a:t>edit</a:t>
            </a:r>
            <a:r>
              <a:rPr lang="cs-CZ"/>
              <a:t> Master </a:t>
            </a:r>
            <a:r>
              <a:rPr lang="cs-CZ" err="1"/>
              <a:t>title</a:t>
            </a:r>
            <a:r>
              <a:rPr lang="cs-CZ"/>
              <a:t>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HRl0dvPRkSI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ceskatelevize.cz/porady/10997918455-mimoradne-porady-ct24/222411033250305/" TargetMode="External"/><Relationship Id="rId4" Type="http://schemas.openxmlformats.org/officeDocument/2006/relationships/hyperlink" Target="https://youtu.be/4jwUXV4QaTw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893157"/>
            <a:ext cx="8174114" cy="1071686"/>
          </a:xfrm>
        </p:spPr>
        <p:txBody>
          <a:bodyPr lIns="0" tIns="0" rIns="0" bIns="0" anchor="t" anchorCtr="0">
            <a:noAutofit/>
          </a:bodyPr>
          <a:lstStyle/>
          <a:p>
            <a:pPr algn="l"/>
            <a:r>
              <a:rPr lang="cs-CZ" sz="6000" b="1">
                <a:solidFill>
                  <a:srgbClr val="D10202"/>
                </a:solidFill>
                <a:cs typeface="Arial"/>
              </a:rPr>
              <a:t>Nonverbální komunikace</a:t>
            </a:r>
            <a:endParaRPr lang="en-US" sz="6000" b="1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17221" y="4059936"/>
            <a:ext cx="6718685" cy="1590795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7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cs-CZ" sz="18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https://edu.ceskatelevize.cz/video/6779-co-o-nas-rika-rec-tela#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cs-CZ" sz="18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https://vod.idnes.cz/1603/15/VF160315_174556_flv_high.mp4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cs-CZ" sz="18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https://youtu.be/HRl0dvPRkSI</a:t>
            </a: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cs-CZ" sz="18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https://youtu.be/4jwUXV4QaTw</a:t>
            </a:r>
            <a:endParaRPr lang="cs-CZ" sz="1800" b="1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https://www.ceskatelevize.cz/porady/10997918455-mimoradne-porady-ct24/222411033250305/</a:t>
            </a: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cs-CZ" sz="1800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56889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422D600D-ADFE-4873-B718-B4AA22F006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z="4000">
                <a:latin typeface="Times New Roman" panose="02020603050405020304" pitchFamily="18" charset="0"/>
              </a:rPr>
              <a:t>  </a:t>
            </a:r>
            <a:r>
              <a:rPr lang="en-US" altLang="cs-CZ">
                <a:latin typeface="+mn-lt"/>
              </a:rPr>
              <a:t>OČNÍ KONTAKT</a:t>
            </a:r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55EEDDFE-91B1-468F-A39C-8B593CE83C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altLang="cs-CZ" sz="2400" err="1"/>
              <a:t>Zaměřením</a:t>
            </a:r>
            <a:r>
              <a:rPr lang="en-US" altLang="cs-CZ" sz="2400"/>
              <a:t> </a:t>
            </a:r>
            <a:r>
              <a:rPr lang="en-US" altLang="cs-CZ" sz="2400" err="1"/>
              <a:t>pohledu</a:t>
            </a:r>
            <a:endParaRPr lang="en-US" altLang="cs-CZ" sz="2400"/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cs-CZ" sz="2400" err="1"/>
              <a:t>Délkou</a:t>
            </a:r>
            <a:r>
              <a:rPr lang="en-US" altLang="cs-CZ" sz="2400"/>
              <a:t> </a:t>
            </a:r>
            <a:r>
              <a:rPr lang="en-US" altLang="cs-CZ" sz="2400" err="1"/>
              <a:t>trvání</a:t>
            </a:r>
            <a:endParaRPr lang="en-US" altLang="cs-CZ" sz="2400"/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cs-CZ" sz="2400" err="1"/>
              <a:t>Četnost</a:t>
            </a:r>
            <a:r>
              <a:rPr lang="en-US" altLang="cs-CZ" sz="2400"/>
              <a:t> </a:t>
            </a:r>
            <a:r>
              <a:rPr lang="en-US" altLang="cs-CZ" sz="2400" err="1"/>
              <a:t>pohledu</a:t>
            </a:r>
            <a:endParaRPr lang="en-US" altLang="cs-CZ" sz="2400"/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cs-CZ" sz="2400"/>
              <a:t>Sled </a:t>
            </a:r>
            <a:r>
              <a:rPr lang="en-US" altLang="cs-CZ" sz="2400" err="1"/>
              <a:t>pohledu</a:t>
            </a:r>
            <a:endParaRPr lang="en-US" altLang="cs-CZ" sz="2400"/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cs-CZ" sz="2400" err="1"/>
              <a:t>Celkový</a:t>
            </a:r>
            <a:r>
              <a:rPr lang="en-US" altLang="cs-CZ" sz="2400"/>
              <a:t> </a:t>
            </a:r>
            <a:r>
              <a:rPr lang="en-US" altLang="cs-CZ" sz="2400" err="1"/>
              <a:t>objem</a:t>
            </a:r>
            <a:r>
              <a:rPr lang="en-US" altLang="cs-CZ" sz="2400"/>
              <a:t> </a:t>
            </a:r>
            <a:r>
              <a:rPr lang="en-US" altLang="cs-CZ" sz="2400" err="1"/>
              <a:t>pohledů</a:t>
            </a:r>
            <a:endParaRPr lang="en-US" altLang="cs-CZ" sz="2400"/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cs-CZ" sz="2400" err="1"/>
              <a:t>Pootevřením</a:t>
            </a:r>
            <a:r>
              <a:rPr lang="en-US" altLang="cs-CZ" sz="2400"/>
              <a:t> </a:t>
            </a:r>
            <a:r>
              <a:rPr lang="en-US" altLang="cs-CZ" sz="2400" err="1"/>
              <a:t>očních</a:t>
            </a:r>
            <a:r>
              <a:rPr lang="en-US" altLang="cs-CZ" sz="2400"/>
              <a:t> </a:t>
            </a:r>
            <a:r>
              <a:rPr lang="en-US" altLang="cs-CZ" sz="2400" err="1"/>
              <a:t>víček</a:t>
            </a:r>
            <a:endParaRPr lang="en-US" altLang="cs-CZ" sz="2400"/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cs-CZ" sz="2400" err="1"/>
              <a:t>Průměr</a:t>
            </a:r>
            <a:r>
              <a:rPr lang="en-US" altLang="cs-CZ" sz="2400"/>
              <a:t> </a:t>
            </a:r>
            <a:r>
              <a:rPr lang="en-US" altLang="cs-CZ" sz="2400" err="1"/>
              <a:t>zornic</a:t>
            </a:r>
            <a:endParaRPr lang="en-US" altLang="cs-CZ" sz="2400"/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cs-CZ" sz="2400" err="1"/>
              <a:t>Odklon</a:t>
            </a:r>
            <a:r>
              <a:rPr lang="en-US" altLang="cs-CZ" sz="2400"/>
              <a:t> </a:t>
            </a:r>
            <a:r>
              <a:rPr lang="en-US" altLang="cs-CZ" sz="2400" err="1"/>
              <a:t>směru</a:t>
            </a:r>
            <a:r>
              <a:rPr lang="en-US" altLang="cs-CZ" sz="2400"/>
              <a:t> </a:t>
            </a:r>
            <a:r>
              <a:rPr lang="en-US" altLang="cs-CZ" sz="2400" err="1"/>
              <a:t>pohledu</a:t>
            </a:r>
            <a:endParaRPr lang="en-US" altLang="cs-CZ" sz="2400"/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cs-CZ" sz="2400" err="1"/>
              <a:t>Mrkací</a:t>
            </a:r>
            <a:r>
              <a:rPr lang="en-US" altLang="cs-CZ" sz="2400"/>
              <a:t> </a:t>
            </a:r>
            <a:r>
              <a:rPr lang="en-US" altLang="cs-CZ" sz="2400" err="1"/>
              <a:t>pohyby</a:t>
            </a:r>
            <a:endParaRPr lang="en-US" altLang="cs-CZ" sz="2400"/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cs-CZ" sz="2400" err="1"/>
              <a:t>Tvary</a:t>
            </a:r>
            <a:r>
              <a:rPr lang="en-US" altLang="cs-CZ" sz="2400"/>
              <a:t> a </a:t>
            </a:r>
            <a:r>
              <a:rPr lang="en-US" altLang="cs-CZ" sz="2400" err="1"/>
              <a:t>pohyby</a:t>
            </a:r>
            <a:r>
              <a:rPr lang="en-US" altLang="cs-CZ" sz="2400"/>
              <a:t> </a:t>
            </a:r>
            <a:r>
              <a:rPr lang="en-US" altLang="cs-CZ" sz="2400" err="1"/>
              <a:t>očí</a:t>
            </a:r>
            <a:endParaRPr lang="en-US" altLang="cs-CZ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D16426EC-EB5B-4E5F-8A5D-656F7CC315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  KINESIKA</a:t>
            </a: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E5B96EEF-F66E-459E-A752-BF44A45EB2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0018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cs-CZ"/>
              <a:t>(z </a:t>
            </a:r>
            <a:r>
              <a:rPr lang="en-US" altLang="cs-CZ" err="1"/>
              <a:t>řec</a:t>
            </a:r>
            <a:r>
              <a:rPr lang="en-US" altLang="cs-CZ"/>
              <a:t>. kinesis – </a:t>
            </a:r>
            <a:r>
              <a:rPr lang="en-US" altLang="cs-CZ" err="1"/>
              <a:t>pohyb</a:t>
            </a:r>
            <a:r>
              <a:rPr lang="en-US" altLang="cs-CZ"/>
              <a:t>)</a:t>
            </a:r>
            <a:endParaRPr lang="cs-CZ" altLang="cs-CZ"/>
          </a:p>
          <a:p>
            <a:pPr>
              <a:buFont typeface="Wingdings" panose="05000000000000000000" pitchFamily="2" charset="2"/>
              <a:buNone/>
            </a:pPr>
            <a:r>
              <a:rPr lang="en-US" altLang="cs-CZ" b="1" err="1"/>
              <a:t>Zahrnuje</a:t>
            </a:r>
            <a:r>
              <a:rPr lang="en-US" altLang="cs-CZ" b="1"/>
              <a:t> </a:t>
            </a:r>
            <a:r>
              <a:rPr lang="en-US" altLang="cs-CZ" b="1" err="1"/>
              <a:t>všechny</a:t>
            </a:r>
            <a:r>
              <a:rPr lang="en-US" altLang="cs-CZ" b="1"/>
              <a:t> </a:t>
            </a:r>
            <a:r>
              <a:rPr lang="en-US" altLang="cs-CZ" b="1" err="1"/>
              <a:t>druhy</a:t>
            </a:r>
            <a:r>
              <a:rPr lang="en-US" altLang="cs-CZ" b="1"/>
              <a:t> </a:t>
            </a:r>
            <a:r>
              <a:rPr lang="en-US" altLang="cs-CZ" b="1" err="1"/>
              <a:t>pohybů</a:t>
            </a:r>
            <a:r>
              <a:rPr lang="en-US" altLang="cs-CZ" b="1"/>
              <a:t> </a:t>
            </a:r>
            <a:r>
              <a:rPr lang="en-US" altLang="cs-CZ" b="1" err="1"/>
              <a:t>různých</a:t>
            </a:r>
            <a:r>
              <a:rPr lang="en-US" altLang="cs-CZ" b="1"/>
              <a:t> </a:t>
            </a:r>
            <a:r>
              <a:rPr lang="en-US" altLang="cs-CZ" b="1" err="1"/>
              <a:t>částí</a:t>
            </a:r>
            <a:r>
              <a:rPr lang="cs-CZ" altLang="cs-CZ" b="1"/>
              <a:t> </a:t>
            </a:r>
            <a:r>
              <a:rPr lang="en-US" altLang="cs-CZ" b="1" err="1"/>
              <a:t>těla</a:t>
            </a:r>
            <a:r>
              <a:rPr lang="en-US" altLang="cs-CZ"/>
              <a:t>.</a:t>
            </a:r>
          </a:p>
          <a:p>
            <a:r>
              <a:rPr lang="en-US" altLang="cs-CZ" err="1"/>
              <a:t>Chironomie</a:t>
            </a:r>
            <a:r>
              <a:rPr lang="en-US" altLang="cs-CZ"/>
              <a:t> – </a:t>
            </a:r>
            <a:r>
              <a:rPr lang="en-US" altLang="cs-CZ" err="1"/>
              <a:t>pojednává</a:t>
            </a:r>
            <a:r>
              <a:rPr lang="en-US" altLang="cs-CZ"/>
              <a:t> o </a:t>
            </a:r>
            <a:r>
              <a:rPr lang="en-US" altLang="cs-CZ" err="1"/>
              <a:t>pohybech</a:t>
            </a:r>
            <a:r>
              <a:rPr lang="en-US" altLang="cs-CZ"/>
              <a:t> </a:t>
            </a:r>
            <a:r>
              <a:rPr lang="en-US" altLang="cs-CZ" err="1"/>
              <a:t>rukou</a:t>
            </a:r>
            <a:r>
              <a:rPr lang="en-US" altLang="cs-CZ"/>
              <a:t>.</a:t>
            </a:r>
            <a:endParaRPr lang="cs-CZ" altLang="cs-CZ"/>
          </a:p>
          <a:p>
            <a:r>
              <a:rPr lang="en-US" altLang="cs-CZ" err="1"/>
              <a:t>Gestika</a:t>
            </a:r>
            <a:r>
              <a:rPr lang="en-US" altLang="cs-CZ"/>
              <a:t> – </a:t>
            </a:r>
            <a:r>
              <a:rPr lang="en-US" altLang="cs-CZ" err="1"/>
              <a:t>pohyby</a:t>
            </a:r>
            <a:r>
              <a:rPr lang="en-US" altLang="cs-CZ"/>
              <a:t> </a:t>
            </a:r>
            <a:r>
              <a:rPr lang="en-US" altLang="cs-CZ" err="1"/>
              <a:t>rukou</a:t>
            </a:r>
            <a:r>
              <a:rPr lang="en-US" altLang="cs-CZ"/>
              <a:t>, </a:t>
            </a:r>
            <a:r>
              <a:rPr lang="en-US" altLang="cs-CZ" err="1"/>
              <a:t>které</a:t>
            </a:r>
            <a:r>
              <a:rPr lang="en-US" altLang="cs-CZ"/>
              <a:t> </a:t>
            </a:r>
            <a:r>
              <a:rPr lang="en-US" altLang="cs-CZ" err="1"/>
              <a:t>doprovázejí</a:t>
            </a:r>
            <a:r>
              <a:rPr lang="en-US" altLang="cs-CZ"/>
              <a:t> </a:t>
            </a:r>
            <a:r>
              <a:rPr lang="en-US" altLang="cs-CZ" err="1"/>
              <a:t>či</a:t>
            </a:r>
            <a:r>
              <a:rPr lang="en-US" altLang="cs-CZ"/>
              <a:t> </a:t>
            </a:r>
            <a:r>
              <a:rPr lang="en-US" altLang="cs-CZ" err="1"/>
              <a:t>nahrazují</a:t>
            </a:r>
            <a:r>
              <a:rPr lang="en-US" altLang="cs-CZ"/>
              <a:t> </a:t>
            </a:r>
            <a:r>
              <a:rPr lang="en-US" altLang="cs-CZ" err="1"/>
              <a:t>slovní</a:t>
            </a:r>
            <a:r>
              <a:rPr lang="en-US" altLang="cs-CZ"/>
              <a:t> </a:t>
            </a:r>
            <a:r>
              <a:rPr lang="en-US" altLang="cs-CZ" err="1"/>
              <a:t>projev</a:t>
            </a:r>
            <a:r>
              <a:rPr lang="en-US" altLang="cs-CZ"/>
              <a:t>.</a:t>
            </a:r>
            <a:endParaRPr lang="cs-CZ" altLang="cs-CZ"/>
          </a:p>
          <a:p>
            <a:pPr>
              <a:buFont typeface="Wingdings" panose="05000000000000000000" pitchFamily="2" charset="2"/>
              <a:buNone/>
            </a:pPr>
            <a:r>
              <a:rPr lang="en-US" altLang="cs-CZ" err="1"/>
              <a:t>Pozornost</a:t>
            </a:r>
            <a:r>
              <a:rPr lang="en-US" altLang="cs-CZ"/>
              <a:t> </a:t>
            </a:r>
            <a:r>
              <a:rPr lang="en-US" altLang="cs-CZ" err="1"/>
              <a:t>věnujeme</a:t>
            </a:r>
            <a:r>
              <a:rPr lang="en-US" altLang="cs-CZ"/>
              <a:t> </a:t>
            </a:r>
            <a:r>
              <a:rPr lang="en-US" altLang="cs-CZ" err="1"/>
              <a:t>nejen</a:t>
            </a:r>
            <a:r>
              <a:rPr lang="en-US" altLang="cs-CZ"/>
              <a:t> </a:t>
            </a:r>
            <a:r>
              <a:rPr lang="en-US" altLang="cs-CZ" err="1"/>
              <a:t>končetině</a:t>
            </a:r>
            <a:r>
              <a:rPr lang="en-US" altLang="cs-CZ"/>
              <a:t>, </a:t>
            </a:r>
            <a:r>
              <a:rPr lang="en-US" altLang="cs-CZ" err="1"/>
              <a:t>či</a:t>
            </a:r>
            <a:r>
              <a:rPr lang="en-US" altLang="cs-CZ"/>
              <a:t> </a:t>
            </a:r>
            <a:r>
              <a:rPr lang="en-US" altLang="cs-CZ" err="1"/>
              <a:t>jiné</a:t>
            </a:r>
            <a:r>
              <a:rPr lang="en-US" altLang="cs-CZ"/>
              <a:t> </a:t>
            </a:r>
            <a:r>
              <a:rPr lang="en-US" altLang="cs-CZ" err="1"/>
              <a:t>části</a:t>
            </a:r>
            <a:r>
              <a:rPr lang="en-US" altLang="cs-CZ"/>
              <a:t> </a:t>
            </a:r>
            <a:r>
              <a:rPr lang="en-US" altLang="cs-CZ" err="1"/>
              <a:t>těla</a:t>
            </a:r>
            <a:r>
              <a:rPr lang="en-US" altLang="cs-CZ"/>
              <a:t>, </a:t>
            </a:r>
            <a:r>
              <a:rPr lang="en-US" altLang="cs-CZ" err="1"/>
              <a:t>která</a:t>
            </a:r>
            <a:r>
              <a:rPr lang="en-US" altLang="cs-CZ"/>
              <a:t> se </a:t>
            </a:r>
            <a:r>
              <a:rPr lang="en-US" altLang="cs-CZ" err="1"/>
              <a:t>pohybuje</a:t>
            </a:r>
            <a:r>
              <a:rPr lang="en-US" altLang="cs-CZ"/>
              <a:t>, ale </a:t>
            </a:r>
            <a:r>
              <a:rPr lang="en-US" altLang="cs-CZ" err="1"/>
              <a:t>i</a:t>
            </a:r>
            <a:r>
              <a:rPr lang="en-US" altLang="cs-CZ"/>
              <a:t> </a:t>
            </a:r>
            <a:r>
              <a:rPr lang="en-US" altLang="cs-CZ" err="1"/>
              <a:t>rozsahu</a:t>
            </a:r>
            <a:r>
              <a:rPr lang="en-US" altLang="cs-CZ"/>
              <a:t> a </a:t>
            </a:r>
            <a:r>
              <a:rPr lang="en-US" altLang="cs-CZ" err="1"/>
              <a:t>době</a:t>
            </a:r>
            <a:r>
              <a:rPr lang="en-US" altLang="cs-CZ"/>
              <a:t> </a:t>
            </a:r>
            <a:r>
              <a:rPr lang="en-US" altLang="cs-CZ" err="1"/>
              <a:t>jeho</a:t>
            </a:r>
            <a:r>
              <a:rPr lang="en-US" altLang="cs-CZ"/>
              <a:t> </a:t>
            </a:r>
            <a:r>
              <a:rPr lang="en-US" altLang="cs-CZ" err="1"/>
              <a:t>trvání</a:t>
            </a:r>
            <a:r>
              <a:rPr lang="en-US" altLang="cs-CZ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CA11FCC7-EDD2-44A8-B48D-B06473B48C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  GESTIKA</a:t>
            </a:r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E92B7EF7-F175-4DA3-8312-7A65AF6075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cs-CZ"/>
              <a:t>(z lat. </a:t>
            </a:r>
            <a:r>
              <a:rPr lang="en-US" altLang="cs-CZ" err="1"/>
              <a:t>gestus</a:t>
            </a:r>
            <a:r>
              <a:rPr lang="en-US" altLang="cs-CZ"/>
              <a:t> – </a:t>
            </a:r>
            <a:r>
              <a:rPr lang="en-US" altLang="cs-CZ" err="1"/>
              <a:t>posunek</a:t>
            </a:r>
            <a:r>
              <a:rPr lang="en-US" altLang="cs-CZ"/>
              <a:t>, </a:t>
            </a:r>
            <a:r>
              <a:rPr lang="en-US" altLang="cs-CZ" err="1"/>
              <a:t>gesto</a:t>
            </a:r>
            <a:r>
              <a:rPr lang="en-US" altLang="cs-CZ"/>
              <a:t>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cs-CZ" b="1" err="1"/>
              <a:t>Spontánní</a:t>
            </a:r>
            <a:r>
              <a:rPr lang="en-US" altLang="cs-CZ" b="1"/>
              <a:t> </a:t>
            </a:r>
            <a:r>
              <a:rPr lang="en-US" altLang="cs-CZ" b="1" err="1"/>
              <a:t>pohyb</a:t>
            </a:r>
            <a:r>
              <a:rPr lang="en-US" altLang="cs-CZ" b="1"/>
              <a:t> </a:t>
            </a:r>
            <a:r>
              <a:rPr lang="en-US" altLang="cs-CZ" b="1" err="1"/>
              <a:t>kterékoliv</a:t>
            </a:r>
            <a:r>
              <a:rPr lang="en-US" altLang="cs-CZ" b="1"/>
              <a:t> </a:t>
            </a:r>
            <a:r>
              <a:rPr lang="en-US" altLang="cs-CZ" b="1" err="1"/>
              <a:t>části</a:t>
            </a:r>
            <a:r>
              <a:rPr lang="en-US" altLang="cs-CZ" b="1"/>
              <a:t> </a:t>
            </a:r>
            <a:r>
              <a:rPr lang="en-US" altLang="cs-CZ" b="1" err="1"/>
              <a:t>těla</a:t>
            </a:r>
            <a:r>
              <a:rPr lang="en-US" altLang="cs-CZ" b="1"/>
              <a:t> </a:t>
            </a:r>
            <a:r>
              <a:rPr lang="en-US" altLang="cs-CZ" b="1" err="1"/>
              <a:t>během</a:t>
            </a:r>
            <a:r>
              <a:rPr lang="en-US" altLang="cs-CZ" b="1"/>
              <a:t> </a:t>
            </a:r>
            <a:r>
              <a:rPr lang="en-US" altLang="cs-CZ" b="1" err="1"/>
              <a:t>řeči</a:t>
            </a:r>
            <a:r>
              <a:rPr lang="en-US" altLang="cs-CZ" b="1"/>
              <a:t>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cs-CZ" b="1"/>
          </a:p>
          <a:p>
            <a:pPr>
              <a:buFont typeface="Wingdings" panose="05000000000000000000" pitchFamily="2" charset="2"/>
              <a:buNone/>
            </a:pPr>
            <a:r>
              <a:rPr lang="en-US" altLang="cs-CZ" b="1" err="1"/>
              <a:t>Gesta</a:t>
            </a:r>
            <a:r>
              <a:rPr lang="en-US" altLang="cs-CZ"/>
              <a:t> = </a:t>
            </a:r>
            <a:r>
              <a:rPr lang="en-US" altLang="cs-CZ" err="1"/>
              <a:t>pohyby</a:t>
            </a:r>
            <a:r>
              <a:rPr lang="en-US" altLang="cs-CZ"/>
              <a:t> s </a:t>
            </a:r>
            <a:r>
              <a:rPr lang="en-US" altLang="cs-CZ" err="1"/>
              <a:t>výrazným</a:t>
            </a:r>
            <a:r>
              <a:rPr lang="en-US" altLang="cs-CZ"/>
              <a:t> </a:t>
            </a:r>
            <a:r>
              <a:rPr lang="en-US" altLang="cs-CZ" err="1"/>
              <a:t>oznamovacím</a:t>
            </a:r>
            <a:r>
              <a:rPr lang="en-US" altLang="cs-CZ"/>
              <a:t> </a:t>
            </a:r>
            <a:r>
              <a:rPr lang="en-US" altLang="cs-CZ" err="1"/>
              <a:t>účelem</a:t>
            </a:r>
            <a:r>
              <a:rPr lang="en-US" altLang="cs-CZ"/>
              <a:t>, </a:t>
            </a:r>
            <a:r>
              <a:rPr lang="en-US" altLang="cs-CZ" err="1"/>
              <a:t>provází</a:t>
            </a:r>
            <a:r>
              <a:rPr lang="en-US" altLang="cs-CZ"/>
              <a:t> </a:t>
            </a:r>
            <a:r>
              <a:rPr lang="en-US" altLang="cs-CZ" err="1"/>
              <a:t>slovní</a:t>
            </a:r>
            <a:r>
              <a:rPr lang="en-US" altLang="cs-CZ"/>
              <a:t> </a:t>
            </a:r>
            <a:r>
              <a:rPr lang="en-US" altLang="cs-CZ" err="1"/>
              <a:t>projevy</a:t>
            </a:r>
            <a:r>
              <a:rPr lang="en-US" altLang="cs-CZ"/>
              <a:t>, </a:t>
            </a:r>
            <a:r>
              <a:rPr lang="en-US" altLang="cs-CZ" err="1"/>
              <a:t>nebo</a:t>
            </a:r>
            <a:r>
              <a:rPr lang="en-US" altLang="cs-CZ"/>
              <a:t> je </a:t>
            </a:r>
            <a:r>
              <a:rPr lang="en-US" altLang="cs-CZ" err="1"/>
              <a:t>zastupují</a:t>
            </a:r>
            <a:r>
              <a:rPr lang="en-US" altLang="cs-CZ"/>
              <a:t>. </a:t>
            </a:r>
            <a:r>
              <a:rPr lang="en-US" altLang="cs-CZ" err="1"/>
              <a:t>Zkracují</a:t>
            </a:r>
            <a:r>
              <a:rPr lang="en-US" altLang="cs-CZ"/>
              <a:t> </a:t>
            </a:r>
            <a:r>
              <a:rPr lang="en-US" altLang="cs-CZ" err="1"/>
              <a:t>verbální</a:t>
            </a:r>
            <a:r>
              <a:rPr lang="en-US" altLang="cs-CZ"/>
              <a:t> </a:t>
            </a:r>
            <a:r>
              <a:rPr lang="en-US" altLang="cs-CZ" err="1"/>
              <a:t>komunikaci</a:t>
            </a:r>
            <a:r>
              <a:rPr lang="en-US" altLang="cs-CZ"/>
              <a:t>, </a:t>
            </a:r>
            <a:r>
              <a:rPr lang="en-US" altLang="cs-CZ" err="1"/>
              <a:t>doplňují</a:t>
            </a:r>
            <a:r>
              <a:rPr lang="en-US" altLang="cs-CZ"/>
              <a:t> </a:t>
            </a:r>
            <a:r>
              <a:rPr lang="en-US" altLang="cs-CZ" err="1"/>
              <a:t>význam</a:t>
            </a:r>
            <a:r>
              <a:rPr lang="en-US" altLang="cs-CZ"/>
              <a:t> </a:t>
            </a:r>
            <a:r>
              <a:rPr lang="en-US" altLang="cs-CZ" err="1"/>
              <a:t>slova</a:t>
            </a:r>
            <a:r>
              <a:rPr lang="en-US" altLang="cs-CZ"/>
              <a:t> </a:t>
            </a:r>
            <a:r>
              <a:rPr lang="en-US" altLang="cs-CZ" err="1"/>
              <a:t>či</a:t>
            </a:r>
            <a:r>
              <a:rPr lang="en-US" altLang="cs-CZ"/>
              <a:t> </a:t>
            </a:r>
            <a:r>
              <a:rPr lang="en-US" altLang="cs-CZ" err="1"/>
              <a:t>dávají</a:t>
            </a:r>
            <a:r>
              <a:rPr lang="en-US" altLang="cs-CZ"/>
              <a:t> </a:t>
            </a:r>
            <a:r>
              <a:rPr lang="en-US" altLang="cs-CZ" err="1"/>
              <a:t>výpovědím</a:t>
            </a:r>
            <a:r>
              <a:rPr lang="en-US" altLang="cs-CZ"/>
              <a:t> </a:t>
            </a:r>
            <a:r>
              <a:rPr lang="en-US" altLang="cs-CZ" err="1"/>
              <a:t>zcela</a:t>
            </a:r>
            <a:r>
              <a:rPr lang="en-US" altLang="cs-CZ"/>
              <a:t> </a:t>
            </a:r>
            <a:r>
              <a:rPr lang="en-US" altLang="cs-CZ" err="1"/>
              <a:t>nové</a:t>
            </a:r>
            <a:r>
              <a:rPr lang="en-US" altLang="cs-CZ"/>
              <a:t> </a:t>
            </a:r>
            <a:r>
              <a:rPr lang="en-US" altLang="cs-CZ" err="1"/>
              <a:t>významy</a:t>
            </a:r>
            <a:r>
              <a:rPr lang="en-US" altLang="cs-CZ"/>
              <a:t>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C0FAF26A-C1FD-4C2C-9180-75E3A719CA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  </a:t>
            </a:r>
            <a:r>
              <a:rPr lang="en-US" altLang="cs-CZ" err="1">
                <a:latin typeface="+mn-lt"/>
              </a:rPr>
              <a:t>Rozdělení</a:t>
            </a:r>
            <a:r>
              <a:rPr lang="en-US" altLang="cs-CZ">
                <a:latin typeface="+mn-lt"/>
              </a:rPr>
              <a:t> gest</a:t>
            </a:r>
            <a:endParaRPr lang="en-US" altLang="cs-CZ">
              <a:latin typeface="Times New Roman" panose="02020603050405020304" pitchFamily="18" charset="0"/>
            </a:endParaRP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A058EE00-1178-48A9-82AF-07572615F8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cs-CZ" b="1" err="1"/>
              <a:t>Ilustrativní</a:t>
            </a:r>
            <a:r>
              <a:rPr lang="en-US" altLang="cs-CZ"/>
              <a:t> – </a:t>
            </a:r>
            <a:r>
              <a:rPr lang="en-US" altLang="cs-CZ" err="1"/>
              <a:t>doprovázejí</a:t>
            </a:r>
            <a:r>
              <a:rPr lang="en-US" altLang="cs-CZ"/>
              <a:t> </a:t>
            </a:r>
            <a:r>
              <a:rPr lang="en-US" altLang="cs-CZ" err="1"/>
              <a:t>řeč</a:t>
            </a:r>
            <a:r>
              <a:rPr lang="en-US" altLang="cs-CZ"/>
              <a:t>, </a:t>
            </a:r>
            <a:r>
              <a:rPr lang="en-US" altLang="cs-CZ" err="1"/>
              <a:t>zdůrazňují</a:t>
            </a:r>
            <a:r>
              <a:rPr lang="en-US" altLang="cs-CZ"/>
              <a:t> </a:t>
            </a:r>
            <a:r>
              <a:rPr lang="en-US" altLang="cs-CZ" err="1"/>
              <a:t>některá</a:t>
            </a:r>
            <a:r>
              <a:rPr lang="en-US" altLang="cs-CZ"/>
              <a:t> </a:t>
            </a:r>
            <a:r>
              <a:rPr lang="en-US" altLang="cs-CZ" err="1"/>
              <a:t>tvrzení</a:t>
            </a:r>
            <a:r>
              <a:rPr lang="en-US" altLang="cs-CZ"/>
              <a:t>, </a:t>
            </a:r>
            <a:r>
              <a:rPr lang="en-US" altLang="cs-CZ" err="1"/>
              <a:t>zpřesňují</a:t>
            </a:r>
            <a:r>
              <a:rPr lang="en-US" altLang="cs-CZ"/>
              <a:t> </a:t>
            </a:r>
            <a:r>
              <a:rPr lang="en-US" altLang="cs-CZ" err="1"/>
              <a:t>či</a:t>
            </a:r>
            <a:r>
              <a:rPr lang="en-US" altLang="cs-CZ"/>
              <a:t> </a:t>
            </a:r>
            <a:r>
              <a:rPr lang="en-US" altLang="cs-CZ" err="1"/>
              <a:t>ilustrují</a:t>
            </a:r>
            <a:r>
              <a:rPr lang="en-US" altLang="cs-CZ"/>
              <a:t> </a:t>
            </a:r>
            <a:r>
              <a:rPr lang="en-US" altLang="cs-CZ" err="1"/>
              <a:t>verbální</a:t>
            </a:r>
            <a:r>
              <a:rPr lang="en-US" altLang="cs-CZ"/>
              <a:t> </a:t>
            </a:r>
            <a:r>
              <a:rPr lang="en-US" altLang="cs-CZ" err="1"/>
              <a:t>projev</a:t>
            </a:r>
            <a:r>
              <a:rPr lang="en-US" altLang="cs-CZ"/>
              <a:t>. </a:t>
            </a:r>
            <a:r>
              <a:rPr lang="en-US" altLang="cs-CZ" err="1"/>
              <a:t>Informační</a:t>
            </a:r>
            <a:r>
              <a:rPr lang="en-US" altLang="cs-CZ"/>
              <a:t> </a:t>
            </a:r>
            <a:r>
              <a:rPr lang="en-US" altLang="cs-CZ" err="1"/>
              <a:t>obsah</a:t>
            </a:r>
            <a:r>
              <a:rPr lang="en-US" altLang="cs-CZ"/>
              <a:t> je bez </a:t>
            </a:r>
            <a:r>
              <a:rPr lang="en-US" altLang="cs-CZ" err="1"/>
              <a:t>tohoto</a:t>
            </a:r>
            <a:r>
              <a:rPr lang="en-US" altLang="cs-CZ"/>
              <a:t> </a:t>
            </a:r>
            <a:r>
              <a:rPr lang="en-US" altLang="cs-CZ" err="1"/>
              <a:t>projevu</a:t>
            </a:r>
            <a:r>
              <a:rPr lang="en-US" altLang="cs-CZ"/>
              <a:t> </a:t>
            </a:r>
            <a:r>
              <a:rPr lang="en-US" altLang="cs-CZ" err="1"/>
              <a:t>relativně</a:t>
            </a:r>
            <a:r>
              <a:rPr lang="en-US" altLang="cs-CZ"/>
              <a:t> </a:t>
            </a:r>
            <a:r>
              <a:rPr lang="en-US" altLang="cs-CZ" err="1"/>
              <a:t>chudý</a:t>
            </a:r>
            <a:r>
              <a:rPr lang="en-US" altLang="cs-CZ"/>
              <a:t>.</a:t>
            </a:r>
          </a:p>
          <a:p>
            <a:r>
              <a:rPr lang="en-US" altLang="cs-CZ" b="1" err="1"/>
              <a:t>Sémantická</a:t>
            </a:r>
            <a:r>
              <a:rPr lang="en-US" altLang="cs-CZ"/>
              <a:t> (</a:t>
            </a:r>
            <a:r>
              <a:rPr lang="en-US" altLang="cs-CZ" err="1"/>
              <a:t>významová</a:t>
            </a:r>
            <a:r>
              <a:rPr lang="en-US" altLang="cs-CZ"/>
              <a:t>) – </a:t>
            </a:r>
            <a:r>
              <a:rPr lang="en-US" altLang="cs-CZ" err="1"/>
              <a:t>dobře</a:t>
            </a:r>
            <a:r>
              <a:rPr lang="en-US" altLang="cs-CZ"/>
              <a:t> “</a:t>
            </a:r>
            <a:r>
              <a:rPr lang="en-US" altLang="cs-CZ" err="1"/>
              <a:t>přeložitelná</a:t>
            </a:r>
            <a:r>
              <a:rPr lang="en-US" altLang="cs-CZ"/>
              <a:t>” do </a:t>
            </a:r>
            <a:r>
              <a:rPr lang="en-US" altLang="cs-CZ" err="1"/>
              <a:t>artikulované</a:t>
            </a:r>
            <a:r>
              <a:rPr lang="en-US" altLang="cs-CZ"/>
              <a:t> </a:t>
            </a:r>
            <a:r>
              <a:rPr lang="en-US" altLang="cs-CZ" err="1"/>
              <a:t>řeči</a:t>
            </a:r>
            <a:r>
              <a:rPr lang="en-US" altLang="cs-CZ"/>
              <a:t> 1 </a:t>
            </a:r>
            <a:r>
              <a:rPr lang="en-US" altLang="cs-CZ" err="1"/>
              <a:t>či</a:t>
            </a:r>
            <a:r>
              <a:rPr lang="en-US" altLang="cs-CZ"/>
              <a:t> 2 </a:t>
            </a:r>
            <a:r>
              <a:rPr lang="en-US" altLang="cs-CZ" err="1"/>
              <a:t>výrazy</a:t>
            </a:r>
            <a:r>
              <a:rPr lang="en-US" altLang="cs-CZ"/>
              <a:t>. </a:t>
            </a:r>
            <a:r>
              <a:rPr lang="en-US" altLang="cs-CZ" err="1"/>
              <a:t>Může</a:t>
            </a:r>
            <a:r>
              <a:rPr lang="en-US" altLang="cs-CZ"/>
              <a:t> </a:t>
            </a:r>
            <a:r>
              <a:rPr lang="en-US" altLang="cs-CZ" err="1"/>
              <a:t>většinou</a:t>
            </a:r>
            <a:r>
              <a:rPr lang="en-US" altLang="cs-CZ"/>
              <a:t> </a:t>
            </a:r>
            <a:r>
              <a:rPr lang="en-US" altLang="cs-CZ" err="1"/>
              <a:t>nahradit</a:t>
            </a:r>
            <a:r>
              <a:rPr lang="en-US" altLang="cs-CZ"/>
              <a:t> </a:t>
            </a:r>
            <a:r>
              <a:rPr lang="en-US" altLang="cs-CZ" err="1"/>
              <a:t>verbální</a:t>
            </a:r>
            <a:r>
              <a:rPr lang="en-US" altLang="cs-CZ"/>
              <a:t> </a:t>
            </a:r>
            <a:r>
              <a:rPr lang="en-US" altLang="cs-CZ" err="1"/>
              <a:t>sdělení</a:t>
            </a:r>
            <a:r>
              <a:rPr lang="en-US" altLang="cs-CZ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288D7642-44A9-458D-B6EC-5FB447A4D0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 </a:t>
            </a:r>
            <a:r>
              <a:rPr lang="en-US" altLang="cs-CZ" err="1">
                <a:latin typeface="+mn-lt"/>
              </a:rPr>
              <a:t>Rozdělení</a:t>
            </a:r>
            <a:r>
              <a:rPr lang="en-US" altLang="cs-CZ">
                <a:latin typeface="+mn-lt"/>
              </a:rPr>
              <a:t> gest</a:t>
            </a:r>
            <a:r>
              <a:rPr lang="cs-CZ" altLang="cs-CZ">
                <a:latin typeface="+mn-lt"/>
              </a:rPr>
              <a:t> 2</a:t>
            </a:r>
            <a:endParaRPr lang="en-US" altLang="cs-CZ">
              <a:latin typeface="+mn-lt"/>
            </a:endParaRP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5B11305D-F7E9-4F97-8FBF-4FA9DE3D59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cs-CZ" b="1" err="1"/>
              <a:t>Expresivní</a:t>
            </a:r>
            <a:r>
              <a:rPr lang="en-US" altLang="cs-CZ"/>
              <a:t> – </a:t>
            </a:r>
            <a:r>
              <a:rPr lang="en-US" altLang="cs-CZ" err="1"/>
              <a:t>vyjadřující</a:t>
            </a:r>
            <a:r>
              <a:rPr lang="en-US" altLang="cs-CZ"/>
              <a:t> </a:t>
            </a:r>
            <a:r>
              <a:rPr lang="en-US" altLang="cs-CZ" err="1"/>
              <a:t>vnitřní</a:t>
            </a:r>
            <a:r>
              <a:rPr lang="en-US" altLang="cs-CZ"/>
              <a:t> </a:t>
            </a:r>
            <a:r>
              <a:rPr lang="en-US" altLang="cs-CZ" err="1"/>
              <a:t>emoční</a:t>
            </a:r>
            <a:r>
              <a:rPr lang="en-US" altLang="cs-CZ"/>
              <a:t> </a:t>
            </a:r>
            <a:r>
              <a:rPr lang="en-US" altLang="cs-CZ" err="1"/>
              <a:t>stav</a:t>
            </a:r>
            <a:r>
              <a:rPr lang="en-US" altLang="cs-CZ"/>
              <a:t> </a:t>
            </a:r>
            <a:r>
              <a:rPr lang="en-US" altLang="cs-CZ" err="1"/>
              <a:t>jedince</a:t>
            </a:r>
            <a:endParaRPr lang="en-US" altLang="cs-CZ"/>
          </a:p>
          <a:p>
            <a:r>
              <a:rPr lang="en-US" altLang="cs-CZ" b="1" err="1"/>
              <a:t>Signální</a:t>
            </a:r>
            <a:r>
              <a:rPr lang="en-US" altLang="cs-CZ"/>
              <a:t> – </a:t>
            </a:r>
            <a:r>
              <a:rPr lang="en-US" altLang="cs-CZ" err="1"/>
              <a:t>jednoznačný</a:t>
            </a:r>
            <a:r>
              <a:rPr lang="en-US" altLang="cs-CZ"/>
              <a:t> </a:t>
            </a:r>
            <a:r>
              <a:rPr lang="en-US" altLang="cs-CZ" err="1"/>
              <a:t>signál</a:t>
            </a:r>
            <a:r>
              <a:rPr lang="en-US" altLang="cs-CZ"/>
              <a:t> pro </a:t>
            </a:r>
            <a:r>
              <a:rPr lang="en-US" altLang="cs-CZ" err="1"/>
              <a:t>příjemce</a:t>
            </a:r>
            <a:endParaRPr lang="en-US" altLang="cs-CZ"/>
          </a:p>
          <a:p>
            <a:r>
              <a:rPr lang="en-US" altLang="cs-CZ" b="1" err="1"/>
              <a:t>Deskriptivní</a:t>
            </a:r>
            <a:r>
              <a:rPr lang="en-US" altLang="cs-CZ"/>
              <a:t> – </a:t>
            </a:r>
            <a:r>
              <a:rPr lang="en-US" altLang="cs-CZ" err="1"/>
              <a:t>jednoduchým</a:t>
            </a:r>
            <a:r>
              <a:rPr lang="en-US" altLang="cs-CZ"/>
              <a:t> </a:t>
            </a:r>
            <a:r>
              <a:rPr lang="en-US" altLang="cs-CZ" err="1"/>
              <a:t>způsobem</a:t>
            </a:r>
            <a:r>
              <a:rPr lang="en-US" altLang="cs-CZ"/>
              <a:t> </a:t>
            </a:r>
            <a:r>
              <a:rPr lang="en-US" altLang="cs-CZ" err="1"/>
              <a:t>znázorňující</a:t>
            </a:r>
            <a:r>
              <a:rPr lang="en-US" altLang="cs-CZ"/>
              <a:t>/</a:t>
            </a:r>
            <a:r>
              <a:rPr lang="en-US" altLang="cs-CZ" err="1"/>
              <a:t>popisující</a:t>
            </a:r>
            <a:r>
              <a:rPr lang="en-US" altLang="cs-CZ"/>
              <a:t> </a:t>
            </a:r>
            <a:r>
              <a:rPr lang="en-US" altLang="cs-CZ" err="1"/>
              <a:t>nějaký</a:t>
            </a:r>
            <a:r>
              <a:rPr lang="en-US" altLang="cs-CZ"/>
              <a:t> </a:t>
            </a:r>
            <a:r>
              <a:rPr lang="en-US" altLang="cs-CZ" err="1"/>
              <a:t>objekt</a:t>
            </a:r>
            <a:endParaRPr lang="en-US" alt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45751288-57AF-45D8-A242-CAD1D74C1B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  </a:t>
            </a:r>
            <a:r>
              <a:rPr lang="en-US" altLang="cs-CZ" err="1">
                <a:latin typeface="+mn-lt"/>
              </a:rPr>
              <a:t>Rozdělení</a:t>
            </a:r>
            <a:r>
              <a:rPr lang="en-US" altLang="cs-CZ">
                <a:latin typeface="+mn-lt"/>
              </a:rPr>
              <a:t> gest</a:t>
            </a:r>
            <a:r>
              <a:rPr lang="cs-CZ" altLang="cs-CZ">
                <a:latin typeface="+mn-lt"/>
              </a:rPr>
              <a:t> 3</a:t>
            </a:r>
            <a:endParaRPr lang="en-US" altLang="cs-CZ">
              <a:latin typeface="+mn-lt"/>
            </a:endParaRP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8AFAC31C-4A5A-4154-B410-EA2AE83851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altLang="cs-CZ" sz="2800" b="1" err="1"/>
              <a:t>Symboly</a:t>
            </a:r>
            <a:r>
              <a:rPr lang="en-US" altLang="cs-CZ" sz="2800"/>
              <a:t> –</a:t>
            </a:r>
            <a:r>
              <a:rPr lang="en-US" altLang="cs-CZ" sz="2800" err="1"/>
              <a:t>signály</a:t>
            </a:r>
            <a:r>
              <a:rPr lang="en-US" altLang="cs-CZ" sz="2800"/>
              <a:t>, </a:t>
            </a:r>
            <a:r>
              <a:rPr lang="en-US" altLang="cs-CZ" sz="2800" err="1"/>
              <a:t>které</a:t>
            </a:r>
            <a:r>
              <a:rPr lang="en-US" altLang="cs-CZ" sz="2800"/>
              <a:t> </a:t>
            </a:r>
            <a:r>
              <a:rPr lang="en-US" altLang="cs-CZ" sz="2800" err="1"/>
              <a:t>mohou</a:t>
            </a:r>
            <a:r>
              <a:rPr lang="en-US" altLang="cs-CZ" sz="2800"/>
              <a:t> </a:t>
            </a:r>
            <a:r>
              <a:rPr lang="en-US" altLang="cs-CZ" sz="2800" err="1"/>
              <a:t>být</a:t>
            </a:r>
            <a:r>
              <a:rPr lang="en-US" altLang="cs-CZ" sz="2800"/>
              <a:t> </a:t>
            </a:r>
            <a:r>
              <a:rPr lang="en-US" altLang="cs-CZ" sz="2800" err="1"/>
              <a:t>přeloženy</a:t>
            </a:r>
            <a:r>
              <a:rPr lang="en-US" altLang="cs-CZ" sz="2800"/>
              <a:t> do </a:t>
            </a:r>
            <a:r>
              <a:rPr lang="en-US" altLang="cs-CZ" sz="2800" err="1"/>
              <a:t>slov</a:t>
            </a:r>
            <a:r>
              <a:rPr lang="en-US" altLang="cs-CZ" sz="2800"/>
              <a:t>. </a:t>
            </a:r>
            <a:r>
              <a:rPr lang="en-US" altLang="cs-CZ" sz="2800" err="1"/>
              <a:t>Mnohé</a:t>
            </a:r>
            <a:r>
              <a:rPr lang="en-US" altLang="cs-CZ" sz="2800"/>
              <a:t> </a:t>
            </a:r>
            <a:r>
              <a:rPr lang="en-US" altLang="cs-CZ" sz="2800" err="1"/>
              <a:t>specifické</a:t>
            </a:r>
            <a:r>
              <a:rPr lang="en-US" altLang="cs-CZ" sz="2800"/>
              <a:t> pro </a:t>
            </a:r>
            <a:r>
              <a:rPr lang="en-US" altLang="cs-CZ" sz="2800" err="1"/>
              <a:t>určitou</a:t>
            </a:r>
            <a:r>
              <a:rPr lang="en-US" altLang="cs-CZ" sz="2800"/>
              <a:t> oblast </a:t>
            </a:r>
            <a:r>
              <a:rPr lang="en-US" altLang="cs-CZ" sz="2800" err="1"/>
              <a:t>či</a:t>
            </a:r>
            <a:r>
              <a:rPr lang="en-US" altLang="cs-CZ" sz="2800"/>
              <a:t> </a:t>
            </a:r>
            <a:r>
              <a:rPr lang="en-US" altLang="cs-CZ" sz="2800" err="1"/>
              <a:t>kulturu</a:t>
            </a:r>
            <a:r>
              <a:rPr lang="en-US" altLang="cs-CZ" sz="2800"/>
              <a:t>.</a:t>
            </a:r>
          </a:p>
          <a:p>
            <a:r>
              <a:rPr lang="en-US" altLang="cs-CZ" sz="2800" b="1" err="1"/>
              <a:t>Ilustrátory</a:t>
            </a:r>
            <a:r>
              <a:rPr lang="en-US" altLang="cs-CZ" sz="2800" b="1"/>
              <a:t> </a:t>
            </a:r>
            <a:r>
              <a:rPr lang="en-US" altLang="cs-CZ" sz="2800"/>
              <a:t>– </a:t>
            </a:r>
            <a:r>
              <a:rPr lang="en-US" altLang="cs-CZ" sz="2800" err="1"/>
              <a:t>spojeny</a:t>
            </a:r>
            <a:r>
              <a:rPr lang="en-US" altLang="cs-CZ" sz="2800"/>
              <a:t> s </a:t>
            </a:r>
            <a:r>
              <a:rPr lang="en-US" altLang="cs-CZ" sz="2800" err="1"/>
              <a:t>řečí</a:t>
            </a:r>
            <a:r>
              <a:rPr lang="en-US" altLang="cs-CZ" sz="2800"/>
              <a:t> a </a:t>
            </a:r>
            <a:r>
              <a:rPr lang="en-US" altLang="cs-CZ" sz="2800" err="1"/>
              <a:t>používají</a:t>
            </a:r>
            <a:r>
              <a:rPr lang="en-US" altLang="cs-CZ" sz="2800"/>
              <a:t> se pro </a:t>
            </a:r>
            <a:r>
              <a:rPr lang="en-US" altLang="cs-CZ" sz="2800" err="1"/>
              <a:t>zdůraznění</a:t>
            </a:r>
            <a:r>
              <a:rPr lang="en-US" altLang="cs-CZ" sz="2800"/>
              <a:t> </a:t>
            </a:r>
            <a:r>
              <a:rPr lang="en-US" altLang="cs-CZ" sz="2800" err="1"/>
              <a:t>verbálního</a:t>
            </a:r>
            <a:r>
              <a:rPr lang="en-US" altLang="cs-CZ" sz="2800"/>
              <a:t> </a:t>
            </a:r>
            <a:r>
              <a:rPr lang="en-US" altLang="cs-CZ" sz="2800" err="1"/>
              <a:t>projevu</a:t>
            </a:r>
            <a:r>
              <a:rPr lang="en-US" altLang="cs-CZ" sz="2800"/>
              <a:t>, </a:t>
            </a:r>
            <a:r>
              <a:rPr lang="en-US" altLang="cs-CZ" sz="2800" err="1"/>
              <a:t>udávání</a:t>
            </a:r>
            <a:r>
              <a:rPr lang="en-US" altLang="cs-CZ" sz="2800"/>
              <a:t> </a:t>
            </a:r>
            <a:r>
              <a:rPr lang="en-US" altLang="cs-CZ" sz="2800" err="1"/>
              <a:t>tempa</a:t>
            </a:r>
            <a:r>
              <a:rPr lang="en-US" altLang="cs-CZ" sz="2800"/>
              <a:t> </a:t>
            </a:r>
            <a:r>
              <a:rPr lang="en-US" altLang="cs-CZ" sz="2800" err="1"/>
              <a:t>událostí</a:t>
            </a:r>
            <a:r>
              <a:rPr lang="en-US" altLang="cs-CZ" sz="2800"/>
              <a:t> </a:t>
            </a:r>
            <a:r>
              <a:rPr lang="en-US" altLang="cs-CZ" sz="2800" err="1"/>
              <a:t>či</a:t>
            </a:r>
            <a:r>
              <a:rPr lang="en-US" altLang="cs-CZ" sz="2800"/>
              <a:t> </a:t>
            </a:r>
            <a:r>
              <a:rPr lang="en-US" altLang="cs-CZ" sz="2800" err="1"/>
              <a:t>naznačení</a:t>
            </a:r>
            <a:r>
              <a:rPr lang="en-US" altLang="cs-CZ" sz="2800"/>
              <a:t> </a:t>
            </a:r>
            <a:r>
              <a:rPr lang="en-US" altLang="cs-CZ" sz="2800" err="1"/>
              <a:t>vztahů</a:t>
            </a:r>
            <a:endParaRPr lang="en-US" altLang="cs-CZ" sz="2800"/>
          </a:p>
          <a:p>
            <a:r>
              <a:rPr lang="en-US" altLang="cs-CZ" sz="2800" b="1" err="1"/>
              <a:t>Regulátory</a:t>
            </a:r>
            <a:r>
              <a:rPr lang="en-US" altLang="cs-CZ" sz="2800"/>
              <a:t> –</a:t>
            </a:r>
            <a:r>
              <a:rPr lang="en-US" altLang="cs-CZ" sz="2800" err="1"/>
              <a:t>usměrňující</a:t>
            </a:r>
            <a:r>
              <a:rPr lang="en-US" altLang="cs-CZ" sz="2800"/>
              <a:t> a </a:t>
            </a:r>
            <a:r>
              <a:rPr lang="en-US" altLang="cs-CZ" sz="2800" err="1"/>
              <a:t>řídící</a:t>
            </a:r>
            <a:r>
              <a:rPr lang="en-US" altLang="cs-CZ" sz="2800"/>
              <a:t> </a:t>
            </a:r>
            <a:r>
              <a:rPr lang="en-US" altLang="cs-CZ" sz="2800" err="1"/>
              <a:t>signály</a:t>
            </a:r>
            <a:r>
              <a:rPr lang="en-US" altLang="cs-CZ" sz="2800"/>
              <a:t>, </a:t>
            </a:r>
            <a:r>
              <a:rPr lang="en-US" altLang="cs-CZ" sz="2800" err="1"/>
              <a:t>důležité</a:t>
            </a:r>
            <a:r>
              <a:rPr lang="en-US" altLang="cs-CZ" sz="2800"/>
              <a:t> pro </a:t>
            </a:r>
            <a:r>
              <a:rPr lang="en-US" altLang="cs-CZ" sz="2800" err="1"/>
              <a:t>započetí</a:t>
            </a:r>
            <a:r>
              <a:rPr lang="en-US" altLang="cs-CZ" sz="2800"/>
              <a:t> </a:t>
            </a:r>
            <a:r>
              <a:rPr lang="en-US" altLang="cs-CZ" sz="2800" err="1"/>
              <a:t>či</a:t>
            </a:r>
            <a:r>
              <a:rPr lang="en-US" altLang="cs-CZ" sz="2800"/>
              <a:t> </a:t>
            </a:r>
            <a:r>
              <a:rPr lang="en-US" altLang="cs-CZ" sz="2800" err="1"/>
              <a:t>ukončení</a:t>
            </a:r>
            <a:r>
              <a:rPr lang="en-US" altLang="cs-CZ" sz="2800"/>
              <a:t> </a:t>
            </a:r>
            <a:r>
              <a:rPr lang="en-US" altLang="cs-CZ" sz="2800" err="1"/>
              <a:t>komunikace</a:t>
            </a:r>
            <a:endParaRPr lang="en-US" altLang="cs-CZ" sz="2800"/>
          </a:p>
          <a:p>
            <a:r>
              <a:rPr lang="en-US" altLang="cs-CZ" sz="2800" b="1" err="1"/>
              <a:t>Adaptéry</a:t>
            </a:r>
            <a:r>
              <a:rPr lang="en-US" altLang="cs-CZ" sz="2800"/>
              <a:t> – </a:t>
            </a:r>
            <a:r>
              <a:rPr lang="en-US" altLang="cs-CZ" sz="2800" err="1"/>
              <a:t>pohyby</a:t>
            </a:r>
            <a:r>
              <a:rPr lang="en-US" altLang="cs-CZ" sz="2800"/>
              <a:t> a </a:t>
            </a:r>
            <a:r>
              <a:rPr lang="en-US" altLang="cs-CZ" sz="2800" err="1"/>
              <a:t>gesta</a:t>
            </a:r>
            <a:r>
              <a:rPr lang="en-US" altLang="cs-CZ" sz="2800"/>
              <a:t> </a:t>
            </a:r>
            <a:r>
              <a:rPr lang="en-US" altLang="cs-CZ" sz="2800" err="1"/>
              <a:t>používaná</a:t>
            </a:r>
            <a:r>
              <a:rPr lang="en-US" altLang="cs-CZ" sz="2800"/>
              <a:t> pro </a:t>
            </a:r>
            <a:r>
              <a:rPr lang="en-US" altLang="cs-CZ" sz="2800" err="1"/>
              <a:t>zvládnutí</a:t>
            </a:r>
            <a:r>
              <a:rPr lang="en-US" altLang="cs-CZ" sz="2800"/>
              <a:t> </a:t>
            </a:r>
            <a:r>
              <a:rPr lang="en-US" altLang="cs-CZ" sz="2800" err="1"/>
              <a:t>našich</a:t>
            </a:r>
            <a:r>
              <a:rPr lang="en-US" altLang="cs-CZ" sz="2800"/>
              <a:t> </a:t>
            </a:r>
            <a:r>
              <a:rPr lang="en-US" altLang="cs-CZ" sz="2800" err="1"/>
              <a:t>nepříjemných</a:t>
            </a:r>
            <a:r>
              <a:rPr lang="en-US" altLang="cs-CZ" sz="2800"/>
              <a:t> </a:t>
            </a:r>
            <a:r>
              <a:rPr lang="en-US" altLang="cs-CZ" sz="2800" err="1"/>
              <a:t>reakcí</a:t>
            </a:r>
            <a:r>
              <a:rPr lang="en-US" altLang="cs-CZ" sz="2800"/>
              <a:t>. (</a:t>
            </a:r>
            <a:r>
              <a:rPr lang="en-US" altLang="cs-CZ" sz="2800" err="1"/>
              <a:t>dotýkání</a:t>
            </a:r>
            <a:r>
              <a:rPr lang="en-US" altLang="cs-CZ" sz="2800"/>
              <a:t> se </a:t>
            </a:r>
            <a:r>
              <a:rPr lang="en-US" altLang="cs-CZ" sz="2800" err="1"/>
              <a:t>vlastního</a:t>
            </a:r>
            <a:r>
              <a:rPr lang="en-US" altLang="cs-CZ" sz="2800"/>
              <a:t> </a:t>
            </a:r>
            <a:r>
              <a:rPr lang="en-US" altLang="cs-CZ" sz="2800" err="1"/>
              <a:t>těla</a:t>
            </a:r>
            <a:r>
              <a:rPr lang="en-US" altLang="cs-CZ" sz="2800"/>
              <a:t>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82D0ACE4-D025-4A7C-B5B9-5B05C799CE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  HAPTIKA</a:t>
            </a:r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0BF85576-A69B-4C1C-982D-0F1AB312E8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cs-CZ" sz="4000"/>
              <a:t>(z </a:t>
            </a:r>
            <a:r>
              <a:rPr lang="en-US" altLang="cs-CZ" sz="4000" err="1"/>
              <a:t>řec</a:t>
            </a:r>
            <a:r>
              <a:rPr lang="en-US" altLang="cs-CZ" sz="4000"/>
              <a:t>. </a:t>
            </a:r>
            <a:r>
              <a:rPr lang="en-US" altLang="cs-CZ" sz="4000" err="1"/>
              <a:t>hapto</a:t>
            </a:r>
            <a:r>
              <a:rPr lang="en-US" altLang="cs-CZ" sz="4000"/>
              <a:t> – </a:t>
            </a:r>
            <a:r>
              <a:rPr lang="en-US" altLang="cs-CZ" sz="4000" err="1"/>
              <a:t>spojuji</a:t>
            </a:r>
            <a:r>
              <a:rPr lang="en-US" altLang="cs-CZ" sz="4000"/>
              <a:t>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cs-CZ" sz="4000" b="1" err="1"/>
              <a:t>Taktilní</a:t>
            </a:r>
            <a:r>
              <a:rPr lang="en-US" altLang="cs-CZ" sz="4000" b="1"/>
              <a:t> </a:t>
            </a:r>
            <a:r>
              <a:rPr lang="en-US" altLang="cs-CZ" sz="4000" b="1" err="1"/>
              <a:t>kontakt</a:t>
            </a:r>
            <a:r>
              <a:rPr lang="en-US" altLang="cs-CZ" sz="4000" b="1"/>
              <a:t> = </a:t>
            </a:r>
            <a:r>
              <a:rPr lang="en-US" altLang="cs-CZ" sz="4000" b="1" err="1"/>
              <a:t>dotek</a:t>
            </a:r>
            <a:r>
              <a:rPr lang="en-US" altLang="cs-CZ" sz="4000"/>
              <a:t>.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cs-CZ" sz="4000" err="1"/>
              <a:t>Dotek</a:t>
            </a:r>
            <a:r>
              <a:rPr lang="en-US" altLang="cs-CZ" sz="4000"/>
              <a:t> se </a:t>
            </a:r>
            <a:r>
              <a:rPr lang="en-US" altLang="cs-CZ" sz="4000" err="1"/>
              <a:t>realizuje</a:t>
            </a:r>
            <a:r>
              <a:rPr lang="en-US" altLang="cs-CZ" sz="4000"/>
              <a:t> </a:t>
            </a:r>
            <a:r>
              <a:rPr lang="en-US" altLang="cs-CZ" sz="4000" err="1"/>
              <a:t>hmatem</a:t>
            </a:r>
            <a:r>
              <a:rPr lang="en-US" altLang="cs-CZ" sz="4000"/>
              <a:t>, </a:t>
            </a:r>
            <a:r>
              <a:rPr lang="en-US" altLang="cs-CZ" sz="4000" err="1"/>
              <a:t>který</a:t>
            </a:r>
            <a:r>
              <a:rPr lang="en-US" altLang="cs-CZ" sz="4000"/>
              <a:t> </a:t>
            </a:r>
            <a:r>
              <a:rPr lang="en-US" altLang="cs-CZ" sz="4000" err="1"/>
              <a:t>má</a:t>
            </a:r>
            <a:r>
              <a:rPr lang="en-US" altLang="cs-CZ" sz="4000"/>
              <a:t> </a:t>
            </a:r>
            <a:r>
              <a:rPr lang="en-US" altLang="cs-CZ" sz="4000" err="1"/>
              <a:t>větší</a:t>
            </a:r>
            <a:r>
              <a:rPr lang="en-US" altLang="cs-CZ" sz="4000"/>
              <a:t> </a:t>
            </a:r>
            <a:r>
              <a:rPr lang="en-US" altLang="cs-CZ" sz="4000" err="1"/>
              <a:t>informační</a:t>
            </a:r>
            <a:r>
              <a:rPr lang="en-US" altLang="cs-CZ" sz="4000"/>
              <a:t> </a:t>
            </a:r>
            <a:r>
              <a:rPr lang="en-US" altLang="cs-CZ" sz="4000" err="1"/>
              <a:t>schopnost</a:t>
            </a:r>
            <a:r>
              <a:rPr lang="en-US" altLang="cs-CZ" sz="4000"/>
              <a:t> </a:t>
            </a:r>
            <a:r>
              <a:rPr lang="en-US" altLang="cs-CZ" sz="4000" err="1"/>
              <a:t>než</a:t>
            </a:r>
            <a:r>
              <a:rPr lang="en-US" altLang="cs-CZ" sz="4000"/>
              <a:t> </a:t>
            </a:r>
            <a:r>
              <a:rPr lang="en-US" altLang="cs-CZ" sz="4000" err="1"/>
              <a:t>sluch</a:t>
            </a:r>
            <a:r>
              <a:rPr lang="en-US" altLang="cs-CZ" sz="4000"/>
              <a:t>.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cs-CZ"/>
          </a:p>
          <a:p>
            <a:pPr>
              <a:buFont typeface="Wingdings" panose="05000000000000000000" pitchFamily="2" charset="2"/>
              <a:buNone/>
            </a:pPr>
            <a:endParaRPr lang="en-US" alt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5046CD1D-17F0-4FAF-9AA3-060FC5F677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96558"/>
            <a:ext cx="8229600" cy="1143000"/>
          </a:xfrm>
        </p:spPr>
        <p:txBody>
          <a:bodyPr/>
          <a:lstStyle/>
          <a:p>
            <a:r>
              <a:rPr lang="en-US" altLang="cs-CZ"/>
              <a:t>  </a:t>
            </a:r>
            <a:r>
              <a:rPr lang="en-US" altLang="cs-CZ" err="1">
                <a:latin typeface="+mn-lt"/>
              </a:rPr>
              <a:t>Členění</a:t>
            </a:r>
            <a:r>
              <a:rPr lang="en-US" altLang="cs-CZ">
                <a:latin typeface="+mn-lt"/>
              </a:rPr>
              <a:t> </a:t>
            </a:r>
            <a:r>
              <a:rPr lang="en-US" altLang="cs-CZ" err="1">
                <a:latin typeface="+mn-lt"/>
              </a:rPr>
              <a:t>dotyků</a:t>
            </a:r>
            <a:endParaRPr lang="en-US" altLang="cs-CZ">
              <a:latin typeface="+mn-lt"/>
            </a:endParaRP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5BFEB2F0-6EB9-4C4D-ADA0-DF133E0099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01496"/>
            <a:ext cx="8229600" cy="4525963"/>
          </a:xfrm>
        </p:spPr>
        <p:txBody>
          <a:bodyPr/>
          <a:lstStyle/>
          <a:p>
            <a:r>
              <a:rPr lang="en-US" altLang="cs-CZ" err="1"/>
              <a:t>Profesionální</a:t>
            </a:r>
            <a:r>
              <a:rPr lang="en-US" altLang="cs-CZ"/>
              <a:t> </a:t>
            </a:r>
          </a:p>
          <a:p>
            <a:r>
              <a:rPr lang="en-US" altLang="cs-CZ" err="1"/>
              <a:t>Konvenční</a:t>
            </a:r>
            <a:r>
              <a:rPr lang="en-US" altLang="cs-CZ"/>
              <a:t> </a:t>
            </a:r>
          </a:p>
          <a:p>
            <a:r>
              <a:rPr lang="en-US" altLang="cs-CZ" err="1"/>
              <a:t>Přátelské</a:t>
            </a:r>
            <a:endParaRPr lang="en-US" altLang="cs-CZ"/>
          </a:p>
          <a:p>
            <a:r>
              <a:rPr lang="en-US" altLang="cs-CZ" err="1"/>
              <a:t>Intimní</a:t>
            </a:r>
            <a:endParaRPr lang="en-US" altLang="cs-CZ"/>
          </a:p>
          <a:p>
            <a:r>
              <a:rPr lang="en-US" altLang="cs-CZ" err="1"/>
              <a:t>Nepřátelské</a:t>
            </a:r>
            <a:endParaRPr lang="en-US" altLang="cs-CZ"/>
          </a:p>
          <a:p>
            <a:r>
              <a:rPr lang="en-US" altLang="cs-CZ" err="1"/>
              <a:t>Autokontakty</a:t>
            </a:r>
            <a:r>
              <a:rPr lang="en-US" altLang="cs-CZ"/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FC83B63C-E375-48B1-A000-CAD2675A46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  POSTURIKA</a:t>
            </a:r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EFD5B7AF-570C-468B-BB6A-35505FC571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cs-CZ"/>
              <a:t>(z lat. </a:t>
            </a:r>
            <a:r>
              <a:rPr lang="en-US" altLang="cs-CZ" err="1"/>
              <a:t>positura</a:t>
            </a:r>
            <a:r>
              <a:rPr lang="en-US" altLang="cs-CZ"/>
              <a:t> – </a:t>
            </a:r>
            <a:r>
              <a:rPr lang="en-US" altLang="cs-CZ" err="1"/>
              <a:t>poloha</a:t>
            </a:r>
            <a:r>
              <a:rPr lang="en-US" altLang="cs-CZ"/>
              <a:t>), = </a:t>
            </a:r>
            <a:r>
              <a:rPr lang="en-US" altLang="cs-CZ" err="1"/>
              <a:t>posturologie</a:t>
            </a:r>
            <a:endParaRPr lang="en-US" altLang="cs-CZ"/>
          </a:p>
          <a:p>
            <a:pPr>
              <a:buFont typeface="Wingdings" panose="05000000000000000000" pitchFamily="2" charset="2"/>
              <a:buNone/>
            </a:pPr>
            <a:r>
              <a:rPr lang="en-US" altLang="cs-CZ" b="1" err="1"/>
              <a:t>Zkoumá</a:t>
            </a:r>
            <a:r>
              <a:rPr lang="en-US" altLang="cs-CZ" b="1"/>
              <a:t> </a:t>
            </a:r>
            <a:r>
              <a:rPr lang="en-US" altLang="cs-CZ" b="1" err="1"/>
              <a:t>postoje</a:t>
            </a:r>
            <a:r>
              <a:rPr lang="en-US" altLang="cs-CZ" b="1"/>
              <a:t> a </a:t>
            </a:r>
            <a:r>
              <a:rPr lang="en-US" altLang="cs-CZ" b="1" err="1"/>
              <a:t>držení</a:t>
            </a:r>
            <a:r>
              <a:rPr lang="en-US" altLang="cs-CZ" b="1"/>
              <a:t> </a:t>
            </a:r>
            <a:r>
              <a:rPr lang="en-US" altLang="cs-CZ" b="1" err="1"/>
              <a:t>těla</a:t>
            </a:r>
            <a:r>
              <a:rPr lang="en-US" altLang="cs-CZ" b="1"/>
              <a:t> v </a:t>
            </a:r>
            <a:r>
              <a:rPr lang="en-US" altLang="cs-CZ" b="1" err="1"/>
              <a:t>sociální</a:t>
            </a:r>
            <a:r>
              <a:rPr lang="en-US" altLang="cs-CZ" b="1"/>
              <a:t> </a:t>
            </a:r>
            <a:r>
              <a:rPr lang="en-US" altLang="cs-CZ" b="1" err="1"/>
              <a:t>interakci</a:t>
            </a:r>
            <a:r>
              <a:rPr lang="en-US" altLang="cs-CZ" b="1"/>
              <a:t>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cs-CZ"/>
              <a:t>4 </a:t>
            </a:r>
            <a:r>
              <a:rPr lang="en-US" altLang="cs-CZ" err="1"/>
              <a:t>základní</a:t>
            </a:r>
            <a:r>
              <a:rPr lang="en-US" altLang="cs-CZ"/>
              <a:t> </a:t>
            </a:r>
            <a:r>
              <a:rPr lang="en-US" altLang="cs-CZ" err="1"/>
              <a:t>polohy</a:t>
            </a:r>
            <a:r>
              <a:rPr lang="en-US" altLang="cs-CZ"/>
              <a:t>: </a:t>
            </a:r>
            <a:r>
              <a:rPr lang="en-US" altLang="cs-CZ" err="1"/>
              <a:t>sezení</a:t>
            </a:r>
            <a:r>
              <a:rPr lang="en-US" altLang="cs-CZ"/>
              <a:t>, </a:t>
            </a:r>
            <a:r>
              <a:rPr lang="en-US" altLang="cs-CZ" err="1"/>
              <a:t>stání</a:t>
            </a:r>
            <a:r>
              <a:rPr lang="en-US" altLang="cs-CZ"/>
              <a:t>, </a:t>
            </a:r>
            <a:r>
              <a:rPr lang="en-US" altLang="cs-CZ" err="1"/>
              <a:t>ležení</a:t>
            </a:r>
            <a:r>
              <a:rPr lang="en-US" altLang="cs-CZ"/>
              <a:t> a </a:t>
            </a:r>
            <a:r>
              <a:rPr lang="en-US" altLang="cs-CZ" err="1"/>
              <a:t>klečení</a:t>
            </a:r>
            <a:r>
              <a:rPr lang="en-US" altLang="cs-CZ"/>
              <a:t> (</a:t>
            </a:r>
            <a:r>
              <a:rPr lang="en-US" altLang="cs-CZ" err="1"/>
              <a:t>každá</a:t>
            </a:r>
            <a:r>
              <a:rPr lang="en-US" altLang="cs-CZ"/>
              <a:t> </a:t>
            </a:r>
            <a:r>
              <a:rPr lang="en-US" altLang="cs-CZ" err="1"/>
              <a:t>má</a:t>
            </a:r>
            <a:r>
              <a:rPr lang="en-US" altLang="cs-CZ"/>
              <a:t> </a:t>
            </a:r>
            <a:r>
              <a:rPr lang="en-US" altLang="cs-CZ" err="1"/>
              <a:t>další</a:t>
            </a:r>
            <a:r>
              <a:rPr lang="en-US" altLang="cs-CZ"/>
              <a:t> </a:t>
            </a:r>
            <a:r>
              <a:rPr lang="en-US" altLang="cs-CZ" err="1"/>
              <a:t>variace</a:t>
            </a:r>
            <a:r>
              <a:rPr lang="en-US" altLang="cs-CZ"/>
              <a:t>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cs-CZ" err="1"/>
              <a:t>Kompozice</a:t>
            </a:r>
            <a:r>
              <a:rPr lang="en-US" altLang="cs-CZ"/>
              <a:t> = </a:t>
            </a:r>
            <a:r>
              <a:rPr lang="en-US" altLang="cs-CZ" err="1"/>
              <a:t>vzájemná</a:t>
            </a:r>
            <a:r>
              <a:rPr lang="en-US" altLang="cs-CZ"/>
              <a:t> </a:t>
            </a:r>
            <a:r>
              <a:rPr lang="en-US" altLang="cs-CZ" err="1"/>
              <a:t>poloha</a:t>
            </a:r>
            <a:r>
              <a:rPr lang="en-US" altLang="cs-CZ"/>
              <a:t> </a:t>
            </a:r>
            <a:r>
              <a:rPr lang="en-US" altLang="cs-CZ" err="1"/>
              <a:t>dvou</a:t>
            </a:r>
            <a:r>
              <a:rPr lang="en-US" altLang="cs-CZ"/>
              <a:t> </a:t>
            </a:r>
            <a:r>
              <a:rPr lang="en-US" altLang="cs-CZ" err="1"/>
              <a:t>částí</a:t>
            </a:r>
            <a:r>
              <a:rPr lang="en-US" altLang="cs-CZ"/>
              <a:t> </a:t>
            </a:r>
            <a:r>
              <a:rPr lang="en-US" altLang="cs-CZ" err="1"/>
              <a:t>těla</a:t>
            </a:r>
            <a:r>
              <a:rPr lang="en-US" altLang="cs-CZ"/>
              <a:t> v </a:t>
            </a:r>
            <a:r>
              <a:rPr lang="en-US" altLang="cs-CZ" err="1"/>
              <a:t>rámci</a:t>
            </a:r>
            <a:r>
              <a:rPr lang="en-US" altLang="cs-CZ"/>
              <a:t> </a:t>
            </a:r>
            <a:r>
              <a:rPr lang="en-US" altLang="cs-CZ" err="1"/>
              <a:t>jedné</a:t>
            </a:r>
            <a:r>
              <a:rPr lang="en-US" altLang="cs-CZ"/>
              <a:t> </a:t>
            </a:r>
            <a:r>
              <a:rPr lang="en-US" altLang="cs-CZ" err="1"/>
              <a:t>základní</a:t>
            </a:r>
            <a:r>
              <a:rPr lang="en-US" altLang="cs-CZ"/>
              <a:t> </a:t>
            </a:r>
            <a:r>
              <a:rPr lang="en-US" altLang="cs-CZ" err="1"/>
              <a:t>polohy</a:t>
            </a:r>
            <a:r>
              <a:rPr lang="en-US" altLang="cs-CZ"/>
              <a:t>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cs-CZ" err="1"/>
              <a:t>Pozitura</a:t>
            </a:r>
            <a:r>
              <a:rPr lang="en-US" altLang="cs-CZ"/>
              <a:t> = </a:t>
            </a:r>
            <a:r>
              <a:rPr lang="en-US" altLang="cs-CZ" err="1"/>
              <a:t>celek</a:t>
            </a:r>
            <a:r>
              <a:rPr lang="en-US" altLang="cs-CZ"/>
              <a:t> </a:t>
            </a:r>
            <a:r>
              <a:rPr lang="en-US" altLang="cs-CZ" err="1"/>
              <a:t>zahrnující</a:t>
            </a:r>
            <a:r>
              <a:rPr lang="en-US" altLang="cs-CZ"/>
              <a:t> </a:t>
            </a:r>
            <a:r>
              <a:rPr lang="en-US" altLang="cs-CZ" err="1"/>
              <a:t>základní</a:t>
            </a:r>
            <a:r>
              <a:rPr lang="en-US" altLang="cs-CZ"/>
              <a:t> </a:t>
            </a:r>
            <a:r>
              <a:rPr lang="en-US" altLang="cs-CZ" err="1"/>
              <a:t>tělesnou</a:t>
            </a:r>
            <a:r>
              <a:rPr lang="en-US" altLang="cs-CZ"/>
              <a:t> </a:t>
            </a:r>
            <a:r>
              <a:rPr lang="en-US" altLang="cs-CZ" err="1"/>
              <a:t>polohu</a:t>
            </a:r>
            <a:r>
              <a:rPr lang="en-US" altLang="cs-CZ"/>
              <a:t> a </a:t>
            </a:r>
            <a:r>
              <a:rPr lang="en-US" altLang="cs-CZ" err="1"/>
              <a:t>polohovou</a:t>
            </a:r>
            <a:r>
              <a:rPr lang="en-US" altLang="cs-CZ"/>
              <a:t> </a:t>
            </a:r>
            <a:r>
              <a:rPr lang="en-US" altLang="cs-CZ" err="1"/>
              <a:t>konfiguraci</a:t>
            </a:r>
            <a:r>
              <a:rPr lang="en-US" altLang="cs-CZ"/>
              <a:t> </a:t>
            </a:r>
            <a:r>
              <a:rPr lang="en-US" altLang="cs-CZ" err="1"/>
              <a:t>všech</a:t>
            </a:r>
            <a:r>
              <a:rPr lang="en-US" altLang="cs-CZ"/>
              <a:t> </a:t>
            </a:r>
            <a:r>
              <a:rPr lang="en-US" altLang="cs-CZ" err="1"/>
              <a:t>částí</a:t>
            </a:r>
            <a:r>
              <a:rPr lang="en-US" altLang="cs-CZ"/>
              <a:t> </a:t>
            </a:r>
            <a:r>
              <a:rPr lang="en-US" altLang="cs-CZ" err="1"/>
              <a:t>těla</a:t>
            </a:r>
            <a:r>
              <a:rPr lang="en-US" altLang="cs-CZ"/>
              <a:t>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cs-CZ" sz="2800"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cs-CZ" sz="28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8DA6E0EC-287E-4CA0-AFF9-20E4F17DE6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z="4000">
                <a:latin typeface="Times New Roman" panose="02020603050405020304" pitchFamily="18" charset="0"/>
              </a:rPr>
              <a:t>  </a:t>
            </a:r>
            <a:r>
              <a:rPr lang="en-US" altLang="cs-CZ" sz="4000" err="1">
                <a:latin typeface="+mn-lt"/>
              </a:rPr>
              <a:t>Základní</a:t>
            </a:r>
            <a:r>
              <a:rPr lang="en-US" altLang="cs-CZ" sz="4000">
                <a:latin typeface="+mn-lt"/>
              </a:rPr>
              <a:t> tendence </a:t>
            </a:r>
            <a:r>
              <a:rPr lang="en-US" altLang="cs-CZ" sz="4000" err="1">
                <a:latin typeface="+mn-lt"/>
              </a:rPr>
              <a:t>druhů</a:t>
            </a:r>
            <a:r>
              <a:rPr lang="en-US" altLang="cs-CZ" sz="4000">
                <a:latin typeface="+mn-lt"/>
              </a:rPr>
              <a:t> </a:t>
            </a:r>
            <a:r>
              <a:rPr lang="en-US" altLang="cs-CZ" sz="4000" err="1">
                <a:latin typeface="+mn-lt"/>
              </a:rPr>
              <a:t>postojů</a:t>
            </a:r>
            <a:endParaRPr lang="en-US" altLang="cs-CZ" sz="4000">
              <a:latin typeface="Times New Roman" panose="02020603050405020304" pitchFamily="18" charset="0"/>
            </a:endParaRPr>
          </a:p>
        </p:txBody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D02BB651-1E43-41E9-B74E-976C24A306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  <a:p>
            <a:r>
              <a:rPr lang="en-US" altLang="cs-CZ"/>
              <a:t>Tendence </a:t>
            </a:r>
            <a:r>
              <a:rPr lang="en-US" altLang="cs-CZ" err="1"/>
              <a:t>přiblížení</a:t>
            </a:r>
            <a:endParaRPr lang="en-US" altLang="cs-CZ"/>
          </a:p>
          <a:p>
            <a:r>
              <a:rPr lang="en-US" altLang="cs-CZ"/>
              <a:t>Tendence </a:t>
            </a:r>
            <a:r>
              <a:rPr lang="en-US" altLang="cs-CZ" err="1"/>
              <a:t>oddálení</a:t>
            </a:r>
            <a:endParaRPr lang="en-US" altLang="cs-CZ"/>
          </a:p>
          <a:p>
            <a:r>
              <a:rPr lang="en-US" altLang="cs-CZ"/>
              <a:t>Tendence </a:t>
            </a:r>
            <a:r>
              <a:rPr lang="en-US" altLang="cs-CZ" err="1"/>
              <a:t>rozšíření</a:t>
            </a:r>
            <a:endParaRPr lang="en-US" altLang="cs-CZ"/>
          </a:p>
          <a:p>
            <a:r>
              <a:rPr lang="en-US" altLang="cs-CZ"/>
              <a:t>Tendence </a:t>
            </a:r>
            <a:r>
              <a:rPr lang="en-US" altLang="cs-CZ" err="1"/>
              <a:t>schoulení</a:t>
            </a:r>
            <a:endParaRPr lang="en-US" altLang="cs-CZ"/>
          </a:p>
          <a:p>
            <a:pPr>
              <a:buFont typeface="Wingdings" panose="05000000000000000000" pitchFamily="2" charset="2"/>
              <a:buNone/>
            </a:pPr>
            <a:endParaRPr lang="en-US" altLang="cs-CZ"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0AD48722-0CF1-483A-8A8D-49B8DF4E83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z="4000">
                <a:latin typeface="Times New Roman" panose="02020603050405020304" pitchFamily="18" charset="0"/>
              </a:rPr>
              <a:t>  </a:t>
            </a:r>
            <a:r>
              <a:rPr lang="en-US" altLang="cs-CZ" sz="4000" err="1">
                <a:latin typeface="+mn-lt"/>
              </a:rPr>
              <a:t>Neverbálně</a:t>
            </a:r>
            <a:r>
              <a:rPr lang="en-US" altLang="cs-CZ" sz="4000">
                <a:latin typeface="+mn-lt"/>
              </a:rPr>
              <a:t> </a:t>
            </a:r>
            <a:r>
              <a:rPr lang="en-US" altLang="cs-CZ" sz="4000" err="1">
                <a:latin typeface="+mn-lt"/>
              </a:rPr>
              <a:t>komunikujeme</a:t>
            </a:r>
            <a:endParaRPr lang="en-US" altLang="cs-CZ" sz="4000">
              <a:latin typeface="+mn-lt"/>
            </a:endParaRP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FDAF60E6-28F7-4950-9CB3-FE0FCA7E57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cs-CZ" sz="2400" err="1"/>
              <a:t>Gesty</a:t>
            </a:r>
            <a:r>
              <a:rPr lang="en-US" altLang="cs-CZ" sz="2400"/>
              <a:t>, </a:t>
            </a:r>
            <a:r>
              <a:rPr lang="en-US" altLang="cs-CZ" sz="2400" err="1"/>
              <a:t>pohyby</a:t>
            </a:r>
            <a:r>
              <a:rPr lang="en-US" altLang="cs-CZ" sz="2400"/>
              <a:t> </a:t>
            </a:r>
            <a:r>
              <a:rPr lang="en-US" altLang="cs-CZ" sz="2400" err="1"/>
              <a:t>hlavou</a:t>
            </a:r>
            <a:r>
              <a:rPr lang="en-US" altLang="cs-CZ" sz="2400"/>
              <a:t> a </a:t>
            </a:r>
            <a:r>
              <a:rPr lang="en-US" altLang="cs-CZ" sz="2400" err="1"/>
              <a:t>dalšími</a:t>
            </a:r>
            <a:r>
              <a:rPr lang="en-US" altLang="cs-CZ" sz="2400"/>
              <a:t> </a:t>
            </a:r>
            <a:r>
              <a:rPr lang="en-US" altLang="cs-CZ" sz="2400" err="1"/>
              <a:t>pohyby</a:t>
            </a:r>
            <a:r>
              <a:rPr lang="en-US" altLang="cs-CZ" sz="2400"/>
              <a:t> </a:t>
            </a:r>
            <a:r>
              <a:rPr lang="en-US" altLang="cs-CZ" sz="2400" err="1"/>
              <a:t>těla</a:t>
            </a:r>
            <a:endParaRPr lang="en-US" altLang="cs-CZ" sz="2400"/>
          </a:p>
          <a:p>
            <a:pPr>
              <a:lnSpc>
                <a:spcPct val="90000"/>
              </a:lnSpc>
            </a:pPr>
            <a:r>
              <a:rPr lang="en-US" altLang="cs-CZ" sz="2400" err="1"/>
              <a:t>Postoji</a:t>
            </a:r>
            <a:r>
              <a:rPr lang="en-US" altLang="cs-CZ" sz="2400"/>
              <a:t> </a:t>
            </a:r>
            <a:r>
              <a:rPr lang="en-US" altLang="cs-CZ" sz="2400" err="1"/>
              <a:t>těla</a:t>
            </a:r>
            <a:endParaRPr lang="en-US" altLang="cs-CZ" sz="2400"/>
          </a:p>
          <a:p>
            <a:pPr>
              <a:lnSpc>
                <a:spcPct val="90000"/>
              </a:lnSpc>
            </a:pPr>
            <a:r>
              <a:rPr lang="en-US" altLang="cs-CZ" sz="2400" err="1"/>
              <a:t>Výrazy</a:t>
            </a:r>
            <a:r>
              <a:rPr lang="en-US" altLang="cs-CZ" sz="2400"/>
              <a:t> </a:t>
            </a:r>
            <a:r>
              <a:rPr lang="en-US" altLang="cs-CZ" sz="2400" err="1"/>
              <a:t>tváře</a:t>
            </a:r>
            <a:endParaRPr lang="en-US" altLang="cs-CZ" sz="2400"/>
          </a:p>
          <a:p>
            <a:pPr>
              <a:lnSpc>
                <a:spcPct val="90000"/>
              </a:lnSpc>
            </a:pPr>
            <a:r>
              <a:rPr lang="en-US" altLang="cs-CZ" sz="2400" err="1"/>
              <a:t>Pohledy</a:t>
            </a:r>
            <a:r>
              <a:rPr lang="en-US" altLang="cs-CZ" sz="2400"/>
              <a:t> </a:t>
            </a:r>
            <a:r>
              <a:rPr lang="en-US" altLang="cs-CZ" sz="2400" err="1"/>
              <a:t>očí</a:t>
            </a:r>
            <a:endParaRPr lang="en-US" altLang="cs-CZ" sz="2400"/>
          </a:p>
          <a:p>
            <a:pPr>
              <a:lnSpc>
                <a:spcPct val="90000"/>
              </a:lnSpc>
            </a:pPr>
            <a:r>
              <a:rPr lang="en-US" altLang="cs-CZ" sz="2400" err="1"/>
              <a:t>Volbou</a:t>
            </a:r>
            <a:r>
              <a:rPr lang="en-US" altLang="cs-CZ" sz="2400"/>
              <a:t> a </a:t>
            </a:r>
            <a:r>
              <a:rPr lang="en-US" altLang="cs-CZ" sz="2400" err="1"/>
              <a:t>změnami</a:t>
            </a:r>
            <a:r>
              <a:rPr lang="en-US" altLang="cs-CZ" sz="2400"/>
              <a:t> </a:t>
            </a:r>
            <a:r>
              <a:rPr lang="en-US" altLang="cs-CZ" sz="2400" err="1"/>
              <a:t>vzdáleností</a:t>
            </a:r>
            <a:r>
              <a:rPr lang="en-US" altLang="cs-CZ" sz="2400"/>
              <a:t> a </a:t>
            </a:r>
            <a:r>
              <a:rPr lang="en-US" altLang="cs-CZ" sz="2400" err="1"/>
              <a:t>zaujímáním</a:t>
            </a:r>
            <a:r>
              <a:rPr lang="en-US" altLang="cs-CZ" sz="2400"/>
              <a:t> </a:t>
            </a:r>
            <a:r>
              <a:rPr lang="en-US" altLang="cs-CZ" sz="2400" err="1"/>
              <a:t>pozice</a:t>
            </a:r>
            <a:r>
              <a:rPr lang="en-US" altLang="cs-CZ" sz="2400"/>
              <a:t> v </a:t>
            </a:r>
            <a:r>
              <a:rPr lang="en-US" altLang="cs-CZ" sz="2400" err="1"/>
              <a:t>prostoru</a:t>
            </a:r>
            <a:endParaRPr lang="en-US" altLang="cs-CZ" sz="2400"/>
          </a:p>
          <a:p>
            <a:pPr>
              <a:lnSpc>
                <a:spcPct val="90000"/>
              </a:lnSpc>
            </a:pPr>
            <a:r>
              <a:rPr lang="en-US" altLang="cs-CZ" sz="2400" err="1"/>
              <a:t>Tělesným</a:t>
            </a:r>
            <a:r>
              <a:rPr lang="en-US" altLang="cs-CZ" sz="2400"/>
              <a:t> </a:t>
            </a:r>
            <a:r>
              <a:rPr lang="en-US" altLang="cs-CZ" sz="2400" err="1"/>
              <a:t>kontaktem</a:t>
            </a:r>
            <a:endParaRPr lang="en-US" altLang="cs-CZ" sz="2400"/>
          </a:p>
          <a:p>
            <a:pPr>
              <a:lnSpc>
                <a:spcPct val="90000"/>
              </a:lnSpc>
            </a:pPr>
            <a:r>
              <a:rPr lang="en-US" altLang="cs-CZ" sz="2400" err="1"/>
              <a:t>Tónem</a:t>
            </a:r>
            <a:r>
              <a:rPr lang="en-US" altLang="cs-CZ" sz="2400"/>
              <a:t> </a:t>
            </a:r>
            <a:r>
              <a:rPr lang="en-US" altLang="cs-CZ" sz="2400" err="1"/>
              <a:t>hlasu</a:t>
            </a:r>
            <a:r>
              <a:rPr lang="en-US" altLang="cs-CZ" sz="2400"/>
              <a:t> a </a:t>
            </a:r>
            <a:r>
              <a:rPr lang="en-US" altLang="cs-CZ" sz="2400" err="1"/>
              <a:t>dalšími</a:t>
            </a:r>
            <a:r>
              <a:rPr lang="en-US" altLang="cs-CZ" sz="2400"/>
              <a:t> </a:t>
            </a:r>
            <a:r>
              <a:rPr lang="en-US" altLang="cs-CZ" sz="2400" err="1"/>
              <a:t>neverbálními</a:t>
            </a:r>
            <a:r>
              <a:rPr lang="en-US" altLang="cs-CZ" sz="2400"/>
              <a:t> </a:t>
            </a:r>
            <a:r>
              <a:rPr lang="en-US" altLang="cs-CZ" sz="2400" err="1"/>
              <a:t>aspekty</a:t>
            </a:r>
            <a:r>
              <a:rPr lang="en-US" altLang="cs-CZ" sz="2400"/>
              <a:t> </a:t>
            </a:r>
            <a:r>
              <a:rPr lang="en-US" altLang="cs-CZ" sz="2400" err="1"/>
              <a:t>řeči</a:t>
            </a:r>
            <a:endParaRPr lang="en-US" altLang="cs-CZ" sz="2400"/>
          </a:p>
          <a:p>
            <a:pPr>
              <a:lnSpc>
                <a:spcPct val="90000"/>
              </a:lnSpc>
            </a:pPr>
            <a:r>
              <a:rPr lang="en-US" altLang="cs-CZ" sz="2400" err="1"/>
              <a:t>Oblečením</a:t>
            </a:r>
            <a:r>
              <a:rPr lang="en-US" altLang="cs-CZ" sz="2400"/>
              <a:t>, </a:t>
            </a:r>
            <a:r>
              <a:rPr lang="en-US" altLang="cs-CZ" sz="2400" err="1"/>
              <a:t>zdobností</a:t>
            </a:r>
            <a:r>
              <a:rPr lang="en-US" altLang="cs-CZ" sz="2400"/>
              <a:t>, </a:t>
            </a:r>
            <a:r>
              <a:rPr lang="en-US" altLang="cs-CZ" sz="2400" err="1"/>
              <a:t>fyzickými</a:t>
            </a:r>
            <a:r>
              <a:rPr lang="en-US" altLang="cs-CZ" sz="2400"/>
              <a:t> a </a:t>
            </a:r>
            <a:r>
              <a:rPr lang="en-US" altLang="cs-CZ" sz="2400" err="1"/>
              <a:t>jinými</a:t>
            </a:r>
            <a:r>
              <a:rPr lang="en-US" altLang="cs-CZ" sz="2400"/>
              <a:t> </a:t>
            </a:r>
            <a:r>
              <a:rPr lang="en-US" altLang="cs-CZ" sz="2400" err="1"/>
              <a:t>aspekty</a:t>
            </a:r>
            <a:r>
              <a:rPr lang="en-US" altLang="cs-CZ" sz="2400"/>
              <a:t> </a:t>
            </a:r>
            <a:r>
              <a:rPr lang="en-US" altLang="cs-CZ" sz="2400" err="1"/>
              <a:t>vlastního</a:t>
            </a:r>
            <a:r>
              <a:rPr lang="en-US" altLang="cs-CZ" sz="2400"/>
              <a:t> </a:t>
            </a:r>
            <a:r>
              <a:rPr lang="en-US" altLang="cs-CZ" sz="2400" err="1"/>
              <a:t>zjevu</a:t>
            </a:r>
            <a:r>
              <a:rPr lang="en-US" altLang="cs-CZ" sz="2400"/>
              <a:t> </a:t>
            </a:r>
            <a:r>
              <a:rPr lang="en-US" altLang="cs-CZ" sz="2400" err="1"/>
              <a:t>či</a:t>
            </a:r>
            <a:r>
              <a:rPr lang="en-US" altLang="cs-CZ" sz="2400"/>
              <a:t> </a:t>
            </a:r>
            <a:r>
              <a:rPr lang="en-US" altLang="cs-CZ" sz="2400" err="1"/>
              <a:t>našeho</a:t>
            </a:r>
            <a:r>
              <a:rPr lang="en-US" altLang="cs-CZ" sz="2400"/>
              <a:t> </a:t>
            </a:r>
            <a:r>
              <a:rPr lang="en-US" altLang="cs-CZ" sz="2400" err="1"/>
              <a:t>prostoru</a:t>
            </a:r>
            <a:endParaRPr lang="en-US" altLang="cs-CZ" sz="2400"/>
          </a:p>
          <a:p>
            <a:pPr>
              <a:lnSpc>
                <a:spcPct val="90000"/>
              </a:lnSpc>
            </a:pPr>
            <a:r>
              <a:rPr lang="en-US" altLang="cs-CZ" sz="2400" err="1"/>
              <a:t>Chronemika</a:t>
            </a:r>
            <a:r>
              <a:rPr lang="en-US" altLang="cs-CZ" sz="2400"/>
              <a:t> (</a:t>
            </a:r>
            <a:r>
              <a:rPr lang="en-US" altLang="cs-CZ" sz="2400" err="1"/>
              <a:t>zacházení</a:t>
            </a:r>
            <a:r>
              <a:rPr lang="en-US" altLang="cs-CZ" sz="2400"/>
              <a:t> s </a:t>
            </a:r>
            <a:r>
              <a:rPr lang="en-US" altLang="cs-CZ" sz="2400" err="1"/>
              <a:t>časem</a:t>
            </a:r>
            <a:r>
              <a:rPr lang="en-US" altLang="cs-CZ" sz="2400"/>
              <a:t>) + </a:t>
            </a:r>
            <a:r>
              <a:rPr lang="en-US" altLang="cs-CZ" sz="2400" err="1"/>
              <a:t>zacházení</a:t>
            </a:r>
            <a:r>
              <a:rPr lang="en-US" altLang="cs-CZ" sz="2400"/>
              <a:t> s </a:t>
            </a:r>
            <a:r>
              <a:rPr lang="en-US" altLang="cs-CZ" sz="2400" err="1"/>
              <a:t>předměty</a:t>
            </a:r>
            <a:endParaRPr lang="en-US" altLang="cs-CZ" sz="2400"/>
          </a:p>
        </p:txBody>
      </p:sp>
    </p:spTree>
    <p:extLst>
      <p:ext uri="{BB962C8B-B14F-4D97-AF65-F5344CB8AC3E}">
        <p14:creationId xmlns:p14="http://schemas.microsoft.com/office/powerpoint/2010/main" val="12255375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C77A9EE0-FB24-46FF-8E98-77236E26C0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  PROXEMIKA</a:t>
            </a:r>
          </a:p>
        </p:txBody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997F3BBA-0BCF-4CFC-9983-8C96F32CFE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67968"/>
            <a:ext cx="8229600" cy="4858195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3600"/>
              <a:t>(z lat. </a:t>
            </a:r>
            <a:r>
              <a:rPr lang="en-US" altLang="cs-CZ" sz="3600" err="1"/>
              <a:t>proximus</a:t>
            </a:r>
            <a:r>
              <a:rPr lang="en-US" altLang="cs-CZ" sz="3600"/>
              <a:t> – </a:t>
            </a:r>
            <a:r>
              <a:rPr lang="en-US" altLang="cs-CZ" sz="3600" err="1"/>
              <a:t>nejbližší</a:t>
            </a:r>
            <a:r>
              <a:rPr lang="en-US" altLang="cs-CZ" sz="3600"/>
              <a:t>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3600" b="1" err="1"/>
              <a:t>Využívání</a:t>
            </a:r>
            <a:r>
              <a:rPr lang="en-US" altLang="cs-CZ" sz="3600" b="1"/>
              <a:t> </a:t>
            </a:r>
            <a:r>
              <a:rPr lang="en-US" altLang="cs-CZ" sz="3600" b="1" err="1"/>
              <a:t>prostoru</a:t>
            </a:r>
            <a:r>
              <a:rPr lang="en-US" altLang="cs-CZ" sz="3600" b="1"/>
              <a:t> a </a:t>
            </a:r>
            <a:r>
              <a:rPr lang="en-US" altLang="cs-CZ" sz="3600" b="1" err="1"/>
              <a:t>jeho</a:t>
            </a:r>
            <a:r>
              <a:rPr lang="en-US" altLang="cs-CZ" sz="3600" b="1"/>
              <a:t> </a:t>
            </a:r>
            <a:r>
              <a:rPr lang="en-US" altLang="cs-CZ" sz="3600" b="1" err="1"/>
              <a:t>uspořádání</a:t>
            </a:r>
            <a:r>
              <a:rPr lang="en-US" altLang="cs-CZ" sz="3600" b="1"/>
              <a:t> z </a:t>
            </a:r>
            <a:r>
              <a:rPr lang="en-US" altLang="cs-CZ" sz="3600" b="1" err="1"/>
              <a:t>hlediska</a:t>
            </a:r>
            <a:r>
              <a:rPr lang="en-US" altLang="cs-CZ" sz="3600" b="1"/>
              <a:t> </a:t>
            </a:r>
            <a:r>
              <a:rPr lang="en-US" altLang="cs-CZ" sz="3600" b="1" err="1"/>
              <a:t>vzdálenosti</a:t>
            </a:r>
            <a:r>
              <a:rPr lang="en-US" altLang="cs-CZ" sz="3600" b="1"/>
              <a:t> </a:t>
            </a:r>
            <a:r>
              <a:rPr lang="en-US" altLang="cs-CZ" sz="3600" b="1" err="1"/>
              <a:t>mezi</a:t>
            </a:r>
            <a:r>
              <a:rPr lang="en-US" altLang="cs-CZ" sz="3600" b="1"/>
              <a:t> </a:t>
            </a:r>
            <a:r>
              <a:rPr lang="en-US" altLang="cs-CZ" sz="3600" b="1" err="1"/>
              <a:t>lidmi</a:t>
            </a:r>
            <a:r>
              <a:rPr lang="en-US" altLang="cs-CZ" sz="3600" b="1"/>
              <a:t>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3600" err="1"/>
              <a:t>Naznačuje</a:t>
            </a:r>
            <a:r>
              <a:rPr lang="en-US" altLang="cs-CZ" sz="3600"/>
              <a:t> </a:t>
            </a:r>
            <a:r>
              <a:rPr lang="en-US" altLang="cs-CZ" sz="3600" err="1"/>
              <a:t>vztah</a:t>
            </a:r>
            <a:r>
              <a:rPr lang="en-US" altLang="cs-CZ" sz="3600"/>
              <a:t> </a:t>
            </a:r>
            <a:r>
              <a:rPr lang="en-US" altLang="cs-CZ" sz="3600" err="1"/>
              <a:t>mezi</a:t>
            </a:r>
            <a:r>
              <a:rPr lang="en-US" altLang="cs-CZ" sz="3600"/>
              <a:t> </a:t>
            </a:r>
            <a:r>
              <a:rPr lang="en-US" altLang="cs-CZ" sz="3600" err="1"/>
              <a:t>komunikanty</a:t>
            </a:r>
            <a:r>
              <a:rPr lang="en-US" altLang="cs-CZ" sz="3600"/>
              <a:t>, </a:t>
            </a:r>
            <a:r>
              <a:rPr lang="en-US" altLang="cs-CZ" sz="3600" err="1"/>
              <a:t>vztah</a:t>
            </a:r>
            <a:r>
              <a:rPr lang="en-US" altLang="cs-CZ" sz="3600"/>
              <a:t> k </a:t>
            </a:r>
            <a:r>
              <a:rPr lang="en-US" altLang="cs-CZ" sz="3600" err="1"/>
              <a:t>prostředí</a:t>
            </a:r>
            <a:r>
              <a:rPr lang="en-US" altLang="cs-CZ" sz="3600"/>
              <a:t> a </a:t>
            </a:r>
            <a:r>
              <a:rPr lang="en-US" altLang="cs-CZ" sz="3600" err="1"/>
              <a:t>stupeň</a:t>
            </a:r>
            <a:r>
              <a:rPr lang="en-US" altLang="cs-CZ" sz="3600"/>
              <a:t> </a:t>
            </a:r>
            <a:r>
              <a:rPr lang="en-US" altLang="cs-CZ" sz="3600" err="1"/>
              <a:t>důvěrnosti</a:t>
            </a:r>
            <a:r>
              <a:rPr lang="en-US" altLang="cs-CZ" sz="3600"/>
              <a:t> </a:t>
            </a:r>
            <a:r>
              <a:rPr lang="en-US" altLang="cs-CZ" sz="3600" err="1"/>
              <a:t>či</a:t>
            </a:r>
            <a:r>
              <a:rPr lang="en-US" altLang="cs-CZ" sz="3600"/>
              <a:t> </a:t>
            </a:r>
            <a:r>
              <a:rPr lang="en-US" altLang="cs-CZ" sz="3600" err="1"/>
              <a:t>oficiálnosti</a:t>
            </a:r>
            <a:r>
              <a:rPr lang="en-US" altLang="cs-CZ" sz="3600"/>
              <a:t> </a:t>
            </a:r>
            <a:r>
              <a:rPr lang="en-US" altLang="cs-CZ" sz="3600" err="1"/>
              <a:t>mezi</a:t>
            </a:r>
            <a:r>
              <a:rPr lang="en-US" altLang="cs-CZ" sz="3600"/>
              <a:t> </a:t>
            </a:r>
            <a:r>
              <a:rPr lang="en-US" altLang="cs-CZ" sz="3600" err="1"/>
              <a:t>komunikanty</a:t>
            </a:r>
            <a:r>
              <a:rPr lang="en-US" altLang="cs-CZ" sz="3600"/>
              <a:t>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3600"/>
              <a:t>“</a:t>
            </a:r>
            <a:r>
              <a:rPr lang="en-US" altLang="cs-CZ" sz="3600" err="1"/>
              <a:t>Teritoriální</a:t>
            </a:r>
            <a:r>
              <a:rPr lang="en-US" altLang="cs-CZ" sz="3600"/>
              <a:t> </a:t>
            </a:r>
            <a:r>
              <a:rPr lang="en-US" altLang="cs-CZ" sz="3600" err="1"/>
              <a:t>chování</a:t>
            </a:r>
            <a:r>
              <a:rPr lang="en-US" altLang="cs-CZ" sz="3600"/>
              <a:t>” – </a:t>
            </a:r>
            <a:r>
              <a:rPr lang="en-US" altLang="cs-CZ" sz="3600" err="1"/>
              <a:t>personalizace</a:t>
            </a:r>
            <a:r>
              <a:rPr lang="en-US" altLang="cs-CZ" sz="3600"/>
              <a:t> </a:t>
            </a:r>
            <a:r>
              <a:rPr lang="en-US" altLang="cs-CZ" sz="3600" err="1"/>
              <a:t>prostoru</a:t>
            </a:r>
            <a:r>
              <a:rPr lang="en-US" altLang="cs-CZ" sz="3600"/>
              <a:t>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9A351807-BBE8-494E-B5AD-315EEBD5CC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>
                <a:latin typeface="+mn-lt"/>
              </a:rPr>
              <a:t>  4 </a:t>
            </a:r>
            <a:r>
              <a:rPr lang="en-US" altLang="cs-CZ" err="1">
                <a:latin typeface="+mn-lt"/>
              </a:rPr>
              <a:t>hlavní</a:t>
            </a:r>
            <a:r>
              <a:rPr lang="en-US" altLang="cs-CZ">
                <a:latin typeface="+mn-lt"/>
              </a:rPr>
              <a:t> </a:t>
            </a:r>
            <a:r>
              <a:rPr lang="en-US" altLang="cs-CZ" err="1">
                <a:latin typeface="+mn-lt"/>
              </a:rPr>
              <a:t>zóny</a:t>
            </a:r>
            <a:r>
              <a:rPr lang="en-US" altLang="cs-CZ">
                <a:latin typeface="+mn-lt"/>
              </a:rPr>
              <a:t> </a:t>
            </a:r>
            <a:r>
              <a:rPr lang="en-US" altLang="cs-CZ" err="1">
                <a:latin typeface="+mn-lt"/>
              </a:rPr>
              <a:t>prostoru</a:t>
            </a:r>
            <a:endParaRPr lang="en-US" altLang="cs-CZ">
              <a:latin typeface="Times New Roman" panose="02020603050405020304" pitchFamily="18" charset="0"/>
            </a:endParaRP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B61EF9E0-9452-4DB6-866C-FDC0989CFD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cs-CZ" b="1" err="1"/>
              <a:t>Intimní</a:t>
            </a:r>
            <a:r>
              <a:rPr lang="en-US" altLang="cs-CZ" b="1"/>
              <a:t> </a:t>
            </a:r>
            <a:r>
              <a:rPr lang="en-US" altLang="cs-CZ"/>
              <a:t>(15-30 cm)</a:t>
            </a:r>
          </a:p>
          <a:p>
            <a:r>
              <a:rPr lang="en-US" altLang="cs-CZ" b="1" err="1"/>
              <a:t>Osobní</a:t>
            </a:r>
            <a:r>
              <a:rPr lang="en-US" altLang="cs-CZ" b="1"/>
              <a:t> </a:t>
            </a:r>
            <a:r>
              <a:rPr lang="en-US" altLang="cs-CZ"/>
              <a:t>(30-120 cm)</a:t>
            </a:r>
          </a:p>
          <a:p>
            <a:r>
              <a:rPr lang="en-US" altLang="cs-CZ" b="1" err="1"/>
              <a:t>Sociální</a:t>
            </a:r>
            <a:r>
              <a:rPr lang="en-US" altLang="cs-CZ" b="1"/>
              <a:t> </a:t>
            </a:r>
            <a:r>
              <a:rPr lang="en-US" altLang="cs-CZ"/>
              <a:t>(1.2 – 3.7m)</a:t>
            </a:r>
          </a:p>
          <a:p>
            <a:r>
              <a:rPr lang="en-US" altLang="cs-CZ" b="1" err="1"/>
              <a:t>Veřejná</a:t>
            </a:r>
            <a:r>
              <a:rPr lang="en-US" altLang="cs-CZ" b="1"/>
              <a:t> </a:t>
            </a:r>
            <a:r>
              <a:rPr lang="en-US" altLang="cs-CZ"/>
              <a:t>(</a:t>
            </a:r>
            <a:r>
              <a:rPr lang="en-US" altLang="cs-CZ" err="1"/>
              <a:t>větší</a:t>
            </a:r>
            <a:r>
              <a:rPr lang="en-US" altLang="cs-CZ"/>
              <a:t> </a:t>
            </a:r>
            <a:r>
              <a:rPr lang="en-US" altLang="cs-CZ" err="1"/>
              <a:t>než</a:t>
            </a:r>
            <a:r>
              <a:rPr lang="en-US" altLang="cs-CZ"/>
              <a:t> 3.7 m)</a:t>
            </a:r>
          </a:p>
          <a:p>
            <a:pPr>
              <a:buFont typeface="Wingdings" panose="05000000000000000000" pitchFamily="2" charset="2"/>
              <a:buNone/>
            </a:pPr>
            <a:endParaRPr lang="en-US" altLang="cs-CZ"/>
          </a:p>
          <a:p>
            <a:pPr>
              <a:buFont typeface="Wingdings" panose="05000000000000000000" pitchFamily="2" charset="2"/>
              <a:buNone/>
            </a:pPr>
            <a:r>
              <a:rPr lang="en-US" altLang="cs-CZ" err="1"/>
              <a:t>Proxemika</a:t>
            </a:r>
            <a:r>
              <a:rPr lang="en-US" altLang="cs-CZ"/>
              <a:t> </a:t>
            </a:r>
            <a:r>
              <a:rPr lang="en-US" altLang="cs-CZ" err="1"/>
              <a:t>souvisí</a:t>
            </a:r>
            <a:r>
              <a:rPr lang="en-US" altLang="cs-CZ"/>
              <a:t> </a:t>
            </a:r>
            <a:r>
              <a:rPr lang="en-US" altLang="cs-CZ" err="1"/>
              <a:t>úzce</a:t>
            </a:r>
            <a:r>
              <a:rPr lang="en-US" altLang="cs-CZ"/>
              <a:t> s </a:t>
            </a:r>
            <a:r>
              <a:rPr lang="en-US" altLang="cs-CZ" err="1"/>
              <a:t>kulturou</a:t>
            </a:r>
            <a:r>
              <a:rPr lang="en-US" altLang="cs-CZ"/>
              <a:t> </a:t>
            </a:r>
            <a:r>
              <a:rPr lang="en-US" altLang="cs-CZ" err="1"/>
              <a:t>danné</a:t>
            </a:r>
            <a:r>
              <a:rPr lang="en-US" altLang="cs-CZ"/>
              <a:t> </a:t>
            </a:r>
            <a:r>
              <a:rPr lang="en-US" altLang="cs-CZ" err="1"/>
              <a:t>země</a:t>
            </a:r>
            <a:r>
              <a:rPr lang="en-US" altLang="cs-CZ"/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42C8C0AB-5147-4D35-B670-36874704FE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  PARALINGVISTIKA</a:t>
            </a:r>
          </a:p>
        </p:txBody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E1A62E19-229A-42A9-9D99-619E11FFAE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cs-CZ" sz="2800"/>
              <a:t>(z </a:t>
            </a:r>
            <a:r>
              <a:rPr lang="en-US" altLang="cs-CZ" sz="2800" err="1"/>
              <a:t>řec</a:t>
            </a:r>
            <a:r>
              <a:rPr lang="en-US" altLang="cs-CZ" sz="2800"/>
              <a:t>. para = v </a:t>
            </a:r>
            <a:r>
              <a:rPr lang="en-US" altLang="cs-CZ" sz="2800" err="1"/>
              <a:t>řeči</a:t>
            </a:r>
            <a:r>
              <a:rPr lang="en-US" altLang="cs-CZ" sz="2800"/>
              <a:t> </a:t>
            </a:r>
            <a:r>
              <a:rPr lang="en-US" altLang="cs-CZ" sz="2800" err="1"/>
              <a:t>stojící</a:t>
            </a:r>
            <a:r>
              <a:rPr lang="en-US" altLang="cs-CZ" sz="2800"/>
              <a:t> </a:t>
            </a:r>
            <a:r>
              <a:rPr lang="en-US" altLang="cs-CZ" sz="2800" err="1"/>
              <a:t>mimo</a:t>
            </a:r>
            <a:r>
              <a:rPr lang="en-US" altLang="cs-CZ" sz="2800"/>
              <a:t>), = </a:t>
            </a:r>
            <a:r>
              <a:rPr lang="en-US" altLang="cs-CZ" sz="2800" err="1"/>
              <a:t>extralingvistika</a:t>
            </a:r>
            <a:endParaRPr lang="en-US" altLang="cs-CZ" sz="2800"/>
          </a:p>
          <a:p>
            <a:pPr>
              <a:buFont typeface="Wingdings" panose="05000000000000000000" pitchFamily="2" charset="2"/>
              <a:buNone/>
            </a:pPr>
            <a:r>
              <a:rPr lang="en-US" altLang="cs-CZ" sz="2800" b="1" err="1"/>
              <a:t>Mimojazykové</a:t>
            </a:r>
            <a:r>
              <a:rPr lang="en-US" altLang="cs-CZ" sz="2800" b="1"/>
              <a:t> </a:t>
            </a:r>
            <a:r>
              <a:rPr lang="en-US" altLang="cs-CZ" sz="2800" b="1" err="1"/>
              <a:t>prvky</a:t>
            </a:r>
            <a:r>
              <a:rPr lang="en-US" altLang="cs-CZ" sz="2800" b="1"/>
              <a:t> </a:t>
            </a:r>
            <a:r>
              <a:rPr lang="en-US" altLang="cs-CZ" sz="2800" b="1" err="1"/>
              <a:t>verbální</a:t>
            </a:r>
            <a:r>
              <a:rPr lang="en-US" altLang="cs-CZ" sz="2800" b="1"/>
              <a:t> </a:t>
            </a:r>
            <a:r>
              <a:rPr lang="en-US" altLang="cs-CZ" sz="2800" b="1" err="1"/>
              <a:t>komunikace</a:t>
            </a:r>
            <a:r>
              <a:rPr lang="en-US" altLang="cs-CZ" sz="2800" b="1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cs-CZ" sz="2800"/>
              <a:t>     </a:t>
            </a:r>
            <a:r>
              <a:rPr lang="en-US" altLang="cs-CZ" sz="2800" err="1"/>
              <a:t>Extralingvistické</a:t>
            </a:r>
            <a:r>
              <a:rPr lang="en-US" altLang="cs-CZ" sz="2800"/>
              <a:t> </a:t>
            </a:r>
            <a:r>
              <a:rPr lang="en-US" altLang="cs-CZ" sz="2800" err="1"/>
              <a:t>prvky</a:t>
            </a:r>
            <a:r>
              <a:rPr lang="en-US" altLang="cs-CZ" sz="2800"/>
              <a:t> </a:t>
            </a:r>
            <a:r>
              <a:rPr lang="en-US" altLang="cs-CZ" sz="2800" err="1"/>
              <a:t>sdělení</a:t>
            </a:r>
            <a:r>
              <a:rPr lang="en-US" altLang="cs-CZ" sz="2800"/>
              <a:t>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800"/>
              <a:t>			</a:t>
            </a:r>
            <a:r>
              <a:rPr lang="en-US" altLang="cs-CZ" sz="2800"/>
              <a:t>1/  </a:t>
            </a:r>
            <a:r>
              <a:rPr lang="en-US" altLang="cs-CZ" sz="2800" err="1"/>
              <a:t>časové</a:t>
            </a:r>
            <a:r>
              <a:rPr lang="en-US" altLang="cs-CZ" sz="2800"/>
              <a:t> </a:t>
            </a:r>
            <a:r>
              <a:rPr lang="en-US" altLang="cs-CZ" sz="2800" err="1"/>
              <a:t>charakteristiky</a:t>
            </a:r>
            <a:r>
              <a:rPr lang="en-US" altLang="cs-CZ" sz="2800"/>
              <a:t> </a:t>
            </a:r>
            <a:r>
              <a:rPr lang="en-US" altLang="cs-CZ" sz="2800" err="1"/>
              <a:t>projevu</a:t>
            </a:r>
            <a:r>
              <a:rPr lang="en-US" altLang="cs-CZ" sz="2800"/>
              <a:t> – </a:t>
            </a:r>
            <a:r>
              <a:rPr lang="en-US" altLang="cs-CZ" sz="2800" err="1"/>
              <a:t>rychlost</a:t>
            </a:r>
            <a:r>
              <a:rPr lang="en-US" altLang="cs-CZ" sz="2800"/>
              <a:t> </a:t>
            </a:r>
            <a:r>
              <a:rPr lang="en-US" altLang="cs-CZ" sz="2800" err="1"/>
              <a:t>slovní</a:t>
            </a:r>
            <a:r>
              <a:rPr lang="en-US" altLang="cs-CZ" sz="2800"/>
              <a:t> </a:t>
            </a:r>
            <a:r>
              <a:rPr lang="en-US" altLang="cs-CZ" sz="2800" err="1"/>
              <a:t>produkce</a:t>
            </a:r>
            <a:r>
              <a:rPr lang="en-US" altLang="cs-CZ" sz="2800"/>
              <a:t>, </a:t>
            </a:r>
            <a:r>
              <a:rPr lang="en-US" altLang="cs-CZ" sz="2800" err="1"/>
              <a:t>rychlost</a:t>
            </a:r>
            <a:r>
              <a:rPr lang="en-US" altLang="cs-CZ" sz="2800"/>
              <a:t> </a:t>
            </a:r>
            <a:r>
              <a:rPr lang="en-US" altLang="cs-CZ" sz="2800" err="1"/>
              <a:t>odpovědi</a:t>
            </a:r>
            <a:r>
              <a:rPr lang="en-US" altLang="cs-CZ" sz="2800"/>
              <a:t> </a:t>
            </a:r>
            <a:r>
              <a:rPr lang="en-US" altLang="cs-CZ" sz="2800" err="1"/>
              <a:t>na</a:t>
            </a:r>
            <a:r>
              <a:rPr lang="en-US" altLang="cs-CZ" sz="2800"/>
              <a:t> </a:t>
            </a:r>
            <a:r>
              <a:rPr lang="en-US" altLang="cs-CZ" sz="2800" err="1"/>
              <a:t>otázku</a:t>
            </a:r>
            <a:r>
              <a:rPr lang="en-US" altLang="cs-CZ" sz="2800"/>
              <a:t>, </a:t>
            </a:r>
            <a:r>
              <a:rPr lang="en-US" altLang="cs-CZ" sz="2800" err="1"/>
              <a:t>skákání</a:t>
            </a:r>
            <a:r>
              <a:rPr lang="en-US" altLang="cs-CZ" sz="2800"/>
              <a:t> do </a:t>
            </a:r>
            <a:r>
              <a:rPr lang="en-US" altLang="cs-CZ" sz="2800" err="1"/>
              <a:t>řeči</a:t>
            </a:r>
            <a:r>
              <a:rPr lang="en-US" altLang="cs-CZ" sz="2800"/>
              <a:t>, </a:t>
            </a:r>
            <a:r>
              <a:rPr lang="en-US" altLang="cs-CZ" sz="2800" err="1"/>
              <a:t>délka</a:t>
            </a:r>
            <a:r>
              <a:rPr lang="en-US" altLang="cs-CZ" sz="2800"/>
              <a:t> </a:t>
            </a:r>
            <a:r>
              <a:rPr lang="en-US" altLang="cs-CZ" sz="2800" err="1"/>
              <a:t>vlastního</a:t>
            </a:r>
            <a:r>
              <a:rPr lang="en-US" altLang="cs-CZ" sz="2800"/>
              <a:t> </a:t>
            </a:r>
            <a:r>
              <a:rPr lang="en-US" altLang="cs-CZ" sz="2800" err="1"/>
              <a:t>projevu</a:t>
            </a:r>
            <a:r>
              <a:rPr lang="en-US" altLang="cs-CZ" sz="2800"/>
              <a:t>, </a:t>
            </a:r>
            <a:r>
              <a:rPr lang="en-US" altLang="cs-CZ" sz="2800" err="1"/>
              <a:t>délka</a:t>
            </a:r>
            <a:r>
              <a:rPr lang="en-US" altLang="cs-CZ" sz="2800"/>
              <a:t> </a:t>
            </a:r>
            <a:r>
              <a:rPr lang="en-US" altLang="cs-CZ" sz="2800" err="1"/>
              <a:t>pomlk</a:t>
            </a:r>
            <a:r>
              <a:rPr lang="en-US" altLang="cs-CZ" sz="2800"/>
              <a:t>, </a:t>
            </a:r>
            <a:r>
              <a:rPr lang="en-US" altLang="cs-CZ" sz="2800" err="1"/>
              <a:t>poměr</a:t>
            </a:r>
            <a:r>
              <a:rPr lang="en-US" altLang="cs-CZ" sz="2800"/>
              <a:t> </a:t>
            </a:r>
            <a:r>
              <a:rPr lang="en-US" altLang="cs-CZ" sz="2800" err="1"/>
              <a:t>délek</a:t>
            </a:r>
            <a:r>
              <a:rPr lang="en-US" altLang="cs-CZ" sz="2800"/>
              <a:t> </a:t>
            </a:r>
            <a:r>
              <a:rPr lang="en-US" altLang="cs-CZ" sz="2800" err="1"/>
              <a:t>projevů</a:t>
            </a:r>
            <a:r>
              <a:rPr lang="en-US" altLang="cs-CZ" sz="2800"/>
              <a:t> </a:t>
            </a:r>
            <a:r>
              <a:rPr lang="en-US" altLang="cs-CZ" sz="2800" err="1"/>
              <a:t>obou</a:t>
            </a:r>
            <a:r>
              <a:rPr lang="en-US" altLang="cs-CZ" sz="2800"/>
              <a:t> </a:t>
            </a:r>
            <a:r>
              <a:rPr lang="en-US" altLang="cs-CZ" sz="2800" err="1"/>
              <a:t>účastníků</a:t>
            </a:r>
            <a:endParaRPr lang="en-US" altLang="cs-CZ" sz="28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id="{4C34F071-783D-46BC-95CF-BE2312F8A6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 PARALINGVISTIKA</a:t>
            </a:r>
            <a:r>
              <a:rPr lang="cs-CZ" altLang="cs-CZ"/>
              <a:t> 2</a:t>
            </a:r>
          </a:p>
        </p:txBody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2B876609-5EB4-47D7-9BA2-DB42B59B07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cs-CZ"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cs-CZ"/>
              <a:t>2/  </a:t>
            </a:r>
            <a:r>
              <a:rPr lang="en-US" altLang="cs-CZ" err="1"/>
              <a:t>Hlasové</a:t>
            </a:r>
            <a:r>
              <a:rPr lang="en-US" altLang="cs-CZ"/>
              <a:t> </a:t>
            </a:r>
            <a:r>
              <a:rPr lang="en-US" altLang="cs-CZ" err="1"/>
              <a:t>dimenze</a:t>
            </a:r>
            <a:r>
              <a:rPr lang="en-US" altLang="cs-CZ"/>
              <a:t> </a:t>
            </a:r>
            <a:r>
              <a:rPr lang="en-US" altLang="cs-CZ" err="1"/>
              <a:t>projevu</a:t>
            </a:r>
            <a:r>
              <a:rPr lang="en-US" altLang="cs-CZ"/>
              <a:t> – </a:t>
            </a:r>
            <a:r>
              <a:rPr lang="en-US" altLang="cs-CZ" err="1"/>
              <a:t>dynamika</a:t>
            </a:r>
            <a:r>
              <a:rPr lang="en-US" altLang="cs-CZ"/>
              <a:t>, </a:t>
            </a:r>
            <a:r>
              <a:rPr lang="en-US" altLang="cs-CZ" err="1"/>
              <a:t>hlasitost</a:t>
            </a:r>
            <a:r>
              <a:rPr lang="en-US" altLang="cs-CZ"/>
              <a:t> </a:t>
            </a:r>
            <a:r>
              <a:rPr lang="en-US" altLang="cs-CZ" err="1"/>
              <a:t>řeči</a:t>
            </a:r>
            <a:r>
              <a:rPr lang="en-US" altLang="cs-CZ"/>
              <a:t>, </a:t>
            </a:r>
            <a:r>
              <a:rPr lang="en-US" altLang="cs-CZ" err="1"/>
              <a:t>výška</a:t>
            </a:r>
            <a:r>
              <a:rPr lang="en-US" altLang="cs-CZ"/>
              <a:t> </a:t>
            </a:r>
            <a:r>
              <a:rPr lang="en-US" altLang="cs-CZ" err="1"/>
              <a:t>tónu</a:t>
            </a:r>
            <a:r>
              <a:rPr lang="en-US" altLang="cs-CZ"/>
              <a:t> </a:t>
            </a:r>
            <a:r>
              <a:rPr lang="en-US" altLang="cs-CZ" err="1"/>
              <a:t>hlasu</a:t>
            </a:r>
            <a:r>
              <a:rPr lang="en-US" altLang="cs-CZ"/>
              <a:t>, </a:t>
            </a:r>
            <a:r>
              <a:rPr lang="en-US" altLang="cs-CZ" err="1"/>
              <a:t>akcent</a:t>
            </a:r>
            <a:r>
              <a:rPr lang="en-US" altLang="cs-CZ"/>
              <a:t>, </a:t>
            </a:r>
            <a:r>
              <a:rPr lang="en-US" altLang="cs-CZ" err="1"/>
              <a:t>intonace</a:t>
            </a:r>
            <a:endParaRPr lang="en-US" altLang="cs-CZ"/>
          </a:p>
          <a:p>
            <a:pPr>
              <a:buFont typeface="Wingdings" panose="05000000000000000000" pitchFamily="2" charset="2"/>
              <a:buNone/>
            </a:pPr>
            <a:r>
              <a:rPr lang="en-US" altLang="cs-CZ"/>
              <a:t>3/  </a:t>
            </a:r>
            <a:r>
              <a:rPr lang="en-US" altLang="cs-CZ" err="1"/>
              <a:t>Interakční</a:t>
            </a:r>
            <a:r>
              <a:rPr lang="en-US" altLang="cs-CZ"/>
              <a:t> </a:t>
            </a:r>
            <a:r>
              <a:rPr lang="en-US" altLang="cs-CZ" err="1"/>
              <a:t>vztahy</a:t>
            </a:r>
            <a:r>
              <a:rPr lang="en-US" altLang="cs-CZ"/>
              <a:t> v </a:t>
            </a:r>
            <a:r>
              <a:rPr lang="en-US" altLang="cs-CZ" err="1"/>
              <a:t>skupinovém</a:t>
            </a:r>
            <a:r>
              <a:rPr lang="en-US" altLang="cs-CZ"/>
              <a:t> </a:t>
            </a:r>
            <a:r>
              <a:rPr lang="en-US" altLang="cs-CZ" err="1"/>
              <a:t>projevu</a:t>
            </a:r>
            <a:r>
              <a:rPr lang="en-US" altLang="cs-CZ"/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cs-CZ"/>
              <a:t>4/  </a:t>
            </a:r>
            <a:r>
              <a:rPr lang="en-US" altLang="cs-CZ" err="1"/>
              <a:t>Jiné</a:t>
            </a:r>
            <a:r>
              <a:rPr lang="en-US" altLang="cs-CZ"/>
              <a:t> </a:t>
            </a:r>
            <a:r>
              <a:rPr lang="en-US" altLang="cs-CZ" err="1"/>
              <a:t>než</a:t>
            </a:r>
            <a:r>
              <a:rPr lang="en-US" altLang="cs-CZ"/>
              <a:t> </a:t>
            </a:r>
            <a:r>
              <a:rPr lang="en-US" altLang="cs-CZ" err="1"/>
              <a:t>slovní</a:t>
            </a:r>
            <a:r>
              <a:rPr lang="en-US" altLang="cs-CZ"/>
              <a:t> </a:t>
            </a:r>
            <a:r>
              <a:rPr lang="en-US" altLang="cs-CZ" err="1"/>
              <a:t>akustické</a:t>
            </a:r>
            <a:r>
              <a:rPr lang="en-US" altLang="cs-CZ"/>
              <a:t> </a:t>
            </a:r>
            <a:r>
              <a:rPr lang="en-US" altLang="cs-CZ" err="1"/>
              <a:t>projevy</a:t>
            </a:r>
            <a:r>
              <a:rPr lang="en-US" altLang="cs-CZ"/>
              <a:t> – </a:t>
            </a:r>
            <a:r>
              <a:rPr lang="en-US" altLang="cs-CZ" err="1"/>
              <a:t>chyby</a:t>
            </a:r>
            <a:r>
              <a:rPr lang="en-US" altLang="cs-CZ"/>
              <a:t> v </a:t>
            </a:r>
            <a:r>
              <a:rPr lang="en-US" altLang="cs-CZ" err="1"/>
              <a:t>řeči</a:t>
            </a:r>
            <a:r>
              <a:rPr lang="en-US" altLang="cs-CZ"/>
              <a:t>, </a:t>
            </a:r>
            <a:r>
              <a:rPr lang="en-US" altLang="cs-CZ" err="1"/>
              <a:t>slovní</a:t>
            </a:r>
            <a:r>
              <a:rPr lang="en-US" altLang="cs-CZ"/>
              <a:t> </a:t>
            </a:r>
            <a:r>
              <a:rPr lang="en-US" altLang="cs-CZ" err="1"/>
              <a:t>parazity</a:t>
            </a:r>
            <a:endParaRPr lang="en-US" alt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1535A54C-D9AD-4C61-BB19-1E3F1E1CC5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>
                <a:latin typeface="+mn-lt"/>
              </a:rPr>
              <a:t>  </a:t>
            </a:r>
            <a:r>
              <a:rPr lang="en-US" altLang="cs-CZ" sz="4000" err="1">
                <a:latin typeface="+mn-lt"/>
              </a:rPr>
              <a:t>Oblasti</a:t>
            </a:r>
            <a:r>
              <a:rPr lang="en-US" altLang="cs-CZ" sz="4000">
                <a:latin typeface="+mn-lt"/>
              </a:rPr>
              <a:t> </a:t>
            </a:r>
            <a:r>
              <a:rPr lang="en-US" altLang="cs-CZ" sz="4000" err="1">
                <a:latin typeface="+mn-lt"/>
              </a:rPr>
              <a:t>neverbální</a:t>
            </a:r>
            <a:r>
              <a:rPr lang="en-US" altLang="cs-CZ" sz="4000">
                <a:latin typeface="+mn-lt"/>
              </a:rPr>
              <a:t> </a:t>
            </a:r>
            <a:r>
              <a:rPr lang="en-US" altLang="cs-CZ" sz="4000" err="1">
                <a:latin typeface="+mn-lt"/>
              </a:rPr>
              <a:t>komunikace</a:t>
            </a:r>
            <a:endParaRPr lang="en-US" altLang="cs-CZ" sz="4000">
              <a:latin typeface="+mn-lt"/>
            </a:endParaRP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52CC243E-7904-42EE-BBDA-14FAC4B7A7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 sz="2800">
              <a:latin typeface="Times New Roman" panose="02020603050405020304" pitchFamily="18" charset="0"/>
            </a:endParaRPr>
          </a:p>
          <a:p>
            <a:r>
              <a:rPr lang="en-US" altLang="cs-CZ" sz="2800" err="1"/>
              <a:t>Kinesika</a:t>
            </a:r>
            <a:r>
              <a:rPr lang="en-US" altLang="cs-CZ" sz="2800"/>
              <a:t> – </a:t>
            </a:r>
            <a:r>
              <a:rPr lang="en-US" altLang="cs-CZ" sz="2800" err="1"/>
              <a:t>nauka</a:t>
            </a:r>
            <a:r>
              <a:rPr lang="en-US" altLang="cs-CZ" sz="2800"/>
              <a:t> o </a:t>
            </a:r>
            <a:r>
              <a:rPr lang="en-US" altLang="cs-CZ" sz="2800" err="1"/>
              <a:t>komunikačních</a:t>
            </a:r>
            <a:r>
              <a:rPr lang="en-US" altLang="cs-CZ" sz="2800"/>
              <a:t> </a:t>
            </a:r>
            <a:r>
              <a:rPr lang="en-US" altLang="cs-CZ" sz="2800" err="1"/>
              <a:t>pohybech</a:t>
            </a:r>
            <a:r>
              <a:rPr lang="en-US" altLang="cs-CZ" sz="2800"/>
              <a:t> </a:t>
            </a:r>
            <a:r>
              <a:rPr lang="en-US" altLang="cs-CZ" sz="2800" err="1"/>
              <a:t>člověka</a:t>
            </a:r>
            <a:endParaRPr lang="en-US" altLang="cs-CZ" sz="2800"/>
          </a:p>
          <a:p>
            <a:r>
              <a:rPr lang="en-US" altLang="cs-CZ" sz="2800" err="1"/>
              <a:t>Gestika</a:t>
            </a:r>
            <a:r>
              <a:rPr lang="en-US" altLang="cs-CZ" sz="2800"/>
              <a:t> – </a:t>
            </a:r>
            <a:r>
              <a:rPr lang="en-US" altLang="cs-CZ" sz="2800" err="1"/>
              <a:t>nauka</a:t>
            </a:r>
            <a:r>
              <a:rPr lang="en-US" altLang="cs-CZ" sz="2800"/>
              <a:t> o </a:t>
            </a:r>
            <a:r>
              <a:rPr lang="en-US" altLang="cs-CZ" sz="2800" err="1"/>
              <a:t>pohybech</a:t>
            </a:r>
            <a:r>
              <a:rPr lang="en-US" altLang="cs-CZ" sz="2800"/>
              <a:t> </a:t>
            </a:r>
            <a:r>
              <a:rPr lang="en-US" altLang="cs-CZ" sz="2800" err="1"/>
              <a:t>rukou</a:t>
            </a:r>
            <a:r>
              <a:rPr lang="en-US" altLang="cs-CZ" sz="2800"/>
              <a:t> </a:t>
            </a:r>
            <a:r>
              <a:rPr lang="en-US" altLang="cs-CZ" sz="2800" err="1"/>
              <a:t>doprovázejících</a:t>
            </a:r>
            <a:r>
              <a:rPr lang="en-US" altLang="cs-CZ" sz="2800"/>
              <a:t> </a:t>
            </a:r>
            <a:r>
              <a:rPr lang="en-US" altLang="cs-CZ" sz="2800" err="1"/>
              <a:t>mluvené</a:t>
            </a:r>
            <a:r>
              <a:rPr lang="en-US" altLang="cs-CZ" sz="2800"/>
              <a:t> </a:t>
            </a:r>
            <a:r>
              <a:rPr lang="en-US" altLang="cs-CZ" sz="2800" err="1"/>
              <a:t>slovo</a:t>
            </a:r>
            <a:endParaRPr lang="en-US" altLang="cs-CZ" sz="2800"/>
          </a:p>
          <a:p>
            <a:r>
              <a:rPr lang="en-US" altLang="cs-CZ" sz="2800" err="1"/>
              <a:t>Posturologie</a:t>
            </a:r>
            <a:r>
              <a:rPr lang="en-US" altLang="cs-CZ" sz="2800"/>
              <a:t> – </a:t>
            </a:r>
            <a:r>
              <a:rPr lang="en-US" altLang="cs-CZ" sz="2800" err="1"/>
              <a:t>nauka</a:t>
            </a:r>
            <a:r>
              <a:rPr lang="en-US" altLang="cs-CZ" sz="2800"/>
              <a:t> o </a:t>
            </a:r>
            <a:r>
              <a:rPr lang="en-US" altLang="cs-CZ" sz="2800" err="1"/>
              <a:t>jednotlivých</a:t>
            </a:r>
            <a:r>
              <a:rPr lang="en-US" altLang="cs-CZ" sz="2800"/>
              <a:t> </a:t>
            </a:r>
            <a:r>
              <a:rPr lang="en-US" altLang="cs-CZ" sz="2800" err="1"/>
              <a:t>pozicích</a:t>
            </a:r>
            <a:r>
              <a:rPr lang="en-US" altLang="cs-CZ" sz="2800"/>
              <a:t> </a:t>
            </a:r>
            <a:r>
              <a:rPr lang="en-US" altLang="cs-CZ" sz="2800" err="1"/>
              <a:t>těla</a:t>
            </a:r>
            <a:endParaRPr lang="en-US" altLang="cs-CZ" sz="2800"/>
          </a:p>
          <a:p>
            <a:r>
              <a:rPr lang="en-US" altLang="cs-CZ" sz="2800" err="1"/>
              <a:t>Proxemika</a:t>
            </a:r>
            <a:r>
              <a:rPr lang="en-US" altLang="cs-CZ" sz="2800"/>
              <a:t> – </a:t>
            </a:r>
            <a:r>
              <a:rPr lang="en-US" altLang="cs-CZ" sz="2800" err="1"/>
              <a:t>nauka</a:t>
            </a:r>
            <a:r>
              <a:rPr lang="en-US" altLang="cs-CZ" sz="2800"/>
              <a:t> o </a:t>
            </a:r>
            <a:r>
              <a:rPr lang="en-US" altLang="cs-CZ" sz="2800" err="1"/>
              <a:t>prostorovém</a:t>
            </a:r>
            <a:r>
              <a:rPr lang="en-US" altLang="cs-CZ" sz="2800"/>
              <a:t> </a:t>
            </a:r>
            <a:r>
              <a:rPr lang="en-US" altLang="cs-CZ" sz="2800" err="1"/>
              <a:t>chování</a:t>
            </a:r>
            <a:r>
              <a:rPr lang="en-US" altLang="cs-CZ" sz="2800"/>
              <a:t> </a:t>
            </a:r>
            <a:r>
              <a:rPr lang="en-US" altLang="cs-CZ" sz="2800" err="1"/>
              <a:t>člověka</a:t>
            </a:r>
            <a:endParaRPr lang="en-US" altLang="cs-CZ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1EB16F9B-C42B-4B3E-9D76-6DB504FBD6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 </a:t>
            </a:r>
            <a:r>
              <a:rPr lang="en-US" altLang="cs-CZ" sz="4000" err="1">
                <a:latin typeface="+mn-lt"/>
              </a:rPr>
              <a:t>Oblasti</a:t>
            </a:r>
            <a:r>
              <a:rPr lang="en-US" altLang="cs-CZ" sz="4000">
                <a:latin typeface="+mn-lt"/>
              </a:rPr>
              <a:t> </a:t>
            </a:r>
            <a:r>
              <a:rPr lang="en-US" altLang="cs-CZ" sz="4000" err="1">
                <a:latin typeface="+mn-lt"/>
              </a:rPr>
              <a:t>neverbální</a:t>
            </a:r>
            <a:r>
              <a:rPr lang="en-US" altLang="cs-CZ" sz="4000">
                <a:latin typeface="+mn-lt"/>
              </a:rPr>
              <a:t> </a:t>
            </a:r>
            <a:r>
              <a:rPr lang="en-US" altLang="cs-CZ" sz="4000" err="1">
                <a:latin typeface="+mn-lt"/>
              </a:rPr>
              <a:t>komunikace</a:t>
            </a:r>
            <a:r>
              <a:rPr lang="cs-CZ" altLang="cs-CZ" sz="4000">
                <a:latin typeface="+mn-lt"/>
              </a:rPr>
              <a:t> 2</a:t>
            </a:r>
            <a:endParaRPr lang="en-US" altLang="cs-CZ" sz="4000">
              <a:latin typeface="+mn-lt"/>
            </a:endParaRPr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033DCD3D-C85C-4800-9994-DE6EA34F5A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56260" y="1166018"/>
            <a:ext cx="8229600" cy="4525963"/>
          </a:xfrm>
        </p:spPr>
        <p:txBody>
          <a:bodyPr/>
          <a:lstStyle/>
          <a:p>
            <a:endParaRPr lang="en-US" altLang="cs-CZ" sz="2800">
              <a:latin typeface="Times New Roman" panose="02020603050405020304" pitchFamily="18" charset="0"/>
            </a:endParaRPr>
          </a:p>
          <a:p>
            <a:r>
              <a:rPr lang="en-US" altLang="cs-CZ" err="1"/>
              <a:t>Mimika</a:t>
            </a:r>
            <a:r>
              <a:rPr lang="en-US" altLang="cs-CZ"/>
              <a:t> – </a:t>
            </a:r>
            <a:r>
              <a:rPr lang="en-US" altLang="cs-CZ" err="1"/>
              <a:t>nauka</a:t>
            </a:r>
            <a:r>
              <a:rPr lang="en-US" altLang="cs-CZ"/>
              <a:t> o </a:t>
            </a:r>
            <a:r>
              <a:rPr lang="en-US" altLang="cs-CZ" err="1"/>
              <a:t>významu</a:t>
            </a:r>
            <a:r>
              <a:rPr lang="en-US" altLang="cs-CZ"/>
              <a:t> </a:t>
            </a:r>
            <a:r>
              <a:rPr lang="en-US" altLang="cs-CZ" err="1"/>
              <a:t>pohybů</a:t>
            </a:r>
            <a:r>
              <a:rPr lang="en-US" altLang="cs-CZ"/>
              <a:t> </a:t>
            </a:r>
            <a:r>
              <a:rPr lang="en-US" altLang="cs-CZ" err="1"/>
              <a:t>obličejových</a:t>
            </a:r>
            <a:r>
              <a:rPr lang="en-US" altLang="cs-CZ"/>
              <a:t> </a:t>
            </a:r>
            <a:r>
              <a:rPr lang="en-US" altLang="cs-CZ" err="1"/>
              <a:t>svalů</a:t>
            </a:r>
            <a:endParaRPr lang="en-US" altLang="cs-CZ"/>
          </a:p>
          <a:p>
            <a:r>
              <a:rPr lang="en-US" altLang="cs-CZ" err="1"/>
              <a:t>Haptika</a:t>
            </a:r>
            <a:r>
              <a:rPr lang="en-US" altLang="cs-CZ"/>
              <a:t> – </a:t>
            </a:r>
            <a:r>
              <a:rPr lang="en-US" altLang="cs-CZ" err="1"/>
              <a:t>nauka</a:t>
            </a:r>
            <a:r>
              <a:rPr lang="en-US" altLang="cs-CZ"/>
              <a:t> o </a:t>
            </a:r>
            <a:r>
              <a:rPr lang="en-US" altLang="cs-CZ" err="1"/>
              <a:t>dotycích</a:t>
            </a:r>
            <a:r>
              <a:rPr lang="en-US" altLang="cs-CZ"/>
              <a:t> v </a:t>
            </a:r>
            <a:r>
              <a:rPr lang="en-US" altLang="cs-CZ" err="1"/>
              <a:t>mezilidském</a:t>
            </a:r>
            <a:r>
              <a:rPr lang="en-US" altLang="cs-CZ"/>
              <a:t> </a:t>
            </a:r>
            <a:r>
              <a:rPr lang="en-US" altLang="cs-CZ" err="1"/>
              <a:t>stylu</a:t>
            </a:r>
            <a:endParaRPr lang="en-US" altLang="cs-CZ"/>
          </a:p>
          <a:p>
            <a:r>
              <a:rPr lang="en-US" altLang="cs-CZ" err="1"/>
              <a:t>Paralingvistika</a:t>
            </a:r>
            <a:r>
              <a:rPr lang="en-US" altLang="cs-CZ"/>
              <a:t> = </a:t>
            </a:r>
            <a:r>
              <a:rPr lang="en-US" altLang="cs-CZ" err="1"/>
              <a:t>extralingvistické</a:t>
            </a:r>
            <a:r>
              <a:rPr lang="en-US" altLang="cs-CZ"/>
              <a:t> </a:t>
            </a:r>
            <a:r>
              <a:rPr lang="en-US" altLang="cs-CZ" err="1"/>
              <a:t>projevy</a:t>
            </a:r>
            <a:r>
              <a:rPr lang="en-US" altLang="cs-CZ"/>
              <a:t> – </a:t>
            </a:r>
            <a:r>
              <a:rPr lang="en-US" altLang="cs-CZ" err="1"/>
              <a:t>mimojazykové</a:t>
            </a:r>
            <a:r>
              <a:rPr lang="en-US" altLang="cs-CZ"/>
              <a:t> </a:t>
            </a:r>
            <a:r>
              <a:rPr lang="en-US" altLang="cs-CZ" err="1"/>
              <a:t>prvky</a:t>
            </a:r>
            <a:r>
              <a:rPr lang="en-US" altLang="cs-CZ"/>
              <a:t> </a:t>
            </a:r>
            <a:r>
              <a:rPr lang="en-US" altLang="cs-CZ" err="1"/>
              <a:t>verbální</a:t>
            </a:r>
            <a:r>
              <a:rPr lang="en-US" altLang="cs-CZ"/>
              <a:t> </a:t>
            </a:r>
            <a:r>
              <a:rPr lang="en-US" altLang="cs-CZ" err="1"/>
              <a:t>komunikace</a:t>
            </a:r>
            <a:endParaRPr lang="en-US" alt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5820F6F5-9145-46AA-9BC0-B354ECEC83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  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277663DB-F9D2-4C7F-B1F9-5065FBD84B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9120" y="130302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altLang="cs-CZ" err="1"/>
              <a:t>Míra</a:t>
            </a:r>
            <a:r>
              <a:rPr lang="en-US" altLang="cs-CZ"/>
              <a:t> </a:t>
            </a:r>
            <a:r>
              <a:rPr lang="en-US" altLang="cs-CZ" err="1"/>
              <a:t>verbální</a:t>
            </a:r>
            <a:r>
              <a:rPr lang="en-US" altLang="cs-CZ"/>
              <a:t> </a:t>
            </a:r>
            <a:r>
              <a:rPr lang="en-US" altLang="cs-CZ" err="1"/>
              <a:t>exprese</a:t>
            </a:r>
            <a:r>
              <a:rPr lang="en-US" altLang="cs-CZ"/>
              <a:t> (</a:t>
            </a:r>
            <a:r>
              <a:rPr lang="en-US" altLang="cs-CZ" err="1"/>
              <a:t>výrazovosti</a:t>
            </a:r>
            <a:r>
              <a:rPr lang="en-US" altLang="cs-CZ"/>
              <a:t>).</a:t>
            </a:r>
          </a:p>
          <a:p>
            <a:r>
              <a:rPr lang="en-US" altLang="cs-CZ" err="1"/>
              <a:t>Osvojení</a:t>
            </a:r>
            <a:r>
              <a:rPr lang="en-US" altLang="cs-CZ"/>
              <a:t> </a:t>
            </a:r>
            <a:r>
              <a:rPr lang="en-US" altLang="cs-CZ" err="1"/>
              <a:t>si</a:t>
            </a:r>
            <a:r>
              <a:rPr lang="en-US" altLang="cs-CZ"/>
              <a:t> </a:t>
            </a:r>
            <a:r>
              <a:rPr lang="en-US" altLang="cs-CZ" err="1"/>
              <a:t>neverbální</a:t>
            </a:r>
            <a:r>
              <a:rPr lang="en-US" altLang="cs-CZ"/>
              <a:t> </a:t>
            </a:r>
            <a:r>
              <a:rPr lang="en-US" altLang="cs-CZ" err="1"/>
              <a:t>komunikace</a:t>
            </a:r>
            <a:r>
              <a:rPr lang="en-US" altLang="cs-CZ"/>
              <a:t>.</a:t>
            </a:r>
          </a:p>
          <a:p>
            <a:r>
              <a:rPr lang="en-US" altLang="cs-CZ" err="1"/>
              <a:t>Míra</a:t>
            </a:r>
            <a:r>
              <a:rPr lang="en-US" altLang="cs-CZ"/>
              <a:t> </a:t>
            </a:r>
            <a:r>
              <a:rPr lang="en-US" altLang="cs-CZ" err="1"/>
              <a:t>neverbální</a:t>
            </a:r>
            <a:r>
              <a:rPr lang="en-US" altLang="cs-CZ"/>
              <a:t> sensitivity (</a:t>
            </a:r>
            <a:r>
              <a:rPr lang="en-US" altLang="cs-CZ" err="1"/>
              <a:t>citlivosti</a:t>
            </a:r>
            <a:r>
              <a:rPr lang="en-US" altLang="cs-CZ"/>
              <a:t>).</a:t>
            </a:r>
          </a:p>
          <a:p>
            <a:r>
              <a:rPr lang="en-US" altLang="cs-CZ" err="1"/>
              <a:t>Porozumění</a:t>
            </a:r>
            <a:r>
              <a:rPr lang="en-US" altLang="cs-CZ"/>
              <a:t> </a:t>
            </a:r>
            <a:r>
              <a:rPr lang="en-US" altLang="cs-CZ" err="1"/>
              <a:t>neverbálně</a:t>
            </a:r>
            <a:r>
              <a:rPr lang="en-US" altLang="cs-CZ"/>
              <a:t> </a:t>
            </a:r>
            <a:r>
              <a:rPr lang="en-US" altLang="cs-CZ" err="1"/>
              <a:t>sdělovaným</a:t>
            </a:r>
            <a:r>
              <a:rPr lang="en-US" altLang="cs-CZ"/>
              <a:t> </a:t>
            </a:r>
            <a:r>
              <a:rPr lang="en-US" altLang="cs-CZ" err="1"/>
              <a:t>významům</a:t>
            </a:r>
            <a:r>
              <a:rPr lang="en-US" altLang="cs-CZ"/>
              <a:t>.</a:t>
            </a:r>
          </a:p>
          <a:p>
            <a:r>
              <a:rPr lang="en-US" altLang="cs-CZ" err="1"/>
              <a:t>Neuvědomování</a:t>
            </a:r>
            <a:r>
              <a:rPr lang="en-US" altLang="cs-CZ"/>
              <a:t> </a:t>
            </a:r>
            <a:r>
              <a:rPr lang="en-US" altLang="cs-CZ" err="1"/>
              <a:t>si</a:t>
            </a:r>
            <a:r>
              <a:rPr lang="en-US" altLang="cs-CZ"/>
              <a:t> </a:t>
            </a:r>
            <a:r>
              <a:rPr lang="en-US" altLang="cs-CZ" err="1"/>
              <a:t>neverbální</a:t>
            </a:r>
            <a:r>
              <a:rPr lang="en-US" altLang="cs-CZ"/>
              <a:t> </a:t>
            </a:r>
            <a:r>
              <a:rPr lang="en-US" altLang="cs-CZ" err="1"/>
              <a:t>komunikace</a:t>
            </a:r>
            <a:r>
              <a:rPr lang="en-US" altLang="cs-CZ"/>
              <a:t> + tendence </a:t>
            </a:r>
            <a:r>
              <a:rPr lang="en-US" altLang="cs-CZ" err="1"/>
              <a:t>ke</a:t>
            </a:r>
            <a:r>
              <a:rPr lang="en-US" altLang="cs-CZ"/>
              <a:t> </a:t>
            </a:r>
            <a:r>
              <a:rPr lang="en-US" altLang="cs-CZ" err="1"/>
              <a:t>kontrole</a:t>
            </a:r>
            <a:r>
              <a:rPr lang="en-US" altLang="cs-CZ"/>
              <a:t>.</a:t>
            </a:r>
          </a:p>
          <a:p>
            <a:r>
              <a:rPr lang="en-US" altLang="cs-CZ" err="1"/>
              <a:t>Kulturní</a:t>
            </a:r>
            <a:r>
              <a:rPr lang="en-US" altLang="cs-CZ"/>
              <a:t> </a:t>
            </a:r>
            <a:r>
              <a:rPr lang="en-US" altLang="cs-CZ" err="1"/>
              <a:t>odlišnosti</a:t>
            </a:r>
            <a:r>
              <a:rPr lang="en-US" altLang="cs-CZ"/>
              <a:t>.</a:t>
            </a:r>
          </a:p>
          <a:p>
            <a:r>
              <a:rPr lang="en-US" altLang="cs-CZ" err="1"/>
              <a:t>Rodová</a:t>
            </a:r>
            <a:r>
              <a:rPr lang="en-US" altLang="cs-CZ"/>
              <a:t> </a:t>
            </a:r>
            <a:r>
              <a:rPr lang="en-US" altLang="cs-CZ" err="1"/>
              <a:t>specifika</a:t>
            </a:r>
            <a:r>
              <a:rPr lang="en-US" altLang="cs-CZ"/>
              <a:t>.</a:t>
            </a:r>
          </a:p>
          <a:p>
            <a:endParaRPr lang="en-US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8C40B4B6-0AAE-46FF-A476-BD7EA852B1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  </a:t>
            </a:r>
            <a:r>
              <a:rPr lang="en-US" altLang="cs-CZ" sz="4000" err="1">
                <a:latin typeface="+mn-lt"/>
              </a:rPr>
              <a:t>Funkce</a:t>
            </a:r>
            <a:r>
              <a:rPr lang="en-US" altLang="cs-CZ" sz="4000">
                <a:latin typeface="+mn-lt"/>
              </a:rPr>
              <a:t> </a:t>
            </a:r>
            <a:r>
              <a:rPr lang="en-US" altLang="cs-CZ" sz="4000" err="1">
                <a:latin typeface="+mn-lt"/>
              </a:rPr>
              <a:t>neverbální</a:t>
            </a:r>
            <a:r>
              <a:rPr lang="en-US" altLang="cs-CZ" sz="4000">
                <a:latin typeface="+mn-lt"/>
              </a:rPr>
              <a:t> </a:t>
            </a:r>
            <a:r>
              <a:rPr lang="en-US" altLang="cs-CZ" sz="4000" err="1">
                <a:latin typeface="+mn-lt"/>
              </a:rPr>
              <a:t>komunikace</a:t>
            </a:r>
            <a:endParaRPr lang="en-US" altLang="cs-CZ" sz="4000">
              <a:latin typeface="+mn-lt"/>
            </a:endParaRP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67A8A663-FDA7-420A-B889-164171049D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32878"/>
            <a:ext cx="8229600" cy="4525963"/>
          </a:xfrm>
        </p:spPr>
        <p:txBody>
          <a:bodyPr/>
          <a:lstStyle/>
          <a:p>
            <a:r>
              <a:rPr lang="en-US" altLang="cs-CZ" sz="2800" err="1"/>
              <a:t>Komplementární</a:t>
            </a:r>
            <a:r>
              <a:rPr lang="en-US" altLang="cs-CZ" sz="2800"/>
              <a:t> – </a:t>
            </a:r>
            <a:r>
              <a:rPr lang="en-US" altLang="cs-CZ" sz="2800" err="1"/>
              <a:t>kongruentní</a:t>
            </a:r>
            <a:r>
              <a:rPr lang="en-US" altLang="cs-CZ" sz="2800"/>
              <a:t> x </a:t>
            </a:r>
            <a:r>
              <a:rPr lang="en-US" altLang="cs-CZ" sz="2800" err="1"/>
              <a:t>nekongruentní</a:t>
            </a:r>
            <a:r>
              <a:rPr lang="en-US" altLang="cs-CZ" sz="2800"/>
              <a:t> </a:t>
            </a:r>
            <a:r>
              <a:rPr lang="en-US" altLang="cs-CZ" sz="2800" err="1"/>
              <a:t>komunikace</a:t>
            </a:r>
            <a:endParaRPr lang="en-US" altLang="cs-CZ" sz="2800"/>
          </a:p>
          <a:p>
            <a:r>
              <a:rPr lang="en-US" altLang="cs-CZ" sz="2800" err="1"/>
              <a:t>Řídící</a:t>
            </a:r>
            <a:r>
              <a:rPr lang="en-US" altLang="cs-CZ" sz="2800"/>
              <a:t> </a:t>
            </a:r>
          </a:p>
          <a:p>
            <a:r>
              <a:rPr lang="en-US" altLang="cs-CZ" sz="2800" err="1"/>
              <a:t>Substituční</a:t>
            </a:r>
            <a:r>
              <a:rPr lang="en-US" altLang="cs-CZ" sz="2800"/>
              <a:t> </a:t>
            </a:r>
          </a:p>
          <a:p>
            <a:r>
              <a:rPr lang="en-US" altLang="cs-CZ" sz="2800" err="1"/>
              <a:t>Sjednocovací</a:t>
            </a:r>
            <a:endParaRPr lang="en-US" altLang="cs-CZ" sz="2800"/>
          </a:p>
          <a:p>
            <a:r>
              <a:rPr lang="en-US" altLang="cs-CZ" sz="2800" err="1"/>
              <a:t>Podpora</a:t>
            </a:r>
            <a:r>
              <a:rPr lang="en-US" altLang="cs-CZ" sz="2800"/>
              <a:t> </a:t>
            </a:r>
            <a:r>
              <a:rPr lang="en-US" altLang="cs-CZ" sz="2800" err="1"/>
              <a:t>řeči</a:t>
            </a:r>
            <a:endParaRPr lang="en-US" altLang="cs-CZ" sz="2800"/>
          </a:p>
          <a:p>
            <a:r>
              <a:rPr lang="en-US" altLang="cs-CZ" sz="2800" err="1"/>
              <a:t>Vyjádření</a:t>
            </a:r>
            <a:r>
              <a:rPr lang="en-US" altLang="cs-CZ" sz="2800"/>
              <a:t> </a:t>
            </a:r>
            <a:r>
              <a:rPr lang="en-US" altLang="cs-CZ" sz="2800" err="1"/>
              <a:t>emocí</a:t>
            </a:r>
            <a:r>
              <a:rPr lang="en-US" altLang="cs-CZ" sz="2800"/>
              <a:t> </a:t>
            </a:r>
            <a:r>
              <a:rPr lang="en-US" altLang="cs-CZ" sz="2800" err="1"/>
              <a:t>či</a:t>
            </a:r>
            <a:r>
              <a:rPr lang="en-US" altLang="cs-CZ" sz="2800"/>
              <a:t> </a:t>
            </a:r>
            <a:r>
              <a:rPr lang="en-US" altLang="cs-CZ" sz="2800" err="1"/>
              <a:t>vyjádření</a:t>
            </a:r>
            <a:r>
              <a:rPr lang="en-US" altLang="cs-CZ" sz="2800"/>
              <a:t> </a:t>
            </a:r>
            <a:r>
              <a:rPr lang="en-US" altLang="cs-CZ" sz="2800" err="1"/>
              <a:t>emočního</a:t>
            </a:r>
            <a:r>
              <a:rPr lang="en-US" altLang="cs-CZ" sz="2800"/>
              <a:t> </a:t>
            </a:r>
            <a:r>
              <a:rPr lang="en-US" altLang="cs-CZ" sz="2800" err="1"/>
              <a:t>postoje</a:t>
            </a:r>
            <a:endParaRPr lang="en-US" altLang="cs-CZ" sz="2800"/>
          </a:p>
          <a:p>
            <a:r>
              <a:rPr lang="en-US" altLang="cs-CZ" sz="2800" err="1"/>
              <a:t>Uskutečnění</a:t>
            </a:r>
            <a:r>
              <a:rPr lang="en-US" altLang="cs-CZ" sz="2800"/>
              <a:t> </a:t>
            </a:r>
            <a:r>
              <a:rPr lang="en-US" altLang="cs-CZ" sz="2800" err="1"/>
              <a:t>vyjádření</a:t>
            </a:r>
            <a:r>
              <a:rPr lang="en-US" altLang="cs-CZ" sz="2800"/>
              <a:t> 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714A0A71-BC9A-4A5B-9885-F3BAF1384B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213360" y="518478"/>
            <a:ext cx="9357360" cy="1143000"/>
          </a:xfrm>
        </p:spPr>
        <p:txBody>
          <a:bodyPr>
            <a:normAutofit fontScale="90000"/>
          </a:bodyPr>
          <a:lstStyle/>
          <a:p>
            <a:r>
              <a:rPr lang="en-US" altLang="cs-CZ"/>
              <a:t>  </a:t>
            </a:r>
            <a:r>
              <a:rPr lang="en-US" altLang="cs-CZ" err="1">
                <a:latin typeface="+mn-lt"/>
              </a:rPr>
              <a:t>Ustálené</a:t>
            </a:r>
            <a:r>
              <a:rPr lang="en-US" altLang="cs-CZ">
                <a:latin typeface="+mn-lt"/>
              </a:rPr>
              <a:t> </a:t>
            </a:r>
            <a:r>
              <a:rPr lang="en-US" altLang="cs-CZ" err="1">
                <a:latin typeface="+mn-lt"/>
              </a:rPr>
              <a:t>konvenční</a:t>
            </a:r>
            <a:r>
              <a:rPr lang="en-US" altLang="cs-CZ">
                <a:latin typeface="+mn-lt"/>
              </a:rPr>
              <a:t> </a:t>
            </a:r>
            <a:r>
              <a:rPr lang="en-US" altLang="cs-CZ" err="1">
                <a:latin typeface="+mn-lt"/>
              </a:rPr>
              <a:t>neverbální</a:t>
            </a:r>
            <a:r>
              <a:rPr lang="en-US" altLang="cs-CZ">
                <a:latin typeface="+mn-lt"/>
              </a:rPr>
              <a:t> </a:t>
            </a:r>
            <a:r>
              <a:rPr lang="en-US" altLang="cs-CZ" err="1">
                <a:latin typeface="+mn-lt"/>
              </a:rPr>
              <a:t>prostředky</a:t>
            </a:r>
            <a:endParaRPr lang="en-US" altLang="cs-CZ">
              <a:latin typeface="+mn-lt"/>
            </a:endParaRP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EAD23784-F462-45C7-8FAE-BAA5831039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  <a:p>
            <a:r>
              <a:rPr lang="en-US" altLang="cs-CZ" err="1"/>
              <a:t>Ceremoniály</a:t>
            </a:r>
            <a:r>
              <a:rPr lang="en-US" altLang="cs-CZ"/>
              <a:t> a </a:t>
            </a:r>
            <a:r>
              <a:rPr lang="en-US" altLang="cs-CZ" err="1"/>
              <a:t>rituály</a:t>
            </a:r>
            <a:endParaRPr lang="en-US" altLang="cs-CZ"/>
          </a:p>
          <a:p>
            <a:r>
              <a:rPr lang="en-US" altLang="cs-CZ"/>
              <a:t>Propaganda, </a:t>
            </a:r>
            <a:r>
              <a:rPr lang="en-US" altLang="cs-CZ" err="1"/>
              <a:t>demonstrace</a:t>
            </a:r>
            <a:r>
              <a:rPr lang="en-US" altLang="cs-CZ"/>
              <a:t> a </a:t>
            </a:r>
            <a:r>
              <a:rPr lang="en-US" altLang="cs-CZ" err="1"/>
              <a:t>masová</a:t>
            </a:r>
            <a:r>
              <a:rPr lang="en-US" altLang="cs-CZ"/>
              <a:t> </a:t>
            </a:r>
            <a:r>
              <a:rPr lang="en-US" altLang="cs-CZ" err="1"/>
              <a:t>setkání</a:t>
            </a:r>
            <a:endParaRPr lang="en-US" altLang="cs-CZ"/>
          </a:p>
          <a:p>
            <a:r>
              <a:rPr lang="en-US" altLang="cs-CZ" err="1"/>
              <a:t>Umění</a:t>
            </a:r>
            <a:endParaRPr lang="en-US" alt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D81F2D71-FBD1-4579-8D2A-48752DA334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  MIMIKA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3311512B-9A4C-4991-A648-3EA5603A01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cs-CZ" sz="2800"/>
              <a:t>(z </a:t>
            </a:r>
            <a:r>
              <a:rPr lang="en-US" altLang="cs-CZ" sz="2800" err="1"/>
              <a:t>řec</a:t>
            </a:r>
            <a:r>
              <a:rPr lang="en-US" altLang="cs-CZ" sz="2800"/>
              <a:t>. </a:t>
            </a:r>
            <a:r>
              <a:rPr lang="en-US" altLang="cs-CZ" sz="2800" err="1"/>
              <a:t>mimikos</a:t>
            </a:r>
            <a:r>
              <a:rPr lang="en-US" altLang="cs-CZ" sz="2800"/>
              <a:t> = </a:t>
            </a:r>
            <a:r>
              <a:rPr lang="en-US" altLang="cs-CZ" sz="2800" err="1"/>
              <a:t>imitující</a:t>
            </a:r>
            <a:r>
              <a:rPr lang="en-US" altLang="cs-CZ" sz="2800"/>
              <a:t>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cs-CZ"/>
              <a:t> </a:t>
            </a:r>
            <a:r>
              <a:rPr lang="en-US" altLang="cs-CZ" sz="2800" err="1"/>
              <a:t>Jemný</a:t>
            </a:r>
            <a:r>
              <a:rPr lang="en-US" altLang="cs-CZ" sz="2800"/>
              <a:t> a </a:t>
            </a:r>
            <a:r>
              <a:rPr lang="en-US" altLang="cs-CZ" sz="2800" err="1"/>
              <a:t>diskrétní</a:t>
            </a:r>
            <a:r>
              <a:rPr lang="en-US" altLang="cs-CZ" sz="2800"/>
              <a:t> </a:t>
            </a:r>
            <a:r>
              <a:rPr lang="en-US" altLang="cs-CZ" sz="2800" err="1"/>
              <a:t>komunikující</a:t>
            </a:r>
            <a:r>
              <a:rPr lang="en-US" altLang="cs-CZ" sz="2800"/>
              <a:t> </a:t>
            </a:r>
            <a:r>
              <a:rPr lang="en-US" altLang="cs-CZ" sz="2800" err="1"/>
              <a:t>prostředek</a:t>
            </a:r>
            <a:r>
              <a:rPr lang="en-US" altLang="cs-CZ" sz="2800"/>
              <a:t>, </a:t>
            </a:r>
            <a:r>
              <a:rPr lang="en-US" altLang="cs-CZ" sz="2800" err="1"/>
              <a:t>vyjadřující</a:t>
            </a:r>
            <a:r>
              <a:rPr lang="en-US" altLang="cs-CZ" sz="2800"/>
              <a:t> </a:t>
            </a:r>
            <a:r>
              <a:rPr lang="en-US" altLang="cs-CZ" sz="2800" err="1"/>
              <a:t>vztah</a:t>
            </a:r>
            <a:r>
              <a:rPr lang="en-US" altLang="cs-CZ" sz="2800"/>
              <a:t> </a:t>
            </a:r>
            <a:r>
              <a:rPr lang="en-US" altLang="cs-CZ" sz="2800" err="1"/>
              <a:t>komunikátora</a:t>
            </a:r>
            <a:r>
              <a:rPr lang="en-US" altLang="cs-CZ" sz="2800"/>
              <a:t> </a:t>
            </a:r>
            <a:r>
              <a:rPr lang="en-US" altLang="cs-CZ" sz="2800" err="1"/>
              <a:t>ke</a:t>
            </a:r>
            <a:r>
              <a:rPr lang="en-US" altLang="cs-CZ" sz="2800"/>
              <a:t> </a:t>
            </a:r>
            <a:r>
              <a:rPr lang="en-US" altLang="cs-CZ" sz="2800" err="1"/>
              <a:t>sdělovanému</a:t>
            </a:r>
            <a:r>
              <a:rPr lang="en-US" altLang="cs-CZ" sz="2800"/>
              <a:t> </a:t>
            </a:r>
            <a:r>
              <a:rPr lang="en-US" altLang="cs-CZ" sz="2800" err="1"/>
              <a:t>obsahu</a:t>
            </a:r>
            <a:r>
              <a:rPr lang="en-US" altLang="cs-CZ" sz="2800"/>
              <a:t> </a:t>
            </a:r>
            <a:r>
              <a:rPr lang="en-US" altLang="cs-CZ" sz="2800" err="1"/>
              <a:t>i</a:t>
            </a:r>
            <a:r>
              <a:rPr lang="en-US" altLang="cs-CZ" sz="2800"/>
              <a:t> k </a:t>
            </a:r>
            <a:r>
              <a:rPr lang="en-US" altLang="cs-CZ" sz="2800" err="1"/>
              <a:t>osobě</a:t>
            </a:r>
            <a:r>
              <a:rPr lang="en-US" altLang="cs-CZ" sz="2800"/>
              <a:t>, </a:t>
            </a:r>
            <a:r>
              <a:rPr lang="en-US" altLang="cs-CZ" sz="2800" err="1"/>
              <a:t>které</a:t>
            </a:r>
            <a:r>
              <a:rPr lang="en-US" altLang="cs-CZ" sz="2800"/>
              <a:t> </a:t>
            </a:r>
            <a:r>
              <a:rPr lang="en-US" altLang="cs-CZ" sz="2800" err="1"/>
              <a:t>něco</a:t>
            </a:r>
            <a:r>
              <a:rPr lang="en-US" altLang="cs-CZ" sz="2800"/>
              <a:t> </a:t>
            </a:r>
            <a:r>
              <a:rPr lang="en-US" altLang="cs-CZ" sz="2800" err="1"/>
              <a:t>sdělujeme</a:t>
            </a:r>
            <a:r>
              <a:rPr lang="en-US" altLang="cs-CZ" sz="2800"/>
              <a:t>.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cs-CZ" sz="2800"/>
          </a:p>
          <a:p>
            <a:pPr>
              <a:buFont typeface="Wingdings" panose="05000000000000000000" pitchFamily="2" charset="2"/>
              <a:buNone/>
            </a:pPr>
            <a:r>
              <a:rPr lang="en-US" altLang="cs-CZ" sz="2800" err="1"/>
              <a:t>Vyjadřujeme</a:t>
            </a:r>
            <a:r>
              <a:rPr lang="en-US" altLang="cs-CZ" sz="2800"/>
              <a:t> </a:t>
            </a:r>
            <a:r>
              <a:rPr lang="en-US" altLang="cs-CZ" sz="2800" err="1"/>
              <a:t>nejen</a:t>
            </a:r>
            <a:r>
              <a:rPr lang="en-US" altLang="cs-CZ" sz="2800"/>
              <a:t> </a:t>
            </a:r>
            <a:r>
              <a:rPr lang="en-US" altLang="cs-CZ" sz="2800" err="1"/>
              <a:t>emoce</a:t>
            </a:r>
            <a:r>
              <a:rPr lang="en-US" altLang="cs-CZ" sz="2800"/>
              <a:t>, ale </a:t>
            </a:r>
            <a:r>
              <a:rPr lang="en-US" altLang="cs-CZ" sz="2800" err="1"/>
              <a:t>i</a:t>
            </a:r>
            <a:r>
              <a:rPr lang="en-US" altLang="cs-CZ" sz="2800"/>
              <a:t> </a:t>
            </a:r>
            <a:r>
              <a:rPr lang="en-US" altLang="cs-CZ" sz="2800" err="1"/>
              <a:t>kulturně</a:t>
            </a:r>
            <a:r>
              <a:rPr lang="en-US" altLang="cs-CZ" sz="2800"/>
              <a:t> </a:t>
            </a:r>
            <a:r>
              <a:rPr lang="en-US" altLang="cs-CZ" sz="2800" err="1"/>
              <a:t>tradovaná</a:t>
            </a:r>
            <a:r>
              <a:rPr lang="en-US" altLang="cs-CZ" sz="2800"/>
              <a:t> </a:t>
            </a:r>
            <a:r>
              <a:rPr lang="en-US" altLang="cs-CZ" sz="2800" err="1"/>
              <a:t>gesta</a:t>
            </a:r>
            <a:r>
              <a:rPr lang="en-US" altLang="cs-CZ" sz="2800"/>
              <a:t>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cs-CZ" sz="2800" err="1"/>
              <a:t>Mimické</a:t>
            </a:r>
            <a:r>
              <a:rPr lang="en-US" altLang="cs-CZ" sz="2800"/>
              <a:t> </a:t>
            </a:r>
            <a:r>
              <a:rPr lang="en-US" altLang="cs-CZ" sz="2800" err="1"/>
              <a:t>vzorce</a:t>
            </a:r>
            <a:r>
              <a:rPr lang="en-US" altLang="cs-CZ" sz="2800"/>
              <a:t> v </a:t>
            </a:r>
            <a:r>
              <a:rPr lang="en-US" altLang="cs-CZ" sz="2800" err="1"/>
              <a:t>lidové</a:t>
            </a:r>
            <a:r>
              <a:rPr lang="en-US" altLang="cs-CZ" sz="2800"/>
              <a:t> </a:t>
            </a:r>
            <a:r>
              <a:rPr lang="en-US" altLang="cs-CZ" sz="2800" err="1"/>
              <a:t>mluvě</a:t>
            </a:r>
            <a:r>
              <a:rPr lang="en-US" altLang="cs-CZ" sz="280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C604817F-F9E1-41D6-9608-472B290F6C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/>
              <a:t> </a:t>
            </a:r>
            <a:r>
              <a:rPr lang="en-US" altLang="cs-CZ" sz="4900" err="1">
                <a:latin typeface="+mn-lt"/>
              </a:rPr>
              <a:t>Identifikace</a:t>
            </a:r>
            <a:r>
              <a:rPr lang="en-US" altLang="cs-CZ" sz="4900">
                <a:latin typeface="+mn-lt"/>
              </a:rPr>
              <a:t> 7 </a:t>
            </a:r>
            <a:r>
              <a:rPr lang="en-US" altLang="cs-CZ" sz="4900" err="1">
                <a:latin typeface="+mn-lt"/>
              </a:rPr>
              <a:t>primárních</a:t>
            </a:r>
            <a:r>
              <a:rPr lang="en-US" altLang="cs-CZ" sz="4900">
                <a:latin typeface="+mn-lt"/>
              </a:rPr>
              <a:t> </a:t>
            </a:r>
            <a:r>
              <a:rPr lang="en-US" altLang="cs-CZ" sz="4900" err="1">
                <a:latin typeface="+mn-lt"/>
              </a:rPr>
              <a:t>emocí</a:t>
            </a:r>
            <a:endParaRPr lang="en-US" altLang="cs-CZ" sz="4900">
              <a:latin typeface="+mn-lt"/>
            </a:endParaRP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B3A35574-BD26-4B11-AB58-1743F4AB3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18260"/>
            <a:ext cx="8229600" cy="4525963"/>
          </a:xfrm>
        </p:spPr>
        <p:txBody>
          <a:bodyPr>
            <a:normAutofit/>
          </a:bodyPr>
          <a:lstStyle/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cs-CZ" err="1"/>
              <a:t>Štěstí</a:t>
            </a:r>
            <a:r>
              <a:rPr lang="en-US" altLang="cs-CZ"/>
              <a:t> – </a:t>
            </a:r>
            <a:r>
              <a:rPr lang="en-US" altLang="cs-CZ" err="1"/>
              <a:t>neštěstí</a:t>
            </a:r>
            <a:endParaRPr lang="en-US" altLang="cs-CZ"/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cs-CZ" err="1"/>
              <a:t>Neočekávané</a:t>
            </a:r>
            <a:r>
              <a:rPr lang="en-US" altLang="cs-CZ"/>
              <a:t> </a:t>
            </a:r>
            <a:r>
              <a:rPr lang="en-US" altLang="cs-CZ" err="1"/>
              <a:t>překvapení</a:t>
            </a:r>
            <a:r>
              <a:rPr lang="en-US" altLang="cs-CZ"/>
              <a:t> – </a:t>
            </a:r>
            <a:r>
              <a:rPr lang="en-US" altLang="cs-CZ" err="1"/>
              <a:t>splněné</a:t>
            </a:r>
            <a:r>
              <a:rPr lang="cs-CZ" altLang="cs-CZ"/>
              <a:t> </a:t>
            </a:r>
            <a:r>
              <a:rPr lang="en-US" altLang="cs-CZ" err="1"/>
              <a:t>očekávání</a:t>
            </a:r>
            <a:endParaRPr lang="en-US" altLang="cs-CZ"/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cs-CZ" err="1"/>
              <a:t>Strach</a:t>
            </a:r>
            <a:r>
              <a:rPr lang="en-US" altLang="cs-CZ"/>
              <a:t> a </a:t>
            </a:r>
            <a:r>
              <a:rPr lang="en-US" altLang="cs-CZ" err="1"/>
              <a:t>bázeň</a:t>
            </a:r>
            <a:r>
              <a:rPr lang="en-US" altLang="cs-CZ"/>
              <a:t> – </a:t>
            </a:r>
            <a:r>
              <a:rPr lang="en-US" altLang="cs-CZ" err="1"/>
              <a:t>pocit</a:t>
            </a:r>
            <a:r>
              <a:rPr lang="en-US" altLang="cs-CZ"/>
              <a:t> </a:t>
            </a:r>
            <a:r>
              <a:rPr lang="en-US" altLang="cs-CZ" err="1"/>
              <a:t>jistoty</a:t>
            </a:r>
            <a:endParaRPr lang="en-US" altLang="cs-CZ"/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cs-CZ" err="1"/>
              <a:t>Radost</a:t>
            </a:r>
            <a:r>
              <a:rPr lang="en-US" altLang="cs-CZ"/>
              <a:t> – </a:t>
            </a:r>
            <a:r>
              <a:rPr lang="en-US" altLang="cs-CZ" err="1"/>
              <a:t>smutek</a:t>
            </a:r>
            <a:endParaRPr lang="en-US" altLang="cs-CZ"/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cs-CZ" err="1"/>
              <a:t>Klid</a:t>
            </a:r>
            <a:r>
              <a:rPr lang="en-US" altLang="cs-CZ"/>
              <a:t> – </a:t>
            </a:r>
            <a:r>
              <a:rPr lang="en-US" altLang="cs-CZ" err="1"/>
              <a:t>rozčilení</a:t>
            </a:r>
            <a:endParaRPr lang="en-US" altLang="cs-CZ"/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cs-CZ" err="1"/>
              <a:t>Spokojenost</a:t>
            </a:r>
            <a:r>
              <a:rPr lang="en-US" altLang="cs-CZ"/>
              <a:t> – </a:t>
            </a:r>
            <a:r>
              <a:rPr lang="en-US" altLang="cs-CZ" err="1"/>
              <a:t>nespokojenost</a:t>
            </a:r>
            <a:r>
              <a:rPr lang="en-US" altLang="cs-CZ"/>
              <a:t>/</a:t>
            </a:r>
            <a:r>
              <a:rPr lang="en-US" altLang="cs-CZ" err="1"/>
              <a:t>znechucení</a:t>
            </a:r>
            <a:endParaRPr lang="en-US" altLang="cs-CZ"/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cs-CZ" err="1"/>
              <a:t>Zájem</a:t>
            </a:r>
            <a:r>
              <a:rPr lang="en-US" altLang="cs-CZ"/>
              <a:t> – </a:t>
            </a:r>
            <a:r>
              <a:rPr lang="en-US" altLang="cs-CZ" err="1"/>
              <a:t>nezájem</a:t>
            </a:r>
            <a:endParaRPr lang="en-US" alt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920</Words>
  <Application>Microsoft Office PowerPoint</Application>
  <PresentationFormat>Předvádění na obrazovce (4:3)</PresentationFormat>
  <Paragraphs>141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Office Theme</vt:lpstr>
      <vt:lpstr>Nonverbální komunikace</vt:lpstr>
      <vt:lpstr>  Neverbálně komunikujeme</vt:lpstr>
      <vt:lpstr>  Oblasti neverbální komunikace</vt:lpstr>
      <vt:lpstr> Oblasti neverbální komunikace 2</vt:lpstr>
      <vt:lpstr>  </vt:lpstr>
      <vt:lpstr>  Funkce neverbální komunikace</vt:lpstr>
      <vt:lpstr>  Ustálené konvenční neverbální prostředky</vt:lpstr>
      <vt:lpstr>  MIMIKA</vt:lpstr>
      <vt:lpstr> Identifikace 7 primárních emocí</vt:lpstr>
      <vt:lpstr>  OČNÍ KONTAKT</vt:lpstr>
      <vt:lpstr>  KINESIKA</vt:lpstr>
      <vt:lpstr>  GESTIKA</vt:lpstr>
      <vt:lpstr>  Rozdělení gest</vt:lpstr>
      <vt:lpstr> Rozdělení gest 2</vt:lpstr>
      <vt:lpstr>  Rozdělení gest 3</vt:lpstr>
      <vt:lpstr>  HAPTIKA</vt:lpstr>
      <vt:lpstr>  Členění dotyků</vt:lpstr>
      <vt:lpstr>  POSTURIKA</vt:lpstr>
      <vt:lpstr>  Základní tendence druhů postojů</vt:lpstr>
      <vt:lpstr>  PROXEMIKA</vt:lpstr>
      <vt:lpstr>  4 hlavní zóny prostoru</vt:lpstr>
      <vt:lpstr>  PARALINGVISTIKA</vt:lpstr>
      <vt:lpstr> PARALINGVISTIKA 2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Bernardová Dana</dc:creator>
  <cp:keywords/>
  <dc:description/>
  <cp:lastModifiedBy>Fink Martin</cp:lastModifiedBy>
  <cp:revision>7</cp:revision>
  <dcterms:created xsi:type="dcterms:W3CDTF">2012-07-19T22:32:54Z</dcterms:created>
  <dcterms:modified xsi:type="dcterms:W3CDTF">2022-06-09T10:57:19Z</dcterms:modified>
  <cp:category/>
</cp:coreProperties>
</file>