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02" r:id="rId3"/>
    <p:sldId id="327" r:id="rId4"/>
    <p:sldId id="328" r:id="rId5"/>
    <p:sldId id="329" r:id="rId6"/>
    <p:sldId id="330" r:id="rId7"/>
    <p:sldId id="331" r:id="rId8"/>
    <p:sldId id="332" r:id="rId9"/>
    <p:sldId id="33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9A23009-2A3E-462B-9F3C-79FE56A4A863}" v="1" dt="2021-05-02T22:43:40.4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99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116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486BA8-74D3-4613-BA58-B7F638FBBEDF}" type="datetimeFigureOut">
              <a:rPr lang="cs-CZ" smtClean="0"/>
              <a:t>21.06.2022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CBCD15-8431-410B-AF05-79B1C7035A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446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871C55-E4C0-48E9-BD2B-37EA36D410AD}" type="datetimeFigureOut">
              <a:rPr lang="cs-CZ" smtClean="0"/>
              <a:t>21.06.2022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37B6C5-0E25-4349-A869-0ED640A559B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647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err="1"/>
              <a:t>Click</a:t>
            </a:r>
            <a:r>
              <a:rPr lang="cs-CZ"/>
              <a:t> to </a:t>
            </a:r>
            <a:r>
              <a:rPr lang="cs-CZ" err="1"/>
              <a:t>edit</a:t>
            </a:r>
            <a:r>
              <a:rPr lang="cs-CZ"/>
              <a:t> Master </a:t>
            </a:r>
            <a:r>
              <a:rPr lang="cs-CZ" err="1"/>
              <a:t>title</a:t>
            </a:r>
            <a:r>
              <a:rPr lang="cs-CZ"/>
              <a:t>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D10202"/>
                </a:solidFill>
              </a:defRPr>
            </a:lvl1pPr>
          </a:lstStyle>
          <a:p>
            <a:r>
              <a:rPr lang="cs-CZ" err="1"/>
              <a:t>Click</a:t>
            </a:r>
            <a:r>
              <a:rPr lang="cs-CZ"/>
              <a:t> to </a:t>
            </a:r>
            <a:r>
              <a:rPr lang="cs-CZ" err="1"/>
              <a:t>edit</a:t>
            </a:r>
            <a:r>
              <a:rPr lang="cs-CZ"/>
              <a:t> Master </a:t>
            </a:r>
            <a:r>
              <a:rPr lang="cs-CZ" err="1"/>
              <a:t>title</a:t>
            </a:r>
            <a:r>
              <a:rPr lang="cs-CZ"/>
              <a:t>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err="1"/>
              <a:t>Click</a:t>
            </a:r>
            <a:r>
              <a:rPr lang="cs-CZ"/>
              <a:t> to </a:t>
            </a:r>
            <a:r>
              <a:rPr lang="cs-CZ" err="1"/>
              <a:t>edit</a:t>
            </a:r>
            <a:r>
              <a:rPr lang="cs-CZ"/>
              <a:t> Master text </a:t>
            </a:r>
            <a:r>
              <a:rPr lang="cs-CZ" err="1"/>
              <a:t>styles</a:t>
            </a:r>
            <a:endParaRPr lang="cs-CZ"/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 err="1"/>
              <a:t>Third</a:t>
            </a:r>
            <a:r>
              <a:rPr lang="cs-CZ"/>
              <a:t> level</a:t>
            </a:r>
          </a:p>
          <a:p>
            <a:pPr lvl="3"/>
            <a:r>
              <a:rPr lang="cs-CZ" err="1"/>
              <a:t>Fourth</a:t>
            </a:r>
            <a:r>
              <a:rPr lang="cs-CZ"/>
              <a:t> level</a:t>
            </a:r>
          </a:p>
          <a:p>
            <a:pPr lvl="4"/>
            <a:r>
              <a:rPr lang="cs-CZ" err="1"/>
              <a:t>Fifth</a:t>
            </a:r>
            <a:r>
              <a:rPr lang="cs-CZ"/>
              <a:t>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err="1"/>
              <a:t>Click</a:t>
            </a:r>
            <a:r>
              <a:rPr lang="cs-CZ"/>
              <a:t> to </a:t>
            </a:r>
            <a:r>
              <a:rPr lang="cs-CZ" err="1"/>
              <a:t>edit</a:t>
            </a:r>
            <a:r>
              <a:rPr lang="cs-CZ"/>
              <a:t> Master </a:t>
            </a:r>
            <a:r>
              <a:rPr lang="cs-CZ" err="1"/>
              <a:t>title</a:t>
            </a:r>
            <a:r>
              <a:rPr lang="cs-CZ"/>
              <a:t>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D10202"/>
                </a:solidFill>
              </a:defRPr>
            </a:lvl1pPr>
          </a:lstStyle>
          <a:p>
            <a:r>
              <a:rPr lang="cs-CZ" err="1"/>
              <a:t>Click</a:t>
            </a:r>
            <a:r>
              <a:rPr lang="cs-CZ"/>
              <a:t> to </a:t>
            </a:r>
            <a:r>
              <a:rPr lang="cs-CZ" err="1"/>
              <a:t>edit</a:t>
            </a:r>
            <a:r>
              <a:rPr lang="cs-CZ"/>
              <a:t> Master </a:t>
            </a:r>
            <a:r>
              <a:rPr lang="cs-CZ" err="1"/>
              <a:t>title</a:t>
            </a:r>
            <a:r>
              <a:rPr lang="cs-CZ"/>
              <a:t>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D10202"/>
                </a:solidFill>
              </a:defRPr>
            </a:lvl1pPr>
          </a:lstStyle>
          <a:p>
            <a:r>
              <a:rPr lang="cs-CZ" err="1"/>
              <a:t>Click</a:t>
            </a:r>
            <a:r>
              <a:rPr lang="cs-CZ"/>
              <a:t> to </a:t>
            </a:r>
            <a:r>
              <a:rPr lang="cs-CZ" err="1"/>
              <a:t>edit</a:t>
            </a:r>
            <a:r>
              <a:rPr lang="cs-CZ"/>
              <a:t> Master </a:t>
            </a:r>
            <a:r>
              <a:rPr lang="cs-CZ" err="1"/>
              <a:t>title</a:t>
            </a:r>
            <a:r>
              <a:rPr lang="cs-CZ"/>
              <a:t>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err="1"/>
              <a:t>Click</a:t>
            </a:r>
            <a:r>
              <a:rPr lang="cs-CZ"/>
              <a:t> to </a:t>
            </a:r>
            <a:r>
              <a:rPr lang="cs-CZ" err="1"/>
              <a:t>edit</a:t>
            </a:r>
            <a:r>
              <a:rPr lang="cs-CZ"/>
              <a:t> Master </a:t>
            </a:r>
            <a:r>
              <a:rPr lang="cs-CZ" err="1"/>
              <a:t>title</a:t>
            </a:r>
            <a:r>
              <a:rPr lang="cs-CZ"/>
              <a:t>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630" y="2914190"/>
            <a:ext cx="8594739" cy="2291491"/>
          </a:xfrm>
        </p:spPr>
        <p:txBody>
          <a:bodyPr lIns="0" tIns="0" rIns="0" bIns="0" anchor="t" anchorCtr="0">
            <a:noAutofit/>
          </a:bodyPr>
          <a:lstStyle/>
          <a:p>
            <a:pPr algn="l"/>
            <a:r>
              <a:rPr lang="cs-CZ" sz="6000" b="1" dirty="0">
                <a:solidFill>
                  <a:srgbClr val="D10202"/>
                </a:solidFill>
                <a:cs typeface="Arial"/>
              </a:rPr>
              <a:t>ASERTIVITA: </a:t>
            </a:r>
            <a:br>
              <a:rPr lang="cs-CZ" sz="6000" b="1" dirty="0">
                <a:solidFill>
                  <a:srgbClr val="D10202"/>
                </a:solidFill>
                <a:cs typeface="Arial"/>
              </a:rPr>
            </a:br>
            <a:r>
              <a:rPr lang="cs-CZ" sz="6000" b="1" dirty="0">
                <a:solidFill>
                  <a:srgbClr val="D10202"/>
                </a:solidFill>
                <a:cs typeface="Arial"/>
              </a:rPr>
              <a:t>asertivní techniky</a:t>
            </a:r>
            <a:endParaRPr lang="en-US" sz="6000" b="1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617221" y="4059936"/>
            <a:ext cx="6718685" cy="159079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7000"/>
              </a:lnSpc>
              <a:spcAft>
                <a:spcPts val="800"/>
              </a:spcAft>
            </a:pP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07000"/>
              </a:lnSpc>
              <a:spcAft>
                <a:spcPts val="800"/>
              </a:spcAft>
            </a:pP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cs-CZ" sz="1800" b="1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0AD48722-0CF1-483A-8A8D-49B8DF4E8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4000" dirty="0">
                <a:latin typeface="Times New Roman" panose="02020603050405020304" pitchFamily="18" charset="0"/>
              </a:rPr>
              <a:t>  </a:t>
            </a:r>
            <a:r>
              <a:rPr lang="en-US" altLang="cs-CZ" sz="4000" dirty="0" err="1">
                <a:latin typeface="+mn-lt"/>
              </a:rPr>
              <a:t>Pokažená</a:t>
            </a:r>
            <a:r>
              <a:rPr lang="en-US" altLang="cs-CZ" sz="4000" dirty="0">
                <a:latin typeface="+mn-lt"/>
              </a:rPr>
              <a:t> </a:t>
            </a:r>
            <a:r>
              <a:rPr lang="en-US" altLang="cs-CZ" sz="4000" dirty="0" err="1">
                <a:latin typeface="+mn-lt"/>
              </a:rPr>
              <a:t>gramofonová</a:t>
            </a:r>
            <a:r>
              <a:rPr lang="en-US" altLang="cs-CZ" sz="4000" dirty="0">
                <a:latin typeface="+mn-lt"/>
              </a:rPr>
              <a:t> </a:t>
            </a:r>
            <a:r>
              <a:rPr lang="en-US" altLang="cs-CZ" sz="4000" dirty="0" err="1">
                <a:latin typeface="+mn-lt"/>
              </a:rPr>
              <a:t>deska</a:t>
            </a:r>
            <a:endParaRPr lang="en-US" altLang="cs-CZ" sz="4000" dirty="0">
              <a:latin typeface="+mn-lt"/>
            </a:endParaRP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FDAF60E6-28F7-4950-9CB3-FE0FCA7E57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34440"/>
            <a:ext cx="8229600" cy="489172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altLang="cs-CZ" sz="2400" dirty="0" err="1"/>
              <a:t>Technika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která</a:t>
            </a:r>
            <a:r>
              <a:rPr lang="en-US" altLang="cs-CZ" sz="2400" dirty="0"/>
              <a:t> </a:t>
            </a:r>
            <a:r>
              <a:rPr lang="en-US" altLang="cs-CZ" sz="2400" dirty="0" err="1"/>
              <a:t>vás</a:t>
            </a:r>
            <a:r>
              <a:rPr lang="en-US" altLang="cs-CZ" sz="2400" dirty="0"/>
              <a:t> </a:t>
            </a:r>
            <a:r>
              <a:rPr lang="en-US" altLang="cs-CZ" sz="2400" dirty="0" err="1"/>
              <a:t>klidným</a:t>
            </a:r>
            <a:r>
              <a:rPr lang="en-US" altLang="cs-CZ" sz="2400" dirty="0"/>
              <a:t> </a:t>
            </a:r>
            <a:r>
              <a:rPr lang="en-US" altLang="cs-CZ" sz="2400" dirty="0" err="1"/>
              <a:t>opakováním</a:t>
            </a:r>
            <a:r>
              <a:rPr lang="en-US" altLang="cs-CZ" sz="2400" dirty="0"/>
              <a:t> toho, co </a:t>
            </a:r>
            <a:r>
              <a:rPr lang="en-US" altLang="cs-CZ" sz="2400" dirty="0" err="1"/>
              <a:t>chcete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učí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vytrvalosti</a:t>
            </a:r>
            <a:r>
              <a:rPr lang="en-US" altLang="cs-CZ" sz="2400" dirty="0"/>
              <a:t> v </a:t>
            </a:r>
            <a:r>
              <a:rPr lang="en-US" altLang="cs-CZ" sz="2400" dirty="0" err="1"/>
              <a:t>prosazování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svého</a:t>
            </a:r>
            <a:r>
              <a:rPr lang="en-US" altLang="cs-CZ" sz="2400" dirty="0"/>
              <a:t>,</a:t>
            </a:r>
            <a:r>
              <a:rPr lang="cs-CZ" altLang="cs-CZ" sz="2400" dirty="0"/>
              <a:t> </a:t>
            </a:r>
            <a:r>
              <a:rPr lang="en-US" altLang="cs-CZ" sz="2400" dirty="0"/>
              <a:t>bez </a:t>
            </a:r>
            <a:r>
              <a:rPr lang="en-US" altLang="cs-CZ" sz="2400" dirty="0" err="1"/>
              <a:t>nutnosti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připravených</a:t>
            </a:r>
            <a:r>
              <a:rPr lang="en-US" altLang="cs-CZ" sz="2400" dirty="0"/>
              <a:t> </a:t>
            </a:r>
            <a:r>
              <a:rPr lang="en-US" altLang="cs-CZ" sz="2400" dirty="0" err="1"/>
              <a:t>argumentů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nebo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pocitu</a:t>
            </a:r>
            <a:r>
              <a:rPr lang="en-US" altLang="cs-CZ" sz="2400" dirty="0"/>
              <a:t> </a:t>
            </a:r>
            <a:r>
              <a:rPr lang="en-US" altLang="cs-CZ" sz="2400" dirty="0" err="1"/>
              <a:t>zlosti</a:t>
            </a:r>
            <a:r>
              <a:rPr lang="en-US" altLang="cs-CZ" sz="2400" dirty="0"/>
              <a:t>. </a:t>
            </a:r>
            <a:r>
              <a:rPr lang="en-US" altLang="cs-CZ" sz="2400" dirty="0" err="1"/>
              <a:t>Umožňuje</a:t>
            </a:r>
            <a:r>
              <a:rPr lang="en-US" altLang="cs-CZ" sz="2400" dirty="0"/>
              <a:t> </a:t>
            </a:r>
            <a:r>
              <a:rPr lang="en-US" altLang="cs-CZ" sz="2400" dirty="0" err="1"/>
              <a:t>ignorovat</a:t>
            </a:r>
            <a:r>
              <a:rPr lang="en-US" altLang="cs-CZ" sz="2400" dirty="0"/>
              <a:t> </a:t>
            </a:r>
            <a:r>
              <a:rPr lang="en-US" altLang="cs-CZ" sz="2400" dirty="0" err="1"/>
              <a:t>manipulativní</a:t>
            </a:r>
            <a:r>
              <a:rPr lang="en-US" altLang="cs-CZ" sz="2400" dirty="0"/>
              <a:t> a</a:t>
            </a:r>
            <a:r>
              <a:rPr lang="cs-CZ" altLang="cs-CZ" sz="2400" dirty="0"/>
              <a:t> </a:t>
            </a:r>
            <a:r>
              <a:rPr lang="en-US" altLang="cs-CZ" sz="2400" dirty="0" err="1"/>
              <a:t>argumentativní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léčky</a:t>
            </a:r>
            <a:r>
              <a:rPr lang="en-US" altLang="cs-CZ" sz="2400" dirty="0"/>
              <a:t> a </a:t>
            </a:r>
            <a:r>
              <a:rPr lang="en-US" altLang="cs-CZ" sz="2400" dirty="0" err="1"/>
              <a:t>trvat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při</a:t>
            </a:r>
            <a:r>
              <a:rPr lang="en-US" altLang="cs-CZ" sz="2400" dirty="0"/>
              <a:t> tom </a:t>
            </a:r>
            <a:r>
              <a:rPr lang="en-US" altLang="cs-CZ" sz="2400" dirty="0" err="1"/>
              <a:t>na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svém</a:t>
            </a:r>
            <a:r>
              <a:rPr lang="en-US" altLang="cs-CZ" sz="2400" dirty="0"/>
              <a:t>.</a:t>
            </a:r>
          </a:p>
          <a:p>
            <a:pPr>
              <a:lnSpc>
                <a:spcPct val="90000"/>
              </a:lnSpc>
            </a:pPr>
            <a:r>
              <a:rPr lang="en-US" altLang="cs-CZ" sz="2400" dirty="0" err="1"/>
              <a:t>domáháme</a:t>
            </a:r>
            <a:r>
              <a:rPr lang="en-US" altLang="cs-CZ" sz="2400" dirty="0"/>
              <a:t> se </a:t>
            </a:r>
            <a:r>
              <a:rPr lang="en-US" altLang="cs-CZ" sz="2400" dirty="0" err="1"/>
              <a:t>svých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práv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prosazení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svého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opakováním</a:t>
            </a:r>
            <a:r>
              <a:rPr lang="en-US" altLang="cs-CZ" sz="2400" dirty="0"/>
              <a:t> </a:t>
            </a:r>
            <a:r>
              <a:rPr lang="en-US" altLang="cs-CZ" sz="2400" dirty="0" err="1"/>
              <a:t>svých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požadavků</a:t>
            </a:r>
            <a:endParaRPr lang="en-US" altLang="cs-CZ" sz="2400" dirty="0"/>
          </a:p>
          <a:p>
            <a:pPr>
              <a:lnSpc>
                <a:spcPct val="90000"/>
              </a:lnSpc>
            </a:pPr>
            <a:r>
              <a:rPr lang="en-US" altLang="cs-CZ" sz="2400" dirty="0" err="1"/>
              <a:t>žádost</a:t>
            </a:r>
            <a:r>
              <a:rPr lang="en-US" altLang="cs-CZ" sz="2400" dirty="0"/>
              <a:t> o </a:t>
            </a:r>
            <a:r>
              <a:rPr lang="en-US" altLang="cs-CZ" sz="2400" dirty="0" err="1"/>
              <a:t>nárok</a:t>
            </a:r>
            <a:r>
              <a:rPr lang="en-US" altLang="cs-CZ" sz="2400" dirty="0"/>
              <a:t>-je </a:t>
            </a:r>
            <a:r>
              <a:rPr lang="en-US" altLang="cs-CZ" sz="2400" dirty="0" err="1"/>
              <a:t>třeba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vytrvalosti</a:t>
            </a:r>
            <a:r>
              <a:rPr lang="en-US" altLang="cs-CZ" sz="2400" dirty="0"/>
              <a:t> a </a:t>
            </a:r>
            <a:r>
              <a:rPr lang="en-US" altLang="cs-CZ" sz="2400" dirty="0" err="1"/>
              <a:t>důslednosti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nárok</a:t>
            </a:r>
            <a:r>
              <a:rPr lang="en-US" altLang="cs-CZ" sz="2400" dirty="0"/>
              <a:t> </a:t>
            </a:r>
            <a:r>
              <a:rPr lang="en-US" altLang="cs-CZ" sz="2400" dirty="0" err="1"/>
              <a:t>zopakuji</a:t>
            </a:r>
            <a:r>
              <a:rPr lang="en-US" altLang="cs-CZ" sz="2400" dirty="0"/>
              <a:t> 3x - 4x, </a:t>
            </a:r>
            <a:r>
              <a:rPr lang="en-US" altLang="cs-CZ" sz="2400" dirty="0" err="1"/>
              <a:t>potom</a:t>
            </a:r>
            <a:r>
              <a:rPr lang="en-US" altLang="cs-CZ" sz="2400" dirty="0"/>
              <a:t> </a:t>
            </a:r>
            <a:r>
              <a:rPr lang="en-US" altLang="cs-CZ" sz="2400" dirty="0" err="1"/>
              <a:t>sdělíme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že</a:t>
            </a:r>
            <a:r>
              <a:rPr lang="cs-CZ" altLang="cs-CZ" sz="2400" dirty="0"/>
              <a:t> </a:t>
            </a:r>
            <a:r>
              <a:rPr lang="en-US" altLang="cs-CZ" sz="2400" dirty="0" err="1"/>
              <a:t>jde</a:t>
            </a:r>
            <a:r>
              <a:rPr lang="en-US" altLang="cs-CZ" sz="2400" dirty="0"/>
              <a:t> o </a:t>
            </a:r>
            <a:r>
              <a:rPr lang="en-US" altLang="cs-CZ" sz="2400" dirty="0" err="1"/>
              <a:t>nárokovou</a:t>
            </a:r>
            <a:r>
              <a:rPr lang="en-US" altLang="cs-CZ" sz="2400" dirty="0"/>
              <a:t> </a:t>
            </a:r>
            <a:r>
              <a:rPr lang="en-US" altLang="cs-CZ" sz="2400" dirty="0" err="1"/>
              <a:t>situaci</a:t>
            </a:r>
            <a:r>
              <a:rPr lang="en-US" altLang="cs-CZ" sz="2400" dirty="0"/>
              <a:t> a </a:t>
            </a:r>
            <a:r>
              <a:rPr lang="en-US" altLang="cs-CZ" sz="2400" dirty="0" err="1"/>
              <a:t>sdělíme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následek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nesplnění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nároku</a:t>
            </a:r>
            <a:endParaRPr lang="en-US" altLang="cs-CZ" sz="2400" dirty="0"/>
          </a:p>
          <a:p>
            <a:pPr>
              <a:lnSpc>
                <a:spcPct val="90000"/>
              </a:lnSpc>
            </a:pPr>
            <a:r>
              <a:rPr lang="en-US" altLang="cs-CZ" sz="2400" dirty="0" err="1"/>
              <a:t>nenechat</a:t>
            </a:r>
            <a:r>
              <a:rPr lang="en-US" altLang="cs-CZ" sz="2400" dirty="0"/>
              <a:t> </a:t>
            </a:r>
            <a:r>
              <a:rPr lang="en-US" altLang="cs-CZ" sz="2400" dirty="0" err="1"/>
              <a:t>diskusi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odvést</a:t>
            </a:r>
            <a:r>
              <a:rPr lang="en-US" altLang="cs-CZ" sz="2400" dirty="0"/>
              <a:t> </a:t>
            </a:r>
            <a:r>
              <a:rPr lang="en-US" altLang="cs-CZ" sz="2400" dirty="0" err="1"/>
              <a:t>jinam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na</a:t>
            </a:r>
            <a:r>
              <a:rPr lang="en-US" altLang="cs-CZ" sz="2400" dirty="0"/>
              <a:t> </a:t>
            </a:r>
            <a:r>
              <a:rPr lang="en-US" altLang="cs-CZ" sz="2400" dirty="0" err="1"/>
              <a:t>citové</a:t>
            </a:r>
            <a:r>
              <a:rPr lang="en-US" altLang="cs-CZ" sz="2400" dirty="0"/>
              <a:t> </a:t>
            </a:r>
            <a:r>
              <a:rPr lang="en-US" altLang="cs-CZ" sz="2400" dirty="0" err="1"/>
              <a:t>vydírání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nebo</a:t>
            </a:r>
            <a:r>
              <a:rPr lang="en-US" altLang="cs-CZ" sz="2400" dirty="0"/>
              <a:t> </a:t>
            </a:r>
            <a:r>
              <a:rPr lang="en-US" altLang="cs-CZ" sz="2400" dirty="0" err="1"/>
              <a:t>agresi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protistrany</a:t>
            </a:r>
            <a:r>
              <a:rPr lang="en-US" altLang="cs-CZ" sz="2400" dirty="0"/>
              <a:t> </a:t>
            </a:r>
            <a:r>
              <a:rPr lang="en-US" altLang="cs-CZ" sz="2400" dirty="0" err="1"/>
              <a:t>nereaguji</a:t>
            </a:r>
            <a:endParaRPr lang="en-US" altLang="cs-CZ" sz="2400" dirty="0"/>
          </a:p>
          <a:p>
            <a:pPr>
              <a:lnSpc>
                <a:spcPct val="90000"/>
              </a:lnSpc>
            </a:pPr>
            <a:r>
              <a:rPr lang="en-US" altLang="cs-CZ" sz="2400" dirty="0" err="1"/>
              <a:t>lze</a:t>
            </a:r>
            <a:r>
              <a:rPr lang="en-US" altLang="cs-CZ" sz="2400" dirty="0"/>
              <a:t> </a:t>
            </a:r>
            <a:r>
              <a:rPr lang="en-US" altLang="cs-CZ" sz="2400" dirty="0" err="1"/>
              <a:t>použít</a:t>
            </a:r>
            <a:r>
              <a:rPr lang="en-US" altLang="cs-CZ" sz="2400" dirty="0"/>
              <a:t> u </a:t>
            </a:r>
            <a:r>
              <a:rPr lang="en-US" altLang="cs-CZ" sz="2400" dirty="0" err="1"/>
              <a:t>manipulace</a:t>
            </a:r>
            <a:endParaRPr lang="en-US" altLang="cs-CZ" sz="2400" dirty="0"/>
          </a:p>
          <a:p>
            <a:pPr>
              <a:lnSpc>
                <a:spcPct val="90000"/>
              </a:lnSpc>
            </a:pPr>
            <a:r>
              <a:rPr lang="en-US" altLang="cs-CZ" sz="2400" dirty="0" err="1"/>
              <a:t>pokud</a:t>
            </a:r>
            <a:r>
              <a:rPr lang="en-US" altLang="cs-CZ" sz="2400" dirty="0"/>
              <a:t> </a:t>
            </a:r>
            <a:r>
              <a:rPr lang="en-US" altLang="cs-CZ" sz="2400" dirty="0" err="1"/>
              <a:t>žádáme</a:t>
            </a:r>
            <a:r>
              <a:rPr lang="en-US" altLang="cs-CZ" sz="2400" dirty="0"/>
              <a:t> o </a:t>
            </a:r>
            <a:r>
              <a:rPr lang="en-US" altLang="cs-CZ" sz="2400" dirty="0" err="1"/>
              <a:t>laskavost</a:t>
            </a:r>
            <a:r>
              <a:rPr lang="en-US" altLang="cs-CZ" sz="2400" dirty="0"/>
              <a:t>, </a:t>
            </a:r>
            <a:r>
              <a:rPr lang="en-US" altLang="cs-CZ" sz="2400" dirty="0" err="1"/>
              <a:t>nepožíváme</a:t>
            </a:r>
            <a:r>
              <a:rPr lang="en-US" altLang="cs-CZ" sz="2400" dirty="0"/>
              <a:t> </a:t>
            </a:r>
            <a:r>
              <a:rPr lang="en-US" altLang="cs-CZ" sz="2400" dirty="0" err="1"/>
              <a:t>gramofonovou</a:t>
            </a:r>
            <a:r>
              <a:rPr lang="en-US" altLang="cs-CZ" sz="2400" dirty="0"/>
              <a:t> </a:t>
            </a:r>
            <a:r>
              <a:rPr lang="en-US" altLang="cs-CZ" sz="2400" dirty="0" err="1"/>
              <a:t>desku</a:t>
            </a:r>
            <a:endParaRPr lang="en-US" altLang="cs-CZ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0AD48722-0CF1-483A-8A8D-49B8DF4E8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4000" dirty="0">
                <a:latin typeface="Times New Roman" panose="02020603050405020304" pitchFamily="18" charset="0"/>
              </a:rPr>
              <a:t>  </a:t>
            </a:r>
            <a:r>
              <a:rPr lang="en-US" altLang="cs-CZ" sz="4000" dirty="0" err="1">
                <a:latin typeface="+mn-lt"/>
              </a:rPr>
              <a:t>Otevřené</a:t>
            </a:r>
            <a:r>
              <a:rPr lang="en-US" altLang="cs-CZ" sz="4000" dirty="0">
                <a:latin typeface="+mn-lt"/>
              </a:rPr>
              <a:t> </a:t>
            </a:r>
            <a:r>
              <a:rPr lang="en-US" altLang="cs-CZ" sz="4000" dirty="0" err="1">
                <a:latin typeface="+mn-lt"/>
              </a:rPr>
              <a:t>dveře</a:t>
            </a:r>
            <a:endParaRPr lang="en-US" altLang="cs-CZ" sz="4000" dirty="0">
              <a:latin typeface="+mn-lt"/>
            </a:endParaRP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FDAF60E6-28F7-4950-9CB3-FE0FCA7E57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34440"/>
            <a:ext cx="8229600" cy="489172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Používá se u manipulativní kritiky. </a:t>
            </a:r>
          </a:p>
          <a:p>
            <a:pPr>
              <a:lnSpc>
                <a:spcPct val="90000"/>
              </a:lnSpc>
            </a:pPr>
            <a:r>
              <a:rPr lang="cs-CZ" dirty="0"/>
              <a:t>Svému kritikovi klidně přiznáme, že v tom, co říká, muže být něco pravdy. </a:t>
            </a:r>
          </a:p>
          <a:p>
            <a:pPr>
              <a:lnSpc>
                <a:spcPct val="90000"/>
              </a:lnSpc>
            </a:pPr>
            <a:r>
              <a:rPr lang="cs-CZ" dirty="0"/>
              <a:t>Dovoluje nám zůstat přitom konečným soudcem sebe samého i toho, co děláme. </a:t>
            </a:r>
          </a:p>
          <a:p>
            <a:pPr>
              <a:lnSpc>
                <a:spcPct val="90000"/>
              </a:lnSpc>
            </a:pPr>
            <a:r>
              <a:rPr lang="cs-CZ" dirty="0"/>
              <a:t>Umožňuje nám přijímat kritiku klidně, bez úzkosti či obrany a zároveň neposkytuje kritikovi žádné posílení.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dirty="0"/>
              <a:t>Např.: „</a:t>
            </a:r>
            <a:r>
              <a:rPr lang="cs-CZ" i="1" dirty="0"/>
              <a:t>Ty ale vypadáš…“,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i="1" dirty="0"/>
              <a:t>„Je pravda, že nemám na sobě nejnovější model, ale cítím se v něm dobře…“ </a:t>
            </a:r>
            <a:endParaRPr lang="en-US" altLang="cs-CZ" i="1" dirty="0"/>
          </a:p>
        </p:txBody>
      </p:sp>
    </p:spTree>
    <p:extLst>
      <p:ext uri="{BB962C8B-B14F-4D97-AF65-F5344CB8AC3E}">
        <p14:creationId xmlns:p14="http://schemas.microsoft.com/office/powerpoint/2010/main" val="675525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0AD48722-0CF1-483A-8A8D-49B8DF4E8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4000" dirty="0">
                <a:latin typeface="Times New Roman" panose="02020603050405020304" pitchFamily="18" charset="0"/>
              </a:rPr>
              <a:t>  </a:t>
            </a:r>
            <a:r>
              <a:rPr lang="en-US" altLang="cs-CZ" sz="4000" dirty="0" err="1">
                <a:latin typeface="+mn-lt"/>
              </a:rPr>
              <a:t>Sebeotevření</a:t>
            </a:r>
            <a:endParaRPr lang="en-US" altLang="cs-CZ" sz="4000" dirty="0">
              <a:latin typeface="+mn-lt"/>
            </a:endParaRP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FDAF60E6-28F7-4950-9CB3-FE0FCA7E57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34440"/>
            <a:ext cx="8229600" cy="4891723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cs-CZ" dirty="0"/>
              <a:t>Technika usnadňující sociální komunikaci a redukující manipulaci.</a:t>
            </a:r>
          </a:p>
          <a:p>
            <a:pPr>
              <a:lnSpc>
                <a:spcPct val="90000"/>
              </a:lnSpc>
            </a:pPr>
            <a:r>
              <a:rPr lang="cs-CZ" dirty="0"/>
              <a:t>vypovídáme o svých pocitech,</a:t>
            </a:r>
          </a:p>
          <a:p>
            <a:pPr>
              <a:lnSpc>
                <a:spcPct val="90000"/>
              </a:lnSpc>
            </a:pPr>
            <a:r>
              <a:rPr lang="cs-CZ" dirty="0"/>
              <a:t>vhodné použít při žádosti o laskavost,</a:t>
            </a:r>
          </a:p>
          <a:p>
            <a:pPr>
              <a:lnSpc>
                <a:spcPct val="90000"/>
              </a:lnSpc>
            </a:pPr>
            <a:r>
              <a:rPr lang="cs-CZ" dirty="0"/>
              <a:t>přesvědčivý a přitom neagresivní postup. </a:t>
            </a:r>
          </a:p>
          <a:p>
            <a:pPr>
              <a:lnSpc>
                <a:spcPct val="90000"/>
              </a:lnSpc>
            </a:pPr>
            <a:r>
              <a:rPr lang="cs-CZ" dirty="0"/>
              <a:t>Když děláš X v situaci Y, cítím se Z.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dirty="0"/>
              <a:t>Např.: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dirty="0"/>
              <a:t>„</a:t>
            </a:r>
            <a:r>
              <a:rPr lang="cs-CZ" i="1" dirty="0"/>
              <a:t>Prosím tě mami nekuř. Když máš astma a kouříš, tak mám o tebe strach.“ </a:t>
            </a:r>
            <a:endParaRPr lang="en-US" altLang="cs-CZ" i="1" dirty="0"/>
          </a:p>
        </p:txBody>
      </p:sp>
    </p:spTree>
    <p:extLst>
      <p:ext uri="{BB962C8B-B14F-4D97-AF65-F5344CB8AC3E}">
        <p14:creationId xmlns:p14="http://schemas.microsoft.com/office/powerpoint/2010/main" val="14477208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0AD48722-0CF1-483A-8A8D-49B8DF4E8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4000" dirty="0">
                <a:latin typeface="Times New Roman" panose="02020603050405020304" pitchFamily="18" charset="0"/>
              </a:rPr>
              <a:t>  </a:t>
            </a:r>
            <a:r>
              <a:rPr lang="cs-CZ" altLang="cs-CZ" sz="4000" dirty="0">
                <a:latin typeface="+mn-lt"/>
              </a:rPr>
              <a:t>Volné informace</a:t>
            </a:r>
            <a:endParaRPr lang="en-US" altLang="cs-CZ" sz="4000" dirty="0">
              <a:latin typeface="+mn-lt"/>
            </a:endParaRP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FDAF60E6-28F7-4950-9CB3-FE0FCA7E57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34440"/>
            <a:ext cx="8229600" cy="489172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dirty="0"/>
              <a:t>Podávám o sobě volné informace. </a:t>
            </a:r>
          </a:p>
          <a:p>
            <a:pPr>
              <a:lnSpc>
                <a:spcPct val="90000"/>
              </a:lnSpc>
            </a:pPr>
            <a:r>
              <a:rPr lang="cs-CZ" dirty="0"/>
              <a:t>Technika nás učí hovořit o sobě bez přehnané plachosti a stydlivosti. </a:t>
            </a:r>
          </a:p>
          <a:p>
            <a:pPr>
              <a:lnSpc>
                <a:spcPct val="90000"/>
              </a:lnSpc>
            </a:pPr>
            <a:r>
              <a:rPr lang="cs-CZ" dirty="0"/>
              <a:t>Technika snižuje plachost při zahajování rozhovoru a usnadňuje jej oběma stranám. </a:t>
            </a:r>
            <a:endParaRPr lang="en-US" altLang="cs-CZ" i="1" dirty="0"/>
          </a:p>
          <a:p>
            <a:pPr marL="0" indent="0">
              <a:lnSpc>
                <a:spcPct val="90000"/>
              </a:lnSpc>
              <a:buNone/>
            </a:pPr>
            <a:r>
              <a:rPr lang="cs-CZ" dirty="0"/>
              <a:t>Např.: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dirty="0"/>
              <a:t>Mluvit o tom, co děláme rádi a neradi, jaké máme zájmy, co nás těší, co a jak plánujeme a třeba i odkud pocházíme, kde a proč bydlíme... </a:t>
            </a:r>
          </a:p>
        </p:txBody>
      </p:sp>
    </p:spTree>
    <p:extLst>
      <p:ext uri="{BB962C8B-B14F-4D97-AF65-F5344CB8AC3E}">
        <p14:creationId xmlns:p14="http://schemas.microsoft.com/office/powerpoint/2010/main" val="182510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0AD48722-0CF1-483A-8A8D-49B8DF4E8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4000" dirty="0">
                <a:latin typeface="Times New Roman" panose="02020603050405020304" pitchFamily="18" charset="0"/>
              </a:rPr>
              <a:t>  </a:t>
            </a:r>
            <a:r>
              <a:rPr lang="cs-CZ" altLang="cs-CZ" sz="4000" dirty="0">
                <a:latin typeface="+mn-lt"/>
              </a:rPr>
              <a:t>Negativní aserce</a:t>
            </a:r>
            <a:endParaRPr lang="en-US" altLang="cs-CZ" sz="4000" dirty="0">
              <a:latin typeface="+mn-lt"/>
            </a:endParaRP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FDAF60E6-28F7-4950-9CB3-FE0FCA7E57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7724" y="1124712"/>
            <a:ext cx="8988552" cy="5321808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90000"/>
              </a:lnSpc>
            </a:pPr>
            <a:r>
              <a:rPr lang="cs-CZ" sz="3800" dirty="0"/>
              <a:t>rychlé a jednoznačné připuštění oprávněnosti kritiky omylu, nedostatku nebo chyby s příslibem nápravy</a:t>
            </a:r>
          </a:p>
          <a:p>
            <a:pPr>
              <a:lnSpc>
                <a:spcPct val="90000"/>
              </a:lnSpc>
            </a:pPr>
            <a:r>
              <a:rPr lang="cs-CZ" sz="3800" dirty="0"/>
              <a:t>podstatou metody negativní aserce je vyjádření našeho práva dělat chyby, být nedokonalí v chování a za své nedostatky převzít plnou zodpovědnost</a:t>
            </a:r>
          </a:p>
          <a:p>
            <a:pPr>
              <a:lnSpc>
                <a:spcPct val="90000"/>
              </a:lnSpc>
            </a:pPr>
            <a:r>
              <a:rPr lang="cs-CZ" sz="3800" dirty="0"/>
              <a:t>technika, která nás učí přijímat chyby a omyly (aniž bychom se museli omlouvat) tak, že jednoznačně souhlasíme s kritikou našich skutečně negativních kvalit, ať je již konstruktivní nebo agresivní. </a:t>
            </a:r>
          </a:p>
          <a:p>
            <a:pPr>
              <a:lnSpc>
                <a:spcPct val="90000"/>
              </a:lnSpc>
            </a:pPr>
            <a:r>
              <a:rPr lang="cs-CZ" sz="3800" dirty="0"/>
              <a:t>umožňuje posouzení vlastního chování bez obrany, úzkosti či popírání chyby, přičemž zároveň redukuje zlost a agresivitu kritika.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sz="3800" dirty="0"/>
              <a:t>Např: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cs-CZ" sz="3800" dirty="0"/>
              <a:t>„</a:t>
            </a:r>
            <a:r>
              <a:rPr lang="cs-CZ" sz="3800" i="1" dirty="0"/>
              <a:t>Máš pravdu, nemusel jsem to udělat takhle. Mohu to zkusit dělat jiným způsobem.“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cs-CZ" sz="3800" i="1" dirty="0"/>
              <a:t>„Je to moje chyba, příště to zkusím jinak.“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cs-CZ" sz="3800" i="1" dirty="0"/>
              <a:t>„Uvědomuji si, že jsem to zvoral.“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cs-CZ" sz="3800" i="1" dirty="0"/>
              <a:t>„Taky se mi nelíbí, jak jsem to udělal.“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cs-CZ" sz="3800" i="1" dirty="0"/>
              <a:t>„Byla to ode mne hloupost, ani mně se to takhle nelíbí.“</a:t>
            </a:r>
          </a:p>
          <a:p>
            <a:pPr>
              <a:lnSpc>
                <a:spcPct val="9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427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>
            <a:extLst>
              <a:ext uri="{FF2B5EF4-FFF2-40B4-BE49-F238E27FC236}">
                <a16:creationId xmlns:a16="http://schemas.microsoft.com/office/drawing/2014/main" id="{0AD48722-0CF1-483A-8A8D-49B8DF4E83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cs-CZ" sz="4000" dirty="0">
                <a:latin typeface="Times New Roman" panose="02020603050405020304" pitchFamily="18" charset="0"/>
              </a:rPr>
              <a:t>  </a:t>
            </a:r>
            <a:r>
              <a:rPr lang="cs-CZ" altLang="cs-CZ" sz="4000" dirty="0">
                <a:latin typeface="+mn-lt"/>
              </a:rPr>
              <a:t>Negativní dotazování</a:t>
            </a:r>
            <a:endParaRPr lang="en-US" altLang="cs-CZ" sz="4000" dirty="0">
              <a:latin typeface="+mn-lt"/>
            </a:endParaRPr>
          </a:p>
        </p:txBody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FDAF60E6-28F7-4950-9CB3-FE0FCA7E57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6928" y="1325880"/>
            <a:ext cx="8010144" cy="5093208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technika, která vede k aktivní podpoře kritiky, s cílem použít získané informace (jsou-li konstruktivní) nebo je vyčerpat (jsou-li manipulativní). </a:t>
            </a:r>
          </a:p>
          <a:p>
            <a:pPr>
              <a:lnSpc>
                <a:spcPct val="90000"/>
              </a:lnSpc>
            </a:pPr>
            <a:r>
              <a:rPr lang="cs-CZ" dirty="0"/>
              <a:t>kritik je přitom veden k větší asertivitě a menší závislosti na manipulativních manévrech. 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dirty="0"/>
              <a:t>Otázky typu: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dirty="0"/>
              <a:t>„</a:t>
            </a:r>
            <a:r>
              <a:rPr lang="cs-CZ" i="1" dirty="0"/>
              <a:t>Co bych mohl dělat jinak?“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i="1" dirty="0"/>
              <a:t>„Myslíš, že to je vše, co by se tomu dalo vytknout?“</a:t>
            </a:r>
          </a:p>
          <a:p>
            <a:pPr marL="0" indent="0">
              <a:lnSpc>
                <a:spcPct val="90000"/>
              </a:lnSpc>
              <a:buNone/>
            </a:pPr>
            <a:r>
              <a:rPr lang="cs-CZ" i="1" dirty="0"/>
              <a:t>„To je všechno, co se ti na tom nelíbí?“</a:t>
            </a:r>
          </a:p>
          <a:p>
            <a:pPr>
              <a:lnSpc>
                <a:spcPct val="90000"/>
              </a:lnSpc>
            </a:pPr>
            <a:endParaRPr lang="cs-CZ" dirty="0"/>
          </a:p>
          <a:p>
            <a:pPr>
              <a:lnSpc>
                <a:spcPct val="9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0915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7504CF-A971-4B7A-92B1-5FF2ED182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Selektivní ignorování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1057BD-59EE-4BC7-B1A6-36AC54930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technika, která nám umožňuje vyrovnávat se s kritikou. </a:t>
            </a:r>
          </a:p>
          <a:p>
            <a:r>
              <a:rPr lang="cs-CZ" dirty="0"/>
              <a:t>na kritiku manipulativní, nevěcnou či příliš obecnou nereagujeme.</a:t>
            </a:r>
          </a:p>
          <a:p>
            <a:r>
              <a:rPr lang="cs-CZ" dirty="0"/>
              <a:t>dáváme jasně najevo, že jsme slyšeli („</a:t>
            </a:r>
            <a:r>
              <a:rPr lang="cs-CZ" i="1" dirty="0"/>
              <a:t>Myslím, že ti rozumím</a:t>
            </a:r>
            <a:r>
              <a:rPr lang="cs-CZ" dirty="0"/>
              <a:t>…“), k jádru věci se však nevyjadřujeme.</a:t>
            </a:r>
          </a:p>
          <a:p>
            <a:r>
              <a:rPr lang="cs-CZ" dirty="0"/>
              <a:t>pokud kritik pokračuje konkrétně a nemanipulativně, hned navážeme věcnou komunikací.</a:t>
            </a:r>
          </a:p>
          <a:p>
            <a:r>
              <a:rPr lang="cs-CZ" dirty="0"/>
              <a:t>technika nám umožňuje vyhnout se zkratkovitým „alergickým“ reakcím, zvláště na často opakované a obecné kritiky, přičemž vede i kritizujícího k větší asertivitě.</a:t>
            </a:r>
          </a:p>
        </p:txBody>
      </p:sp>
    </p:spTree>
    <p:extLst>
      <p:ext uri="{BB962C8B-B14F-4D97-AF65-F5344CB8AC3E}">
        <p14:creationId xmlns:p14="http://schemas.microsoft.com/office/powerpoint/2010/main" val="3627504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7504CF-A971-4B7A-92B1-5FF2ED1824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Přijatelný kompromis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1057BD-59EE-4BC7-B1A6-36AC549308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Není-li v sázce sebeúcta, je vhodné v rámci sebeprosazení nabídnout pro obě strany přijatelný kompromis.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Na začátku naší reakce by mělo zaznít jasné stanovisko, např. </a:t>
            </a:r>
            <a:r>
              <a:rPr lang="cs-CZ" i="1" dirty="0"/>
              <a:t>„Ne..“, „Ne to nepůjde…“, „To nechci..“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Dále dáme najevo snahu o pochopení druhého, např. </a:t>
            </a:r>
            <a:r>
              <a:rPr lang="cs-CZ" i="1" dirty="0"/>
              <a:t>„Chápu, že ti to způsobí komplikace…“, „..tuším, že se ti to nelíbí...“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Uzavíráme vlastním návrhem, tedy jakýmsi kompromisem, např. „ …</a:t>
            </a:r>
            <a:r>
              <a:rPr lang="cs-CZ" i="1" dirty="0"/>
              <a:t>měl bych, ale návrh...“, „…ale myslím, že by to šlo jinak…“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2488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735</Words>
  <Application>Microsoft Office PowerPoint</Application>
  <PresentationFormat>Předvádění na obrazovce (4:3)</PresentationFormat>
  <Paragraphs>59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ASERTIVITA:  asertivní techniky</vt:lpstr>
      <vt:lpstr>  Pokažená gramofonová deska</vt:lpstr>
      <vt:lpstr>  Otevřené dveře</vt:lpstr>
      <vt:lpstr>  Sebeotevření</vt:lpstr>
      <vt:lpstr>  Volné informace</vt:lpstr>
      <vt:lpstr>  Negativní aserce</vt:lpstr>
      <vt:lpstr>  Negativní dotazování</vt:lpstr>
      <vt:lpstr>Selektivní ignorování</vt:lpstr>
      <vt:lpstr>Přijatelný kompromis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Bernardová Dana</dc:creator>
  <cp:keywords/>
  <dc:description/>
  <cp:lastModifiedBy>Martin Fink</cp:lastModifiedBy>
  <cp:revision>7</cp:revision>
  <dcterms:created xsi:type="dcterms:W3CDTF">2012-07-19T22:32:54Z</dcterms:created>
  <dcterms:modified xsi:type="dcterms:W3CDTF">2022-06-21T10:34:11Z</dcterms:modified>
  <cp:category/>
</cp:coreProperties>
</file>