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507" r:id="rId2"/>
    <p:sldId id="514" r:id="rId3"/>
    <p:sldId id="502" r:id="rId4"/>
    <p:sldId id="503" r:id="rId5"/>
    <p:sldId id="505" r:id="rId6"/>
    <p:sldId id="504" r:id="rId7"/>
    <p:sldId id="515" r:id="rId8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17" userDrawn="1">
          <p15:clr>
            <a:srgbClr val="A4A3A4"/>
          </p15:clr>
        </p15:guide>
        <p15:guide id="2" pos="499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udvíková Pavla" initials="LP" lastIdx="7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FF99"/>
    <a:srgbClr val="D10202"/>
    <a:srgbClr val="D50202"/>
    <a:srgbClr val="CCFF99"/>
    <a:srgbClr val="99FFCC"/>
    <a:srgbClr val="0066FF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Světlý styl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6807" autoAdjust="0"/>
  </p:normalViewPr>
  <p:slideViewPr>
    <p:cSldViewPr snapToGrid="0" snapToObjects="1">
      <p:cViewPr varScale="1">
        <p:scale>
          <a:sx n="126" d="100"/>
          <a:sy n="126" d="100"/>
        </p:scale>
        <p:origin x="1194" y="120"/>
      </p:cViewPr>
      <p:guideLst>
        <p:guide orient="horz" pos="3317"/>
        <p:guide pos="499"/>
      </p:guideLst>
    </p:cSldViewPr>
  </p:slideViewPr>
  <p:outlineViewPr>
    <p:cViewPr>
      <p:scale>
        <a:sx n="33" d="100"/>
        <a:sy n="33" d="100"/>
      </p:scale>
      <p:origin x="0" y="-2010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5448"/>
    </p:cViewPr>
  </p:sorterViewPr>
  <p:notesViewPr>
    <p:cSldViewPr snapToGrid="0" snapToObjects="1">
      <p:cViewPr varScale="1">
        <p:scale>
          <a:sx n="91" d="100"/>
          <a:sy n="91" d="100"/>
        </p:scale>
        <p:origin x="3768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970939" y="0"/>
            <a:ext cx="303784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C6700B-6DB9-4E6E-8308-1B81A615A0C7}" type="datetimeFigureOut">
              <a:rPr lang="cs-CZ" smtClean="0"/>
              <a:t>11.03.2022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1" y="8829968"/>
            <a:ext cx="303784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970939" y="8829968"/>
            <a:ext cx="303784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0AA3FD-3C58-4BC6-86FC-A8729BC073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17137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970939" y="0"/>
            <a:ext cx="3037840" cy="46482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3DBD41-9FAA-4C3D-A3D8-9976A4942FA3}" type="datetimeFigureOut">
              <a:rPr lang="cs-CZ" smtClean="0"/>
              <a:t>11.03.2022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701041" y="4415790"/>
            <a:ext cx="5608320" cy="418338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1" y="8829967"/>
            <a:ext cx="3037840" cy="46482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970939" y="8829967"/>
            <a:ext cx="3037840" cy="46482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390784-34DA-4799-BFD9-C6E9ED2461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1736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5390784-34DA-4799-BFD9-C6E9ED246103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354307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3/11/2022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7243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3/11/2022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822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3/11/2022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0586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3/11/2022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807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3/11/2022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0234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3/11/2022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874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3/11/2022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2235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3/11/2022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6510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3/11/2022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00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3/11/2022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378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3/11/2022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601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4B1EB3-18E5-3B48-B1FD-09B9226D6C2A}" type="datetimeFigureOut">
              <a:rPr lang="en-US" smtClean="0"/>
              <a:t>3/11/2022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048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8350" y="2566220"/>
            <a:ext cx="6718685" cy="1967679"/>
          </a:xfrm>
          <a:noFill/>
        </p:spPr>
        <p:txBody>
          <a:bodyPr lIns="0" tIns="0" rIns="0" bIns="0" anchor="t" anchorCtr="0">
            <a:normAutofit fontScale="90000"/>
          </a:bodyPr>
          <a:lstStyle/>
          <a:p>
            <a:pPr algn="l">
              <a:spcBef>
                <a:spcPts val="1200"/>
              </a:spcBef>
            </a:pPr>
            <a:r>
              <a:rPr lang="cs-CZ" sz="31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MARKETINGOVÁ KOMUNIKACE  (YMK)</a:t>
            </a:r>
            <a:br>
              <a:rPr lang="cs-CZ" sz="31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</a:br>
            <a:br>
              <a:rPr lang="cs-CZ" sz="31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</a:br>
            <a:r>
              <a:rPr lang="cs-CZ" sz="31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4. přednáška</a:t>
            </a:r>
            <a:br>
              <a:rPr lang="cs-CZ" sz="31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</a:br>
            <a:r>
              <a:rPr lang="cs-CZ" sz="31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Téma: Integrovaná marketingová komunikace</a:t>
            </a:r>
            <a:br>
              <a:rPr lang="cs-CZ" sz="3600" b="1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</a:br>
            <a:endParaRPr lang="en-US" sz="1300" dirty="0">
              <a:solidFill>
                <a:srgbClr val="D10202"/>
              </a:solidFill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788350" y="5273455"/>
            <a:ext cx="3113090" cy="902268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/>
              </a:rPr>
              <a:t>PhDr. Ing. Mgr. Renáta Pavlíčková, MBA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/>
              </a:rPr>
              <a:t>renata.pavlickova@mvso.cz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Arial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/>
              </a:rPr>
              <a:t>Olomouc, LS 2021/2022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943621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572764"/>
          </a:xfrm>
          <a:noFill/>
          <a:ln w="38100">
            <a:noFill/>
          </a:ln>
        </p:spPr>
        <p:txBody>
          <a:bodyPr>
            <a:noAutofit/>
          </a:bodyPr>
          <a:lstStyle/>
          <a:p>
            <a:r>
              <a:rPr lang="cs-CZ" sz="2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OBSAH PŘEDMĚTU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  <a:ln w="38100">
            <a:solidFill>
              <a:srgbClr val="C00000"/>
            </a:solidFill>
          </a:ln>
        </p:spPr>
        <p:txBody>
          <a:bodyPr>
            <a:normAutofit/>
          </a:bodyPr>
          <a:lstStyle/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500" dirty="0"/>
              <a:t>Úvod do marketingové komunikace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500" dirty="0"/>
              <a:t>Komunikační proces a modely marketingové komunikace (AIDA, ATR, DAGMAR)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500" dirty="0"/>
              <a:t>Psychologie a marketingová komunikace; úloha emocí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500" b="1" dirty="0">
                <a:highlight>
                  <a:srgbClr val="99FF99"/>
                </a:highlight>
              </a:rPr>
              <a:t>Integrované marketingová komunikace a digitální transformace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500" dirty="0"/>
              <a:t>Komunikační mix a životní cyklus produktu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500" dirty="0"/>
              <a:t>Reklama – proces plánování reklamy, druhy reklamy, média, reklamní agentury, měření účinnosti reklamy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500" dirty="0"/>
              <a:t>Podpora prodeje – cíle, formy, nástroje podpory prodeje zaměřené na spotřebitele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500" dirty="0"/>
              <a:t>Osobní prodej – podstata a cíle, proces osobního prodeje, personální řízení osobního prodeje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500" dirty="0"/>
              <a:t>Public Relations – typy PR, nástroje PR, krizová komunikace; přímý marketing – nástroje přímého marketingu, práce s databázemi, etické problémy přímého marketingu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500" dirty="0"/>
              <a:t>Mezinárodní marketingová komunikace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500" dirty="0"/>
              <a:t>Marketingová komunikace na internetu; sociální sítě (virální marketing, WOM)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500" dirty="0"/>
              <a:t>Trendy marketingové komunikace v 21. století (</a:t>
            </a:r>
            <a:r>
              <a:rPr lang="cs-CZ" sz="1500" dirty="0" err="1"/>
              <a:t>neuromarketing</a:t>
            </a:r>
            <a:r>
              <a:rPr lang="cs-CZ" sz="1500" dirty="0"/>
              <a:t>, </a:t>
            </a:r>
            <a:r>
              <a:rPr lang="cs-CZ" sz="1500" dirty="0" err="1"/>
              <a:t>product</a:t>
            </a:r>
            <a:r>
              <a:rPr lang="cs-CZ" sz="1500" dirty="0"/>
              <a:t> </a:t>
            </a:r>
            <a:r>
              <a:rPr lang="cs-CZ" sz="1500" dirty="0" err="1"/>
              <a:t>placement</a:t>
            </a:r>
            <a:r>
              <a:rPr lang="cs-CZ" sz="1500" dirty="0"/>
              <a:t>, guerillová reklama, mobilní marketing, </a:t>
            </a:r>
            <a:r>
              <a:rPr lang="cs-CZ" sz="1500" dirty="0" err="1"/>
              <a:t>advergaming</a:t>
            </a:r>
            <a:r>
              <a:rPr lang="cs-CZ" sz="15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4080647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Integrovaná marketingová komunikace (IMC)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„IMC je koncepce plánování marketingové komunikace, která respektuje novou hodnotu, jež vzniká díky ucelenému plánu, založenému na poznání strategických rolí různých komunikačních disciplín, jako je reklama, přímý kontakt, podpora prodeje a PR, a kombinuje je s cílem vyvolat maximální, zřetelný a konzistentní dopad.“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„IMC je strategická koordinace všech komunikačních sdělení a využitých médií příslušnou organizací, tak aby společně ovlivňovaly vnímání hodnoty jejich značek.“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„IMC je nový způsob pohledu na celek, z něhož jsme viděli pouze část, jako je reklama, public relations, podpora prodeje, nákup, komunikace atd., a to takovým způsobem, jak vše dohromady vnímá zákazník – jako tok informací z jednoho zdroje.“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IMC je tedy v podání různých lidí různě vnímána. </a:t>
            </a:r>
          </a:p>
          <a:p>
            <a:pPr marL="0" indent="0">
              <a:buNone/>
            </a:pPr>
            <a:endParaRPr lang="cs-CZ" sz="2000" dirty="0"/>
          </a:p>
          <a:p>
            <a:pPr>
              <a:buFont typeface="Wingdings" panose="05000000000000000000" pitchFamily="2" charset="2"/>
              <a:buChar char="§"/>
            </a:pPr>
            <a:endParaRPr lang="cs-CZ" sz="20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4380199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Jednotná koncepce IMC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jedná se o koncepci plánování a koordinace komunikačních aktivit v rámci celé organizace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IMC je součástí její celkové marketingové strategie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cílem IMC je vytvoření nové, vyšší hodnoty a kvality sdělení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následným primárním cílem je posílení komunikace a zvýšení její efektivity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charakteristickým rysem IMC je využití všech médií a nástrojů komunikačního mixu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stejně jako vytváření nového, silnějšího vztahu se zákazníky a ostatními stakeholdery</a:t>
            </a:r>
            <a:endParaRPr lang="cs-CZ" sz="2000" dirty="0"/>
          </a:p>
          <a:p>
            <a:pPr>
              <a:buFont typeface="Wingdings" panose="05000000000000000000" pitchFamily="2" charset="2"/>
              <a:buChar char="§"/>
            </a:pPr>
            <a:endParaRPr lang="cs-CZ" sz="20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5884954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Motivace k využívání IMC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marL="0" indent="0" algn="just">
              <a:lnSpc>
                <a:spcPct val="110000"/>
              </a:lnSpc>
              <a:spcBef>
                <a:spcPts val="600"/>
              </a:spcBef>
              <a:buNone/>
            </a:pPr>
            <a:r>
              <a:rPr lang="cs-CZ" sz="1600" dirty="0"/>
              <a:t>Mezi </a:t>
            </a:r>
            <a:r>
              <a:rPr lang="cs-CZ" sz="1600" b="1" dirty="0"/>
              <a:t>čtyři E  přínosy </a:t>
            </a:r>
            <a:r>
              <a:rPr lang="cs-CZ" sz="1600" dirty="0"/>
              <a:t>integrovaných marketingových komunikací patří:</a:t>
            </a:r>
          </a:p>
          <a:p>
            <a:pPr algn="just">
              <a:lnSpc>
                <a:spcPct val="11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cs-CZ" sz="1600" dirty="0"/>
              <a:t>ekonomický </a:t>
            </a:r>
            <a:r>
              <a:rPr lang="cs-CZ" sz="1600" i="1" dirty="0"/>
              <a:t>(</a:t>
            </a:r>
            <a:r>
              <a:rPr lang="cs-CZ" sz="1600" i="1" dirty="0" err="1"/>
              <a:t>economical</a:t>
            </a:r>
            <a:r>
              <a:rPr lang="cs-CZ" sz="1600" i="1" dirty="0"/>
              <a:t>) </a:t>
            </a:r>
            <a:r>
              <a:rPr lang="cs-CZ" sz="1600" dirty="0"/>
              <a:t>přínos</a:t>
            </a:r>
          </a:p>
          <a:p>
            <a:pPr algn="just">
              <a:lnSpc>
                <a:spcPct val="11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cs-CZ" sz="1600" dirty="0"/>
              <a:t>výkonnost </a:t>
            </a:r>
            <a:r>
              <a:rPr lang="cs-CZ" sz="1600" i="1" dirty="0"/>
              <a:t>(</a:t>
            </a:r>
            <a:r>
              <a:rPr lang="cs-CZ" sz="1600" i="1" dirty="0" err="1"/>
              <a:t>efficient</a:t>
            </a:r>
            <a:r>
              <a:rPr lang="cs-CZ" sz="1600" i="1" dirty="0"/>
              <a:t>)</a:t>
            </a:r>
          </a:p>
          <a:p>
            <a:pPr algn="just">
              <a:lnSpc>
                <a:spcPct val="11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cs-CZ" sz="1600" dirty="0"/>
              <a:t>efektivita </a:t>
            </a:r>
            <a:r>
              <a:rPr lang="cs-CZ" sz="1600" i="1" dirty="0"/>
              <a:t>(</a:t>
            </a:r>
            <a:r>
              <a:rPr lang="cs-CZ" sz="1600" i="1" dirty="0" err="1"/>
              <a:t>effective</a:t>
            </a:r>
            <a:r>
              <a:rPr lang="cs-CZ" sz="1600" i="1" dirty="0"/>
              <a:t>)</a:t>
            </a:r>
            <a:endParaRPr lang="cs-CZ" sz="1600" dirty="0"/>
          </a:p>
          <a:p>
            <a:pPr algn="just">
              <a:lnSpc>
                <a:spcPct val="11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cs-CZ" sz="1600" dirty="0"/>
              <a:t>zvýšení intenzity působení </a:t>
            </a:r>
            <a:r>
              <a:rPr lang="cs-CZ" sz="1600" i="1" dirty="0"/>
              <a:t>(</a:t>
            </a:r>
            <a:r>
              <a:rPr lang="cs-CZ" sz="1600" i="1" dirty="0" err="1"/>
              <a:t>enhancing</a:t>
            </a:r>
            <a:r>
              <a:rPr lang="cs-CZ" sz="1600" i="1" dirty="0"/>
              <a:t>)</a:t>
            </a:r>
          </a:p>
          <a:p>
            <a:pPr marL="0" indent="0" algn="just">
              <a:lnSpc>
                <a:spcPct val="110000"/>
              </a:lnSpc>
              <a:spcBef>
                <a:spcPts val="600"/>
              </a:spcBef>
              <a:buNone/>
            </a:pPr>
            <a:endParaRPr lang="cs-CZ" sz="1600" dirty="0"/>
          </a:p>
          <a:p>
            <a:pPr marL="0" indent="0" algn="just">
              <a:lnSpc>
                <a:spcPct val="110000"/>
              </a:lnSpc>
              <a:spcBef>
                <a:spcPts val="600"/>
              </a:spcBef>
              <a:buNone/>
            </a:pPr>
            <a:endParaRPr lang="cs-CZ" sz="1600" dirty="0"/>
          </a:p>
          <a:p>
            <a:pPr marL="0" indent="0" algn="just">
              <a:lnSpc>
                <a:spcPct val="110000"/>
              </a:lnSpc>
              <a:spcBef>
                <a:spcPts val="600"/>
              </a:spcBef>
              <a:buNone/>
            </a:pPr>
            <a:r>
              <a:rPr lang="cs-CZ" sz="1600" dirty="0"/>
              <a:t>Mezi </a:t>
            </a:r>
            <a:r>
              <a:rPr lang="cs-CZ" sz="1600" b="1" dirty="0"/>
              <a:t>čtyři C  přínosy </a:t>
            </a:r>
            <a:r>
              <a:rPr lang="cs-CZ" sz="1600" dirty="0"/>
              <a:t>integrovaných marketingových komunikací patří:</a:t>
            </a:r>
          </a:p>
          <a:p>
            <a:pPr algn="just">
              <a:lnSpc>
                <a:spcPct val="11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cs-CZ" sz="1600" dirty="0"/>
              <a:t>ucelenost </a:t>
            </a:r>
            <a:r>
              <a:rPr lang="cs-CZ" sz="1600" i="1" dirty="0"/>
              <a:t>(</a:t>
            </a:r>
            <a:r>
              <a:rPr lang="cs-CZ" sz="1600" i="1" dirty="0" err="1"/>
              <a:t>coherence</a:t>
            </a:r>
            <a:r>
              <a:rPr lang="cs-CZ" sz="1600" i="1" dirty="0"/>
              <a:t>)</a:t>
            </a:r>
          </a:p>
          <a:p>
            <a:pPr algn="just">
              <a:lnSpc>
                <a:spcPct val="11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cs-CZ" sz="1600" dirty="0"/>
              <a:t>konzistentnost </a:t>
            </a:r>
            <a:r>
              <a:rPr lang="cs-CZ" sz="1600" i="1" dirty="0"/>
              <a:t>(</a:t>
            </a:r>
            <a:r>
              <a:rPr lang="cs-CZ" sz="1600" i="1" dirty="0" err="1"/>
              <a:t>consistency</a:t>
            </a:r>
            <a:r>
              <a:rPr lang="cs-CZ" sz="1600" i="1" dirty="0"/>
              <a:t>)</a:t>
            </a:r>
          </a:p>
          <a:p>
            <a:pPr algn="just">
              <a:lnSpc>
                <a:spcPct val="11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cs-CZ" sz="1600" dirty="0"/>
              <a:t>kontinuita </a:t>
            </a:r>
            <a:r>
              <a:rPr lang="cs-CZ" sz="1600" i="1" dirty="0"/>
              <a:t>(</a:t>
            </a:r>
            <a:r>
              <a:rPr lang="cs-CZ" sz="1600" i="1" dirty="0" err="1"/>
              <a:t>continuity</a:t>
            </a:r>
            <a:r>
              <a:rPr lang="cs-CZ" sz="1600" i="1" dirty="0"/>
              <a:t>)</a:t>
            </a:r>
          </a:p>
          <a:p>
            <a:pPr algn="just">
              <a:lnSpc>
                <a:spcPct val="11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cs-CZ" sz="1600" dirty="0"/>
              <a:t>doplňující se komunikace </a:t>
            </a:r>
            <a:r>
              <a:rPr lang="cs-CZ" sz="1600" i="1" dirty="0"/>
              <a:t>(</a:t>
            </a:r>
            <a:r>
              <a:rPr lang="cs-CZ" sz="1600" i="1" dirty="0" err="1"/>
              <a:t>complementary</a:t>
            </a:r>
            <a:r>
              <a:rPr lang="cs-CZ" sz="1600" i="1" dirty="0"/>
              <a:t> </a:t>
            </a:r>
            <a:r>
              <a:rPr lang="cs-CZ" sz="1600" i="1" dirty="0" err="1"/>
              <a:t>communications</a:t>
            </a:r>
            <a:r>
              <a:rPr lang="cs-CZ" sz="1600" i="1" dirty="0"/>
              <a:t>)</a:t>
            </a:r>
          </a:p>
          <a:p>
            <a:pPr>
              <a:buFont typeface="Wingdings" panose="05000000000000000000" pitchFamily="2" charset="2"/>
              <a:buChar char="§"/>
            </a:pPr>
            <a:endParaRPr lang="cs-CZ" sz="20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8845484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Fáze zavádění IMC do organizace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marL="457200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cs-CZ" sz="1600" dirty="0"/>
              <a:t>fáze: taktická koordinace všech nástrojů komunikačního mixu ve firmě</a:t>
            </a:r>
          </a:p>
          <a:p>
            <a:pPr marL="457200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cs-CZ" sz="1600" dirty="0"/>
              <a:t>fáze: předefinování obsahu, rozsahu a koordinace marketingových komunikací ve firmě</a:t>
            </a:r>
          </a:p>
          <a:p>
            <a:pPr marL="457200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cs-CZ" sz="1600" dirty="0"/>
              <a:t>fáze: aplikace IT, využívání nových médií a platforem</a:t>
            </a:r>
          </a:p>
          <a:p>
            <a:pPr marL="457200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cs-CZ" sz="1600" dirty="0"/>
              <a:t>fáze: finanční a strategická integrace</a:t>
            </a:r>
          </a:p>
        </p:txBody>
      </p:sp>
    </p:spTree>
    <p:extLst>
      <p:ext uri="{BB962C8B-B14F-4D97-AF65-F5344CB8AC3E}">
        <p14:creationId xmlns:p14="http://schemas.microsoft.com/office/powerpoint/2010/main" val="17615966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D3C3DB4-C217-4BEC-9375-A9E58A4ED0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62250" y="1303020"/>
            <a:ext cx="3619500" cy="1226820"/>
          </a:xfrm>
        </p:spPr>
        <p:txBody>
          <a:bodyPr>
            <a:normAutofit/>
          </a:bodyPr>
          <a:lstStyle/>
          <a:p>
            <a:r>
              <a:rPr lang="cs-CZ" sz="2400" i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</a:rPr>
              <a:t>Děkuji vám za pozornost</a:t>
            </a:r>
            <a:br>
              <a:rPr lang="cs-CZ" sz="2400" i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</a:rPr>
            </a:br>
            <a:r>
              <a:rPr lang="cs-CZ" sz="2400" i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</a:rPr>
              <a:t>a těším se na příště</a:t>
            </a:r>
            <a:endParaRPr lang="cs-CZ" sz="2400" i="1" dirty="0"/>
          </a:p>
        </p:txBody>
      </p:sp>
      <p:pic>
        <p:nvPicPr>
          <p:cNvPr id="4" name="Zástupný obsah 3">
            <a:extLst>
              <a:ext uri="{FF2B5EF4-FFF2-40B4-BE49-F238E27FC236}">
                <a16:creationId xmlns:a16="http://schemas.microsoft.com/office/drawing/2014/main" id="{577459DF-6072-401D-B65A-C4AD9CDF8D4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9560" y="3194729"/>
            <a:ext cx="4945380" cy="2810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11727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383</TotalTime>
  <Words>507</Words>
  <Application>Microsoft Office PowerPoint</Application>
  <PresentationFormat>Předvádění na obrazovce (4:3)</PresentationFormat>
  <Paragraphs>51</Paragraphs>
  <Slides>7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1" baseType="lpstr">
      <vt:lpstr>Arial</vt:lpstr>
      <vt:lpstr>Calibri</vt:lpstr>
      <vt:lpstr>Wingdings</vt:lpstr>
      <vt:lpstr>Office Theme</vt:lpstr>
      <vt:lpstr>MARKETINGOVÁ KOMUNIKACE  (YMK)  4. přednáška Téma: Integrovaná marketingová komunikace </vt:lpstr>
      <vt:lpstr>OBSAH PŘEDMĚTU</vt:lpstr>
      <vt:lpstr>Integrovaná marketingová komunikace (IMC)</vt:lpstr>
      <vt:lpstr>Jednotná koncepce IMC</vt:lpstr>
      <vt:lpstr>Motivace k využívání IMC</vt:lpstr>
      <vt:lpstr>Fáze zavádění IMC do organizace</vt:lpstr>
      <vt:lpstr>Děkuji vám za pozornost a těším se na příště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MARKETINGOVÁ KOMUNIKACE  (XMK) 2. cvičení</dc:title>
  <dc:creator>Pavlíčková Renáta</dc:creator>
  <cp:lastModifiedBy>Pavlíčková Renáta</cp:lastModifiedBy>
  <cp:revision>54</cp:revision>
  <cp:lastPrinted>2020-03-03T12:19:40Z</cp:lastPrinted>
  <dcterms:created xsi:type="dcterms:W3CDTF">2020-03-02T13:24:01Z</dcterms:created>
  <dcterms:modified xsi:type="dcterms:W3CDTF">2022-03-11T14:07:46Z</dcterms:modified>
</cp:coreProperties>
</file>