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538" r:id="rId3"/>
    <p:sldId id="530" r:id="rId4"/>
    <p:sldId id="534" r:id="rId5"/>
    <p:sldId id="529" r:id="rId6"/>
    <p:sldId id="533" r:id="rId7"/>
    <p:sldId id="528" r:id="rId8"/>
    <p:sldId id="527" r:id="rId9"/>
    <p:sldId id="525" r:id="rId10"/>
    <p:sldId id="524" r:id="rId11"/>
    <p:sldId id="523" r:id="rId12"/>
    <p:sldId id="522" r:id="rId13"/>
    <p:sldId id="521" r:id="rId14"/>
    <p:sldId id="520" r:id="rId15"/>
    <p:sldId id="542" r:id="rId16"/>
    <p:sldId id="543" r:id="rId17"/>
    <p:sldId id="537" r:id="rId18"/>
    <p:sldId id="519" r:id="rId19"/>
    <p:sldId id="518" r:id="rId20"/>
    <p:sldId id="517" r:id="rId21"/>
    <p:sldId id="516" r:id="rId22"/>
    <p:sldId id="515" r:id="rId23"/>
    <p:sldId id="532" r:id="rId24"/>
    <p:sldId id="535" r:id="rId25"/>
    <p:sldId id="539" r:id="rId2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 varScale="1">
        <p:scale>
          <a:sx n="126" d="100"/>
          <a:sy n="126" d="100"/>
        </p:scale>
        <p:origin x="1194" y="12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11.03.2022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49" y="2566220"/>
            <a:ext cx="808280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3000"/>
              </a:spcBef>
            </a:pPr>
            <a: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(YMK)</a:t>
            </a:r>
            <a:b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br>
              <a:rPr lang="cs-CZ" sz="1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3. přednáška</a:t>
            </a:r>
            <a:b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Psychologie a marketingová komunikace; </a:t>
            </a:r>
            <a:b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           úloha emocí</a:t>
            </a:r>
            <a:b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3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281075"/>
            <a:ext cx="3213634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400" dirty="0">
                <a:cs typeface="Arial"/>
              </a:rPr>
              <a:t>renata.pavlickova@mvso.cz</a:t>
            </a:r>
          </a:p>
          <a:p>
            <a:pPr algn="l"/>
            <a:endParaRPr lang="cs-CZ" sz="1400" dirty="0">
              <a:cs typeface="Arial"/>
            </a:endParaRPr>
          </a:p>
          <a:p>
            <a:pPr algn="l"/>
            <a:r>
              <a:rPr lang="cs-CZ" sz="1400" dirty="0">
                <a:cs typeface="Arial"/>
              </a:rPr>
              <a:t>Olomouc, LS 2021/2022</a:t>
            </a:r>
            <a:endParaRPr lang="en-US" sz="1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Podprahové vnímání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kontroverzní téma (zejména ve spojení s problematikou mediální manipulace),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kontroverze podprahového vnímání není výsledkem jeho povahy, ale především jeho účinků,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podprahovým vnímáním rozumíme ten případ, při kterém nevzniká subjektivní zkušenost, že daný element vůbec vnímáme; jde o vnímání pod hranicí vědomí,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patří sem pojmy: efekt pouhého vystavení, evaluativní podmiňování, vliv podprahového působení na změnu postoje, spotřebitelský výběr.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Persuase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persuase</a:t>
            </a:r>
            <a:r>
              <a:rPr lang="cs-CZ" sz="1600" dirty="0"/>
              <a:t> – je využití sdělení k ovlivnění jejího recipienta,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součástí našeho života a setkáváme se s ní denně,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základním stavebním prvkem většiny reklam,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existuje </a:t>
            </a:r>
            <a:r>
              <a:rPr lang="cs-CZ" sz="1600" b="1" dirty="0"/>
              <a:t>ve dvou formách</a:t>
            </a:r>
            <a:r>
              <a:rPr lang="cs-CZ" sz="1600" dirty="0"/>
              <a:t>: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600" dirty="0"/>
              <a:t>1) snažíme se přesvědčit o něčem jiné lidi,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600" dirty="0"/>
              <a:t>2) lidé se snaží přesvědčit nás.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základem našeho rozhodování jsou emoce (většina lidí si to vůbec nepřipouští),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význam emocí v reklamě je stále více odhalován, uznáván a využíván,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princip:</a:t>
            </a:r>
            <a:r>
              <a:rPr lang="cs-CZ" sz="1600" dirty="0"/>
              <a:t> lidé myslí a lidé cítí,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myšlení nelze oddělit od emocí a naopak,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recipienti reklamy si vytváří k ní, k jejímu obsahu a provedení určitý vztah,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emoce, které vznikají jako výsledek činnosti člověka, tyto činnosti zpětně ovlivňují, </a:t>
            </a:r>
            <a:br>
              <a:rPr lang="cs-CZ" sz="1600" dirty="0"/>
            </a:br>
            <a:r>
              <a:rPr lang="cs-CZ" sz="1600" dirty="0"/>
              <a:t>a to v jejich průběhu, organizaci a dynamice,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tvůrci stále více využívají </a:t>
            </a:r>
            <a:r>
              <a:rPr lang="cs-CZ" sz="1600" b="1" dirty="0"/>
              <a:t>emotivní apely</a:t>
            </a:r>
            <a:r>
              <a:rPr lang="cs-CZ" sz="1600" dirty="0"/>
              <a:t>, provedení reklamy je plné </a:t>
            </a:r>
            <a:r>
              <a:rPr lang="cs-CZ" sz="1600" b="1" dirty="0"/>
              <a:t>příběhů</a:t>
            </a:r>
            <a:r>
              <a:rPr lang="cs-CZ" sz="1600" dirty="0"/>
              <a:t>, </a:t>
            </a:r>
            <a:r>
              <a:rPr lang="cs-CZ" sz="1600" b="1" dirty="0"/>
              <a:t>humoru</a:t>
            </a:r>
            <a:r>
              <a:rPr lang="cs-CZ" sz="1600" dirty="0"/>
              <a:t>, </a:t>
            </a:r>
            <a:r>
              <a:rPr lang="cs-CZ" sz="1600" b="1" dirty="0"/>
              <a:t>zábavy</a:t>
            </a:r>
            <a:r>
              <a:rPr lang="cs-CZ" sz="1600" dirty="0"/>
              <a:t> atd. (důvod: aby se reklama líbila, aby reakce na reklamu byly pozitivní, aby se pozitivní postoj přenesl také na postoj k propagované značce),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definice emocí</a:t>
            </a:r>
            <a:r>
              <a:rPr lang="cs-CZ" sz="1700" dirty="0"/>
              <a:t> dle </a:t>
            </a:r>
            <a:r>
              <a:rPr lang="cs-CZ" sz="1700" dirty="0" err="1"/>
              <a:t>Du</a:t>
            </a:r>
            <a:r>
              <a:rPr lang="cs-CZ" sz="1700" dirty="0"/>
              <a:t> </a:t>
            </a:r>
            <a:r>
              <a:rPr lang="cs-CZ" sz="1700" dirty="0" err="1"/>
              <a:t>Plessise</a:t>
            </a:r>
            <a:r>
              <a:rPr lang="cs-CZ" sz="1700" dirty="0"/>
              <a:t>: „osobitý mentální stav, někdy doprovázený tělesnými změnami, výrazy a činy“,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z pohledu fungování reklamy obecně platí, že </a:t>
            </a:r>
            <a:r>
              <a:rPr lang="cs-CZ" sz="1700" b="1" dirty="0"/>
              <a:t>emoce</a:t>
            </a:r>
            <a:r>
              <a:rPr lang="cs-CZ" sz="1700" dirty="0"/>
              <a:t> představují určité </a:t>
            </a:r>
            <a:r>
              <a:rPr lang="cs-CZ" sz="1700" b="1" dirty="0"/>
              <a:t>psychické procesy</a:t>
            </a:r>
            <a:r>
              <a:rPr lang="cs-CZ" sz="1700" dirty="0"/>
              <a:t>, které vyjadřují subjektivní vztah člověka k situacím, jevům, projevům (emoce mají silně subjektivní charakter),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emoce existují ve dvou protipólech jako: </a:t>
            </a:r>
            <a:r>
              <a:rPr lang="cs-CZ" sz="1700" b="1" dirty="0"/>
              <a:t>negativní/záporné</a:t>
            </a:r>
            <a:r>
              <a:rPr lang="cs-CZ" sz="1700" dirty="0"/>
              <a:t> a </a:t>
            </a:r>
            <a:r>
              <a:rPr lang="cs-CZ" sz="1700" b="1" dirty="0"/>
              <a:t>pozitivní/kladné emoce</a:t>
            </a:r>
            <a:r>
              <a:rPr lang="cs-CZ" sz="1700" dirty="0"/>
              <a:t>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emoce jsou neopakovatelné</a:t>
            </a:r>
            <a:r>
              <a:rPr lang="cs-CZ" sz="1700" dirty="0"/>
              <a:t> – tzn., že pokud první zhlédnutí reklamy vzbudí silné emoce, při jejím opakování již síla emocí poklesne,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emoce jsou také podmíněné, setrvačné,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emoce se dělí: </a:t>
            </a:r>
          </a:p>
          <a:p>
            <a:pPr marL="457200" lvl="1" indent="0" algn="just">
              <a:lnSpc>
                <a:spcPct val="150000"/>
              </a:lnSpc>
              <a:spcBef>
                <a:spcPts val="200"/>
              </a:spcBef>
              <a:buNone/>
            </a:pPr>
            <a:r>
              <a:rPr lang="cs-CZ" sz="1700" dirty="0"/>
              <a:t>1. </a:t>
            </a:r>
            <a:r>
              <a:rPr lang="cs-CZ" sz="1700" b="1" dirty="0"/>
              <a:t>primární </a:t>
            </a:r>
            <a:r>
              <a:rPr lang="cs-CZ" sz="1700" dirty="0"/>
              <a:t>(jsou všem lidem společné a znatelné podle chování – např. pocit, hněvu, strachu, znechucení, překvapení, smutku, radosti), </a:t>
            </a:r>
          </a:p>
          <a:p>
            <a:pPr marL="457200" lvl="1" indent="0" algn="just">
              <a:lnSpc>
                <a:spcPct val="150000"/>
              </a:lnSpc>
              <a:spcBef>
                <a:spcPts val="200"/>
              </a:spcBef>
              <a:buNone/>
            </a:pPr>
            <a:r>
              <a:rPr lang="cs-CZ" sz="1700" dirty="0"/>
              <a:t>2. </a:t>
            </a:r>
            <a:r>
              <a:rPr lang="cs-CZ" sz="1700" b="1" dirty="0"/>
              <a:t>sekundární </a:t>
            </a:r>
            <a:r>
              <a:rPr lang="cs-CZ" sz="1700" dirty="0"/>
              <a:t>(vina, hrdost, žárlivost),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pracuje s celou </a:t>
            </a:r>
            <a:r>
              <a:rPr lang="cs-CZ" sz="1600" b="1" dirty="0"/>
              <a:t>škálou lidských emocí</a:t>
            </a:r>
            <a:r>
              <a:rPr lang="cs-CZ" sz="1600" dirty="0"/>
              <a:t>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emoce jsou silně propojení i s pozorností (klíč ke zbývajícím fázím procesu zpracování informací z reklamy,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nostalgické reklamy </a:t>
            </a:r>
            <a:r>
              <a:rPr lang="cs-CZ" sz="1600" dirty="0"/>
              <a:t>– pocit touhy po časech minulých,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negativní působení em</a:t>
            </a:r>
            <a:r>
              <a:rPr lang="cs-CZ" sz="1600" dirty="0"/>
              <a:t>ocí ve vztahu k reklamě – např. „</a:t>
            </a:r>
            <a:r>
              <a:rPr lang="cs-CZ" sz="1600" b="1" dirty="0"/>
              <a:t>znechucen</a:t>
            </a:r>
            <a:r>
              <a:rPr lang="cs-CZ" sz="1600" dirty="0"/>
              <a:t>í“, slabý odborný zájem o tyto reklamy,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reklamy založené na působení </a:t>
            </a:r>
            <a:r>
              <a:rPr lang="cs-CZ" sz="1600" b="1" dirty="0"/>
              <a:t>strachu</a:t>
            </a:r>
            <a:r>
              <a:rPr lang="cs-CZ" sz="1600" dirty="0"/>
              <a:t> – evokuje emocionální odpověď na hrozbu, která vyjadřuje nebo naznačuje nebezpečí. Cílem je změnit postoj nebo chování vyvoláním úzkosti.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852B46-973C-4169-B866-47D0DF7C4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6300"/>
            <a:ext cx="8229600" cy="541338"/>
          </a:xfrm>
        </p:spPr>
        <p:txBody>
          <a:bodyPr>
            <a:normAutofit/>
          </a:bodyPr>
          <a:lstStyle/>
          <a:p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</a:rPr>
              <a:t>Šest základních (bazálních) emocí</a:t>
            </a:r>
            <a:endParaRPr lang="cs-CZ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ADECD6-4CDD-425E-B82E-2CA1C7873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Šest základních emocí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Six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Basic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Emotions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 je pojem označující teorii amerických psychologů Paula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Ekmana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Wallace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V.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Friesena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Ekman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Friesenem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 roce 1972 identifikovali na základě studia izolované kultury lidí kmene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Fori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 Papui Nové Guineji šest základních emocí, které byli její příslušníci schopni identifikovat na fotografiích.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Následně vyfotografovali výrazy tváře lidí kmene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Fori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při týchž emocích a fotografie předkládali lidem jiných ras a kultur po celém světě.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Také ti správně interpretovali emoce na snímcích. Jde o: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hněv,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znechucení,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strach, 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štěstí,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smutek,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překvapení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988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200D12-2CDE-4C10-A3E3-385094DCC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1" lang="cs-CZ" altLang="ko-KR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굴림" pitchFamily="34" charset="-127"/>
                <a:cs typeface="+mn-cs"/>
              </a:rPr>
              <a:t>Základní emoce podle P. </a:t>
            </a:r>
            <a:r>
              <a:rPr kumimoji="1" lang="cs-CZ" altLang="ko-K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굴림" pitchFamily="34" charset="-127"/>
                <a:cs typeface="+mn-cs"/>
              </a:rPr>
              <a:t>Ekmana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808A166-64CE-4DBA-92E3-E6841361C09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štěstí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neštěstí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ea typeface="+mn-ea"/>
                <a:cs typeface="+mn-cs"/>
              </a:rPr>
              <a:t>neočekávané překvapení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ea typeface="+mn-ea"/>
                <a:cs typeface="+mn-cs"/>
              </a:rPr>
              <a:t>splněné očekávání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strach a bázeň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pocit nejistoty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radost</a:t>
            </a:r>
            <a:endParaRPr lang="cs-CZ" sz="1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8817E0C-BC7F-4051-A517-44169BE41C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smutek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klid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rozčilení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spokojenost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ea typeface="+mn-ea"/>
                <a:cs typeface="+mn-cs"/>
              </a:rPr>
              <a:t>nespokojenost až znechucení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zájem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nezájem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84309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 v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Autor: Jitka Vysekalová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Nakladatelství: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Rok vydání: 2014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175" y="1714841"/>
            <a:ext cx="3025822" cy="4236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61066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Neuromarketing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hledá odpovědi na otázky, </a:t>
            </a:r>
            <a:r>
              <a:rPr lang="cs-CZ" sz="1600" b="1" dirty="0"/>
              <a:t>co se děje v našem mozku </a:t>
            </a:r>
            <a:r>
              <a:rPr lang="cs-CZ" sz="1600" dirty="0"/>
              <a:t>v okamžiku, kdy jsme vystaveni stimulům </a:t>
            </a:r>
            <a:br>
              <a:rPr lang="cs-CZ" sz="1600" dirty="0"/>
            </a:br>
            <a:r>
              <a:rPr lang="cs-CZ" sz="1600" dirty="0"/>
              <a:t>v podobě reklamního sdělení, co je podstatou pozornosti, kterou příslušnému stimulu věnujeme, jaký je způsob uchování obsahu reklamy v naší paměti, zdali a jaké moce tento stimul vyvolává,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tyto </a:t>
            </a:r>
            <a:r>
              <a:rPr lang="cs-CZ" sz="1600" b="1" dirty="0"/>
              <a:t>reakce je možné měřit </a:t>
            </a:r>
            <a:r>
              <a:rPr lang="cs-CZ" sz="1600" dirty="0"/>
              <a:t>a následně vyhodnotit zjišťováním změn v mozkové a srdeční aktivitě, </a:t>
            </a:r>
            <a:br>
              <a:rPr lang="cs-CZ" sz="1600" dirty="0"/>
            </a:br>
            <a:r>
              <a:rPr lang="cs-CZ" sz="1600" dirty="0"/>
              <a:t>v dýchání, svalovém napětí, teplotě a vodivosti pokožky, reakcí zorniček, které v recipientovi vyvolává sledování reklamy,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centrální nervová soustava </a:t>
            </a:r>
            <a:r>
              <a:rPr lang="cs-CZ" sz="1600" dirty="0"/>
              <a:t>zahrnuje mozek a míchu,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lidský mozek představuje nejsložitější biologickou strukturu ze všech na Zemi existujících, je řídícím orgánem naší centrální nervové soustavy,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základní členění mozku:</a:t>
            </a:r>
            <a:r>
              <a:rPr lang="cs-CZ" sz="1600" dirty="0"/>
              <a:t> přední mozek, střední mozek, zadní mozek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výzkumy např. tvrdí, že našich 5 smyslů přijímá během každé vteřiny neuvěřitelných jedenáct milionů různých informací (vědomě jsme schopni zpracovat asi 40 z nich).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Herbert F. </a:t>
            </a:r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Krugman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odborník na reklamu a výzkumy trhu pracující v té době pro General Electric,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jeden z prvních průkopníků, který přinesl do této oblasti nové poznatky z oblasti mozkové činnosti,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Krugman</a:t>
            </a:r>
            <a:r>
              <a:rPr lang="cs-CZ" sz="1600" dirty="0"/>
              <a:t> definovat teorii, která potvrdla, že čtení a mluvení je funkcí levé mozkové hemisféry, zatímco vnímání obrazů pravé – proto je vhodným médiem levé strany tisk, pravé strany televize.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612" y="3874397"/>
            <a:ext cx="2240862" cy="2251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>
                <a:highlight>
                  <a:srgbClr val="99FF99"/>
                </a:highlight>
              </a:rPr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540188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Neurologický přístup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rozděluje mozek do řady oblastí, a některým z nich jsou z pohledu reklamního působení přiřazovány různé specifické funkce,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např. </a:t>
            </a:r>
            <a:r>
              <a:rPr lang="cs-CZ" sz="1600" b="1" dirty="0"/>
              <a:t>amygdale</a:t>
            </a:r>
            <a:r>
              <a:rPr lang="cs-CZ" sz="1600" dirty="0"/>
              <a:t> se stará o integraci čichových a somatických vjemů, přináleží jí funkce zapamatování si věcí, které jsou spojeny s emocemi, např. emocemi strachu,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hypocampus</a:t>
            </a:r>
            <a:r>
              <a:rPr lang="cs-CZ" sz="1600" dirty="0"/>
              <a:t> – hraje významnou roli v oblasti zapamatování a následného vybavení reklamy (je také součástí limbického systému),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technologie </a:t>
            </a:r>
            <a:r>
              <a:rPr lang="cs-CZ" sz="1600" b="1" dirty="0" err="1"/>
              <a:t>eyetrackingu</a:t>
            </a:r>
            <a:r>
              <a:rPr lang="cs-CZ" sz="1600" b="1" dirty="0"/>
              <a:t> </a:t>
            </a:r>
            <a:r>
              <a:rPr lang="cs-CZ" sz="1600" dirty="0"/>
              <a:t>– jedna z nejznámějších metod, která je založena na principu sledování pohybu očí při vnímání určitého obrazu,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eyetracker</a:t>
            </a:r>
            <a:r>
              <a:rPr lang="cs-CZ" sz="1600" dirty="0"/>
              <a:t> – zařízení, které tyto pohyby sleduje, měří a zaznamenává; jedná se o speciální kameru,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Biometrický výzkum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další metoda využívaná v </a:t>
            </a:r>
            <a:r>
              <a:rPr lang="cs-CZ" sz="1600" dirty="0" err="1"/>
              <a:t>neuromarketingu</a:t>
            </a:r>
            <a:r>
              <a:rPr lang="cs-CZ" sz="1600" dirty="0"/>
              <a:t>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cílem tohoto výzkumu je </a:t>
            </a:r>
            <a:r>
              <a:rPr lang="cs-CZ" sz="1600" b="1" dirty="0"/>
              <a:t>měřit fyziologické reakce těla na určité podněty</a:t>
            </a:r>
            <a:r>
              <a:rPr lang="cs-CZ" sz="1600" dirty="0"/>
              <a:t>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reakce člověka jsou nevědomé, takže i v tomto případě je eliminováno zkreslení v důsledku subjektivních postojů probanda,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nejběžnější metody biometrického výzkumu: </a:t>
            </a:r>
            <a:r>
              <a:rPr lang="cs-CZ" sz="1600" dirty="0" err="1"/>
              <a:t>galvanometrie</a:t>
            </a:r>
            <a:r>
              <a:rPr lang="cs-CZ" sz="1600" dirty="0"/>
              <a:t>, </a:t>
            </a:r>
            <a:r>
              <a:rPr lang="cs-CZ" sz="1600" dirty="0" err="1"/>
              <a:t>pupilometrie</a:t>
            </a:r>
            <a:r>
              <a:rPr lang="cs-CZ" sz="1600" dirty="0"/>
              <a:t>, obličejová elektromyografie, srdeční tep a frekvence dýchání,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dlouhodobá paměť </a:t>
            </a:r>
            <a:r>
              <a:rPr lang="cs-CZ" sz="1600" dirty="0"/>
              <a:t>hraje významnou roli ve výběru značky, nikoliv však jedinou.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Galvanometr – </a:t>
            </a:r>
            <a:r>
              <a:rPr lang="cs-CZ" sz="1600" dirty="0"/>
              <a:t>je měřící přístroj pro měření malých elektrických napětí a proudů, používaný hlavně při fyzikálních měřeních.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Pupillometrie</a:t>
            </a:r>
            <a:r>
              <a:rPr lang="cs-CZ" sz="1600" dirty="0"/>
              <a:t> – měření velikosti a reaktivity zornice, je klíčovou součástí klinické neurologické zkoušky u pacientů s nejrůznějšími neurologickými poraněními).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duševní proces, jehož funkcí je vpustit do vědomí omezený počet informací,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 dnešní době je spotřebitel přehlcen reklamními sděleními a informacemi, přičemž pouze zlomku z nich je schopen věnovat pozornost, a to zejména omezené kapacitě mozku,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 situaci, kdy se pozornost stává vzácným zdrojem, někteří vědci reagovali pojmenováním dnešní doby „pozornostní ekonomikou“,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fungování reklamy </a:t>
            </a:r>
            <a:r>
              <a:rPr lang="cs-CZ" sz="1600" b="1" dirty="0"/>
              <a:t>AIDA</a:t>
            </a:r>
            <a:r>
              <a:rPr lang="cs-CZ" sz="1600" dirty="0"/>
              <a:t> umísťuje pozornost hned na první místo,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základní vlastnosti pozornosti </a:t>
            </a:r>
            <a:r>
              <a:rPr lang="cs-CZ" sz="1600" dirty="0"/>
              <a:t>– pozornost je: 1. omezená, 2. selektivní, 3. stabilní,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pozornost je komplexní pojem, se kterým pracuje jak psychologie, tak neurologie,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Neuromarketing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reklama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Nové poznatky z </a:t>
            </a:r>
            <a:r>
              <a:rPr lang="cs-CZ" sz="1600" dirty="0" err="1"/>
              <a:t>neuromarketingu</a:t>
            </a:r>
            <a:r>
              <a:rPr lang="cs-CZ" sz="1600" dirty="0"/>
              <a:t> se velmi intenzivně promítají do oblasti reklamy, </a:t>
            </a:r>
            <a:br>
              <a:rPr lang="cs-CZ" sz="1600" dirty="0"/>
            </a:br>
            <a:r>
              <a:rPr lang="cs-CZ" sz="1600" dirty="0"/>
              <a:t>ať už z pohledu: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eyetrackingu</a:t>
            </a:r>
            <a:r>
              <a:rPr lang="cs-CZ" sz="1600" dirty="0"/>
              <a:t>,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metod biometrického výzkumu,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pochopení a znalostí z oblasti fungování centrální nervové soustavy,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procesu přijímání informací prostřednictvím pěti smyslů člověka,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znalosti principu pozornosti jako duševního procesu.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0998609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Eyetracking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600200"/>
            <a:ext cx="8318665" cy="4525963"/>
          </a:xfrm>
          <a:noFill/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Sledování pohybu očí (</a:t>
            </a:r>
            <a:r>
              <a:rPr lang="cs-CZ" sz="1600" b="1" dirty="0" err="1"/>
              <a:t>Eye</a:t>
            </a:r>
            <a:r>
              <a:rPr lang="cs-CZ" sz="1600" b="1" dirty="0"/>
              <a:t> </a:t>
            </a:r>
            <a:r>
              <a:rPr lang="cs-CZ" sz="1600" b="1" dirty="0" err="1"/>
              <a:t>tracking</a:t>
            </a:r>
            <a:r>
              <a:rPr lang="cs-CZ" sz="1600" b="1" dirty="0"/>
              <a:t>) </a:t>
            </a:r>
            <a:r>
              <a:rPr lang="cs-CZ" sz="1600" dirty="0"/>
              <a:t>– je proces měření pohybu očí v hlavě, případně pohledu.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Sledování pohybu očí a pohledu má uplatnění ve studiu vizuálního vnímání a v diagnostice, </a:t>
            </a:r>
            <a:br>
              <a:rPr lang="cs-CZ" sz="1600" dirty="0"/>
            </a:br>
            <a:r>
              <a:rPr lang="cs-CZ" sz="1600" dirty="0"/>
              <a:t>v psychologii a v kognitivní vědě.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316" y="2560507"/>
            <a:ext cx="3422484" cy="1711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363913"/>
            <a:ext cx="4762500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26663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90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Kognitivní věda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Kognitivní věda </a:t>
            </a:r>
            <a:r>
              <a:rPr lang="cs-CZ" sz="1600" dirty="0"/>
              <a:t>(z latinského </a:t>
            </a:r>
            <a:r>
              <a:rPr lang="cs-CZ" sz="1600" dirty="0" err="1"/>
              <a:t>cognoscere</a:t>
            </a:r>
            <a:r>
              <a:rPr lang="cs-CZ" sz="1600" dirty="0"/>
              <a:t> = poznávat) se zabývá interdisciplinárním výzkumem mysli a jejích procesů.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Interdisciplinární obor studující vědomí a myšlení člověka z celé řady úhlů.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Zahrnuje disciplíny, jako např. psychologie, neurověda, lingvistika, antropologie, filozofie, behaviorální ekonomie, umělá inteligence.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Předmětem výzkumu kognitivní vědy </a:t>
            </a:r>
            <a:r>
              <a:rPr lang="cs-CZ" sz="1600" dirty="0"/>
              <a:t>je mysl, její struktura a operace, například myšlení, inteligence, paměť, vnímání, pozornost, vědomí či jazyk.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Metody zkoumání </a:t>
            </a:r>
            <a:r>
              <a:rPr lang="cs-CZ" sz="1600" dirty="0"/>
              <a:t>jsou rozmanité a specifické pro dané disciplíny. Patří mezi ně např. psychologické experimenty a výpočetní modelování. </a:t>
            </a:r>
          </a:p>
          <a:p>
            <a:pPr marL="0" indent="0" algn="just">
              <a:lnSpc>
                <a:spcPct val="150000"/>
              </a:lnSpc>
              <a:spcBef>
                <a:spcPts val="300"/>
              </a:spcBef>
              <a:buNone/>
            </a:pP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Disciplíny tvořící základ kognitivní vědy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1300" dirty="0"/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300" b="1" dirty="0"/>
              <a:t>Lingvistika</a:t>
            </a:r>
            <a:r>
              <a:rPr lang="cs-CZ" sz="1300" dirty="0"/>
              <a:t> –  neboli jazykověda je věda zkoumající přirozený jazyk.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300" b="1" dirty="0"/>
              <a:t>Antropologie</a:t>
            </a:r>
            <a:r>
              <a:rPr lang="cs-CZ" sz="1300" dirty="0"/>
              <a:t> – věda o člověku v nejširším slova smyslu. Fyzická antropologie studuje lidské tělo, od anatomie se liší hlavně zájmem o vznik a vývoj člověka. Kulturní a sociální antropologie se zabývá člověkem jako společenskou a kulturní bytostí.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pic>
        <p:nvPicPr>
          <p:cNvPr id="1028" name="Picture 4" descr="https://upload.wikimedia.org/wikipedia/commons/thumb/7/70/Cognitive_Science_Hexagon_cs.svg/800px-Cognitive_Science_Hexagon_c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953" y="1349776"/>
            <a:ext cx="4075231" cy="4075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072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Psychologie</a:t>
            </a:r>
            <a:r>
              <a:rPr lang="cs-CZ" sz="1600" dirty="0"/>
              <a:t> – z řeckého „psyché“ (duševno, duch, dech) a „</a:t>
            </a:r>
            <a:r>
              <a:rPr lang="cs-CZ" sz="1600" dirty="0" err="1"/>
              <a:t>logia</a:t>
            </a:r>
            <a:r>
              <a:rPr lang="cs-CZ" sz="1600" dirty="0"/>
              <a:t>“ (věda, výzkum, nauka </a:t>
            </a:r>
            <a:br>
              <a:rPr lang="cs-CZ" sz="1600" dirty="0"/>
            </a:br>
            <a:r>
              <a:rPr lang="cs-CZ" sz="1600" dirty="0"/>
              <a:t>o duševnu).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to věda, která studuje lidské chování, mentální procesy a tělesné dění včetně jejich vzájemných vztahů a interakcí (souhrnně označované jako psychika) a snaží se je popsat, vysvětlit a predikovat.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Cílem psychologie </a:t>
            </a:r>
            <a:r>
              <a:rPr lang="cs-CZ" sz="1600" dirty="0"/>
              <a:t>je také získané poznatky využít ke zvýšení lidské spokojenosti a zdraví, prostřednictvím psychoterapie jich lze navíc využít i k léčebným účelům.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Psychologie má široké pole zájmu.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Psychologie se zaobírá se výzkumem od mezilidských vztahů, přes možnosti učení a osobnostní vlastnosti, až po biologické pozadí lidského myšlení.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indent="0">
              <a:buNone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Oblasti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1600" b="1" dirty="0"/>
              <a:t>Podle předmětu zkoumání se dělí na dílčí obory: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Základní</a:t>
            </a:r>
            <a:r>
              <a:rPr lang="cs-CZ" sz="1600" dirty="0"/>
              <a:t> – mají nejobecnější charakter, jsou teoretické. Patří sem zejména biologická psychologie, obecná psychologie, vývojová psychologie, psychologie osobnosti, sociální psychologie; občas sem bývá zařazována i psychopatologie a psychologie životního prostředí.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Aplikované </a:t>
            </a:r>
            <a:r>
              <a:rPr lang="cs-CZ" sz="1600" dirty="0"/>
              <a:t>– zkoumají psychické jevy, které se projevují v souvislosti s určitou praxí a snaží se o praktickou aplikaci obecných teoretických přístupů. Patří sem například klinická psychologie, psychologie práce, forenzní psychologie či pedagogická psychologie.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Speciální</a:t>
            </a:r>
            <a:r>
              <a:rPr lang="cs-CZ" sz="1600" dirty="0"/>
              <a:t> – obsahuje disciplíny odvozené od výše uvedených s relativně úzkým oborem studia. Je to například psychometrika, psycholingvistika či psychodiagnostika.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04100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Vnímání (percepce)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patří mezi tzv. kognitivní, tj. poznávací procesy psychiky a je součástí komplexnějšího procesu zpracování informací jejich příjemcem,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vycházíme z předpokladu, že chování člověka je založeno na vnímání toho, co považuje za realitu,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propojenost vnímání s výsledným chováním,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proces percepce je součástí dalších procesů, např. pozornosti, interpretace, paměti,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proces percepce je úzce spojen s procesem cítění (nejde o synonyma).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nazýváme také </a:t>
            </a:r>
            <a:r>
              <a:rPr lang="cs-CZ" sz="1600" b="1" dirty="0"/>
              <a:t>smyslovým vnímáním </a:t>
            </a:r>
            <a:r>
              <a:rPr lang="cs-CZ" sz="1600" dirty="0"/>
              <a:t>(angl. </a:t>
            </a:r>
            <a:r>
              <a:rPr lang="cs-CZ" sz="1600" i="1" dirty="0" err="1"/>
              <a:t>sensation</a:t>
            </a:r>
            <a:r>
              <a:rPr lang="cs-CZ" sz="1600" dirty="0"/>
              <a:t>),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cítění předchází vnímání, přičemž hranici mezi těmito procesy nelze jednoznačně definovat,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znamená detekci podnětů (z prostředí či nitra jedince) smyslovými receptory a jejich transformaci do kódů vysílaných do mozku,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vnímání (kognitivní vnímání, angl. </a:t>
            </a:r>
            <a:r>
              <a:rPr lang="cs-CZ" sz="1600" i="1" dirty="0" err="1"/>
              <a:t>perception</a:t>
            </a:r>
            <a:r>
              <a:rPr lang="cs-CZ" sz="1600" dirty="0"/>
              <a:t>) znamená organizování a interpretaci těchto senzorických vstupů.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vnímání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 vnímání reklamy ze strany recipienta působí celá řada vlivů ze skupin faktorů: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fyziologické </a:t>
            </a:r>
            <a:r>
              <a:rPr lang="cs-CZ" sz="1600" dirty="0"/>
              <a:t>– smysly, mozkové buňky, nervy, věk, pohlaví,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psychické</a:t>
            </a:r>
            <a:r>
              <a:rPr lang="cs-CZ" sz="1600" dirty="0"/>
              <a:t> – psychické vlastnosti (postoje, zkušenosti, vědomosti, schopnosti, zájmy), psychické stavy (potřeby, buzení, stres, pozornost, nálada), psychické procesy (kognitivní, emocionální, motivační),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sociální </a:t>
            </a:r>
            <a:r>
              <a:rPr lang="cs-CZ" sz="1600" dirty="0"/>
              <a:t>– </a:t>
            </a:r>
            <a:r>
              <a:rPr lang="cs-CZ" sz="1600" dirty="0" err="1"/>
              <a:t>mikrosociální</a:t>
            </a:r>
            <a:r>
              <a:rPr lang="cs-CZ" sz="1600" dirty="0"/>
              <a:t> (rodinné hodnoty), </a:t>
            </a:r>
            <a:r>
              <a:rPr lang="cs-CZ" sz="1600" dirty="0" err="1"/>
              <a:t>mezosociální</a:t>
            </a:r>
            <a:r>
              <a:rPr lang="cs-CZ" sz="1600" dirty="0"/>
              <a:t> (role, status, pozice), makrosociální (etnikum, kultura, gender),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situační </a:t>
            </a:r>
            <a:r>
              <a:rPr lang="cs-CZ" sz="1600" dirty="0"/>
              <a:t>– kontext/okolnosti, médium/zdroj sdělení, denní doba, fyzikální charakteristiky prostředí.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2117</Words>
  <Application>Microsoft Office PowerPoint</Application>
  <PresentationFormat>Předvádění na obrazovce (4:3)</PresentationFormat>
  <Paragraphs>205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Wingdings</vt:lpstr>
      <vt:lpstr>Office Theme</vt:lpstr>
      <vt:lpstr>MARKETINGOVÁ KOMUNIKACE  (YMK)  3. přednáška Téma: Psychologie a marketingová komunikace;              úloha emocí </vt:lpstr>
      <vt:lpstr>OBSAH PŘEDMĚTU</vt:lpstr>
      <vt:lpstr>Kognitivní věda</vt:lpstr>
      <vt:lpstr>Disciplíny tvořící základ kognitivní vědy</vt:lpstr>
      <vt:lpstr>Psychologie</vt:lpstr>
      <vt:lpstr>Oblasti psychologie</vt:lpstr>
      <vt:lpstr>Vnímání (percepce)</vt:lpstr>
      <vt:lpstr>Cítění</vt:lpstr>
      <vt:lpstr>Faktory ovlivňující vnímání</vt:lpstr>
      <vt:lpstr>Podprahové vnímání</vt:lpstr>
      <vt:lpstr>Persuase</vt:lpstr>
      <vt:lpstr>Emoce</vt:lpstr>
      <vt:lpstr>Emoce</vt:lpstr>
      <vt:lpstr>Emoce</vt:lpstr>
      <vt:lpstr>Šest základních (bazálních) emocí</vt:lpstr>
      <vt:lpstr>Základní emoce podle P. Ekmana</vt:lpstr>
      <vt:lpstr>Emoce v marketingu</vt:lpstr>
      <vt:lpstr>Neuromarketing</vt:lpstr>
      <vt:lpstr>Herbert F. Krugman</vt:lpstr>
      <vt:lpstr>Neurologický přístup</vt:lpstr>
      <vt:lpstr>Biometrický výzkum</vt:lpstr>
      <vt:lpstr>Pozornost</vt:lpstr>
      <vt:lpstr>Neuromarketing a reklama</vt:lpstr>
      <vt:lpstr>Eyetracking</vt:lpstr>
      <vt:lpstr>Děkuji vám za pozornost a těším se na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Pavlíčková Renáta</cp:lastModifiedBy>
  <cp:revision>47</cp:revision>
  <cp:lastPrinted>2020-03-04T10:01:56Z</cp:lastPrinted>
  <dcterms:created xsi:type="dcterms:W3CDTF">2020-03-04T09:39:52Z</dcterms:created>
  <dcterms:modified xsi:type="dcterms:W3CDTF">2022-03-11T14:06:53Z</dcterms:modified>
</cp:coreProperties>
</file>