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514" r:id="rId3"/>
    <p:sldId id="493" r:id="rId4"/>
    <p:sldId id="350" r:id="rId5"/>
    <p:sldId id="323" r:id="rId6"/>
    <p:sldId id="502" r:id="rId7"/>
    <p:sldId id="501" r:id="rId8"/>
    <p:sldId id="500" r:id="rId9"/>
    <p:sldId id="503" r:id="rId10"/>
    <p:sldId id="494" r:id="rId11"/>
    <p:sldId id="499" r:id="rId12"/>
    <p:sldId id="498" r:id="rId13"/>
    <p:sldId id="505" r:id="rId14"/>
    <p:sldId id="507" r:id="rId15"/>
    <p:sldId id="506" r:id="rId16"/>
    <p:sldId id="509" r:id="rId17"/>
    <p:sldId id="504" r:id="rId18"/>
    <p:sldId id="510" r:id="rId19"/>
    <p:sldId id="497" r:id="rId20"/>
    <p:sldId id="511" r:id="rId21"/>
    <p:sldId id="496" r:id="rId22"/>
    <p:sldId id="489" r:id="rId23"/>
    <p:sldId id="513" r:id="rId24"/>
    <p:sldId id="512" r:id="rId25"/>
    <p:sldId id="515" r:id="rId2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9E914D-AC32-484E-9DFB-18D5CBAFFA80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209BFE9A-EC88-4947-B6FE-992E5BD41D15}">
      <dgm:prSet custT="1"/>
      <dgm:spPr>
        <a:solidFill>
          <a:schemeClr val="bg1">
            <a:lumMod val="75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MARKETINGOVÝ MIX</a:t>
          </a:r>
        </a:p>
      </dgm:t>
    </dgm:pt>
    <dgm:pt modelId="{E988C661-9760-4793-B832-17E3D471B9C8}" type="parTrans" cxnId="{FB7CF80A-40ED-4455-8CF6-1AC115FBE1D6}">
      <dgm:prSet/>
      <dgm:spPr/>
      <dgm:t>
        <a:bodyPr/>
        <a:lstStyle/>
        <a:p>
          <a:endParaRPr lang="cs-CZ"/>
        </a:p>
      </dgm:t>
    </dgm:pt>
    <dgm:pt modelId="{C14B5822-AFAA-405D-9D25-F7AE0CF76C77}" type="sibTrans" cxnId="{FB7CF80A-40ED-4455-8CF6-1AC115FBE1D6}">
      <dgm:prSet/>
      <dgm:spPr/>
      <dgm:t>
        <a:bodyPr/>
        <a:lstStyle/>
        <a:p>
          <a:endParaRPr lang="cs-CZ"/>
        </a:p>
      </dgm:t>
    </dgm:pt>
    <dgm:pt modelId="{B236E4A2-2C33-4F7D-9159-9CAEB61240A4}">
      <dgm:prSet/>
      <dgm:spPr>
        <a:solidFill>
          <a:srgbClr val="CCFF99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PRODUKTOVÁ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STRATEGIE</a:t>
          </a:r>
        </a:p>
      </dgm:t>
    </dgm:pt>
    <dgm:pt modelId="{317726C0-D227-42F6-A8DD-EBC8EE366C48}" type="parTrans" cxnId="{5C5FA9C4-0C60-4E93-85DA-B173BEEF8479}">
      <dgm:prSet/>
      <dgm:spPr/>
      <dgm:t>
        <a:bodyPr/>
        <a:lstStyle/>
        <a:p>
          <a:endParaRPr lang="cs-CZ" dirty="0"/>
        </a:p>
      </dgm:t>
    </dgm:pt>
    <dgm:pt modelId="{F6955C8C-CA6D-4605-BC09-273421015A93}" type="sibTrans" cxnId="{5C5FA9C4-0C60-4E93-85DA-B173BEEF8479}">
      <dgm:prSet/>
      <dgm:spPr/>
      <dgm:t>
        <a:bodyPr/>
        <a:lstStyle/>
        <a:p>
          <a:endParaRPr lang="cs-CZ"/>
        </a:p>
      </dgm:t>
    </dgm:pt>
    <dgm:pt modelId="{40D59B66-C4D5-4014-AC3C-1B0EC5F189B6}">
      <dgm:prSet/>
      <dgm:spPr>
        <a:solidFill>
          <a:srgbClr val="CCFF99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CENOVÁ STRATEGIE</a:t>
          </a:r>
        </a:p>
      </dgm:t>
    </dgm:pt>
    <dgm:pt modelId="{A5583952-62C9-4238-B5E4-8827BD0A6227}" type="parTrans" cxnId="{6E309FD9-FD55-44FE-AAB4-FE92F261D721}">
      <dgm:prSet/>
      <dgm:spPr/>
      <dgm:t>
        <a:bodyPr/>
        <a:lstStyle/>
        <a:p>
          <a:endParaRPr lang="cs-CZ" dirty="0"/>
        </a:p>
      </dgm:t>
    </dgm:pt>
    <dgm:pt modelId="{FBC01365-22D5-401A-A9D8-525DF5285425}" type="sibTrans" cxnId="{6E309FD9-FD55-44FE-AAB4-FE92F261D721}">
      <dgm:prSet/>
      <dgm:spPr/>
      <dgm:t>
        <a:bodyPr/>
        <a:lstStyle/>
        <a:p>
          <a:endParaRPr lang="cs-CZ"/>
        </a:p>
      </dgm:t>
    </dgm:pt>
    <dgm:pt modelId="{BFA00019-B1AE-4DB1-BA23-BBD8D383A896}">
      <dgm:prSet/>
      <dgm:spPr>
        <a:solidFill>
          <a:srgbClr val="CCFF99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KOMUNIKAČNÍ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STRATEGIE</a:t>
          </a:r>
        </a:p>
      </dgm:t>
    </dgm:pt>
    <dgm:pt modelId="{457CD35B-F01F-4AA8-8624-B5372A929E7A}" type="parTrans" cxnId="{3A33F5E8-62F2-42CE-96A2-63384E35EBC2}">
      <dgm:prSet/>
      <dgm:spPr/>
      <dgm:t>
        <a:bodyPr/>
        <a:lstStyle/>
        <a:p>
          <a:endParaRPr lang="cs-CZ" dirty="0"/>
        </a:p>
      </dgm:t>
    </dgm:pt>
    <dgm:pt modelId="{6BC3EFC5-2D97-4CF6-B0C7-0146EDF83F16}" type="sibTrans" cxnId="{3A33F5E8-62F2-42CE-96A2-63384E35EBC2}">
      <dgm:prSet/>
      <dgm:spPr/>
      <dgm:t>
        <a:bodyPr/>
        <a:lstStyle/>
        <a:p>
          <a:endParaRPr lang="cs-CZ"/>
        </a:p>
      </dgm:t>
    </dgm:pt>
    <dgm:pt modelId="{84EAFF79-1240-4C88-8BC0-2B13A9C13CFA}">
      <dgm:prSet/>
      <dgm:spPr>
        <a:solidFill>
          <a:srgbClr val="CCFF99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DISTRIBUČNÍ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STRATEGIE</a:t>
          </a:r>
        </a:p>
      </dgm:t>
    </dgm:pt>
    <dgm:pt modelId="{54E9C24D-6B2E-4AAA-BC3C-265640516D3F}" type="parTrans" cxnId="{B31D074F-9254-49C4-A85C-FCB7C76C674D}">
      <dgm:prSet/>
      <dgm:spPr/>
      <dgm:t>
        <a:bodyPr/>
        <a:lstStyle/>
        <a:p>
          <a:endParaRPr lang="cs-CZ" dirty="0"/>
        </a:p>
      </dgm:t>
    </dgm:pt>
    <dgm:pt modelId="{7624653E-53EF-4F5C-B822-8D082D444796}" type="sibTrans" cxnId="{B31D074F-9254-49C4-A85C-FCB7C76C674D}">
      <dgm:prSet/>
      <dgm:spPr/>
      <dgm:t>
        <a:bodyPr/>
        <a:lstStyle/>
        <a:p>
          <a:endParaRPr lang="cs-CZ"/>
        </a:p>
      </dgm:t>
    </dgm:pt>
    <dgm:pt modelId="{DF2DDD5E-1C9B-480F-BEC2-10D7657ABC3D}" type="pres">
      <dgm:prSet presAssocID="{CA9E914D-AC32-484E-9DFB-18D5CBAFFA8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6B877CA-0188-4973-84ED-5C77EE0F6F22}" type="pres">
      <dgm:prSet presAssocID="{209BFE9A-EC88-4947-B6FE-992E5BD41D15}" presName="centerShape" presStyleLbl="node0" presStyleIdx="0" presStyleCnt="1"/>
      <dgm:spPr/>
    </dgm:pt>
    <dgm:pt modelId="{7DCF8537-0A0B-4A47-9A9D-6B0DB5FF82C1}" type="pres">
      <dgm:prSet presAssocID="{317726C0-D227-42F6-A8DD-EBC8EE366C48}" presName="Name9" presStyleLbl="parChTrans1D2" presStyleIdx="0" presStyleCnt="4"/>
      <dgm:spPr/>
    </dgm:pt>
    <dgm:pt modelId="{43EC0218-F750-4DDA-A0B7-00D0DBCED8C6}" type="pres">
      <dgm:prSet presAssocID="{317726C0-D227-42F6-A8DD-EBC8EE366C48}" presName="connTx" presStyleLbl="parChTrans1D2" presStyleIdx="0" presStyleCnt="4"/>
      <dgm:spPr/>
    </dgm:pt>
    <dgm:pt modelId="{14789CA5-2138-43AF-B051-BE7113290EFE}" type="pres">
      <dgm:prSet presAssocID="{B236E4A2-2C33-4F7D-9159-9CAEB61240A4}" presName="node" presStyleLbl="node1" presStyleIdx="0" presStyleCnt="4">
        <dgm:presLayoutVars>
          <dgm:bulletEnabled val="1"/>
        </dgm:presLayoutVars>
      </dgm:prSet>
      <dgm:spPr/>
    </dgm:pt>
    <dgm:pt modelId="{A011943A-555F-40D4-8AE5-6480B887062C}" type="pres">
      <dgm:prSet presAssocID="{A5583952-62C9-4238-B5E4-8827BD0A6227}" presName="Name9" presStyleLbl="parChTrans1D2" presStyleIdx="1" presStyleCnt="4"/>
      <dgm:spPr/>
    </dgm:pt>
    <dgm:pt modelId="{7E8F28BD-D412-4150-B2D3-E8D0334C4791}" type="pres">
      <dgm:prSet presAssocID="{A5583952-62C9-4238-B5E4-8827BD0A6227}" presName="connTx" presStyleLbl="parChTrans1D2" presStyleIdx="1" presStyleCnt="4"/>
      <dgm:spPr/>
    </dgm:pt>
    <dgm:pt modelId="{F51227A1-7A7F-4372-B28B-9475E864003D}" type="pres">
      <dgm:prSet presAssocID="{40D59B66-C4D5-4014-AC3C-1B0EC5F189B6}" presName="node" presStyleLbl="node1" presStyleIdx="1" presStyleCnt="4">
        <dgm:presLayoutVars>
          <dgm:bulletEnabled val="1"/>
        </dgm:presLayoutVars>
      </dgm:prSet>
      <dgm:spPr/>
    </dgm:pt>
    <dgm:pt modelId="{A5459D29-6618-4735-8D0E-FE462707630F}" type="pres">
      <dgm:prSet presAssocID="{457CD35B-F01F-4AA8-8624-B5372A929E7A}" presName="Name9" presStyleLbl="parChTrans1D2" presStyleIdx="2" presStyleCnt="4"/>
      <dgm:spPr/>
    </dgm:pt>
    <dgm:pt modelId="{C4FCBFDC-6BA1-4D2E-B2D1-94E2CFCC02B1}" type="pres">
      <dgm:prSet presAssocID="{457CD35B-F01F-4AA8-8624-B5372A929E7A}" presName="connTx" presStyleLbl="parChTrans1D2" presStyleIdx="2" presStyleCnt="4"/>
      <dgm:spPr/>
    </dgm:pt>
    <dgm:pt modelId="{A956FC81-2A95-413F-8CA7-4046BBBDB5D1}" type="pres">
      <dgm:prSet presAssocID="{BFA00019-B1AE-4DB1-BA23-BBD8D383A896}" presName="node" presStyleLbl="node1" presStyleIdx="2" presStyleCnt="4">
        <dgm:presLayoutVars>
          <dgm:bulletEnabled val="1"/>
        </dgm:presLayoutVars>
      </dgm:prSet>
      <dgm:spPr/>
    </dgm:pt>
    <dgm:pt modelId="{2C16D660-594D-4A8F-8686-D90BADED4DDB}" type="pres">
      <dgm:prSet presAssocID="{54E9C24D-6B2E-4AAA-BC3C-265640516D3F}" presName="Name9" presStyleLbl="parChTrans1D2" presStyleIdx="3" presStyleCnt="4"/>
      <dgm:spPr/>
    </dgm:pt>
    <dgm:pt modelId="{4D6C31BE-8229-4144-A54A-9A8C60205343}" type="pres">
      <dgm:prSet presAssocID="{54E9C24D-6B2E-4AAA-BC3C-265640516D3F}" presName="connTx" presStyleLbl="parChTrans1D2" presStyleIdx="3" presStyleCnt="4"/>
      <dgm:spPr/>
    </dgm:pt>
    <dgm:pt modelId="{66CEF44C-4086-4BF2-BBC9-1A98F4816A1E}" type="pres">
      <dgm:prSet presAssocID="{84EAFF79-1240-4C88-8BC0-2B13A9C13CFA}" presName="node" presStyleLbl="node1" presStyleIdx="3" presStyleCnt="4">
        <dgm:presLayoutVars>
          <dgm:bulletEnabled val="1"/>
        </dgm:presLayoutVars>
      </dgm:prSet>
      <dgm:spPr/>
    </dgm:pt>
  </dgm:ptLst>
  <dgm:cxnLst>
    <dgm:cxn modelId="{FB7CF80A-40ED-4455-8CF6-1AC115FBE1D6}" srcId="{CA9E914D-AC32-484E-9DFB-18D5CBAFFA80}" destId="{209BFE9A-EC88-4947-B6FE-992E5BD41D15}" srcOrd="0" destOrd="0" parTransId="{E988C661-9760-4793-B832-17E3D471B9C8}" sibTransId="{C14B5822-AFAA-405D-9D25-F7AE0CF76C77}"/>
    <dgm:cxn modelId="{95C3BF23-E205-468A-8D20-A639431824B1}" type="presOf" srcId="{317726C0-D227-42F6-A8DD-EBC8EE366C48}" destId="{7DCF8537-0A0B-4A47-9A9D-6B0DB5FF82C1}" srcOrd="0" destOrd="0" presId="urn:microsoft.com/office/officeart/2005/8/layout/radial1"/>
    <dgm:cxn modelId="{C5D86727-B4B9-4BE7-9480-E13B48609DE1}" type="presOf" srcId="{209BFE9A-EC88-4947-B6FE-992E5BD41D15}" destId="{46B877CA-0188-4973-84ED-5C77EE0F6F22}" srcOrd="0" destOrd="0" presId="urn:microsoft.com/office/officeart/2005/8/layout/radial1"/>
    <dgm:cxn modelId="{8EE77E27-7599-41C4-B19B-96B304883572}" type="presOf" srcId="{CA9E914D-AC32-484E-9DFB-18D5CBAFFA80}" destId="{DF2DDD5E-1C9B-480F-BEC2-10D7657ABC3D}" srcOrd="0" destOrd="0" presId="urn:microsoft.com/office/officeart/2005/8/layout/radial1"/>
    <dgm:cxn modelId="{05901A2F-5CFE-411E-923B-AC2B938FF5DE}" type="presOf" srcId="{317726C0-D227-42F6-A8DD-EBC8EE366C48}" destId="{43EC0218-F750-4DDA-A0B7-00D0DBCED8C6}" srcOrd="1" destOrd="0" presId="urn:microsoft.com/office/officeart/2005/8/layout/radial1"/>
    <dgm:cxn modelId="{AC716D3A-F1CF-407B-A256-859ED826EA05}" type="presOf" srcId="{54E9C24D-6B2E-4AAA-BC3C-265640516D3F}" destId="{2C16D660-594D-4A8F-8686-D90BADED4DDB}" srcOrd="0" destOrd="0" presId="urn:microsoft.com/office/officeart/2005/8/layout/radial1"/>
    <dgm:cxn modelId="{0708B05E-ECE0-4D24-BD02-DACA70C698B4}" type="presOf" srcId="{84EAFF79-1240-4C88-8BC0-2B13A9C13CFA}" destId="{66CEF44C-4086-4BF2-BBC9-1A98F4816A1E}" srcOrd="0" destOrd="0" presId="urn:microsoft.com/office/officeart/2005/8/layout/radial1"/>
    <dgm:cxn modelId="{B31D074F-9254-49C4-A85C-FCB7C76C674D}" srcId="{209BFE9A-EC88-4947-B6FE-992E5BD41D15}" destId="{84EAFF79-1240-4C88-8BC0-2B13A9C13CFA}" srcOrd="3" destOrd="0" parTransId="{54E9C24D-6B2E-4AAA-BC3C-265640516D3F}" sibTransId="{7624653E-53EF-4F5C-B822-8D082D444796}"/>
    <dgm:cxn modelId="{E6633A70-CC8E-469E-B69C-F3DAEE6B3315}" type="presOf" srcId="{A5583952-62C9-4238-B5E4-8827BD0A6227}" destId="{A011943A-555F-40D4-8AE5-6480B887062C}" srcOrd="0" destOrd="0" presId="urn:microsoft.com/office/officeart/2005/8/layout/radial1"/>
    <dgm:cxn modelId="{87DD5A53-27D2-4AFD-8D40-FB015150951A}" type="presOf" srcId="{40D59B66-C4D5-4014-AC3C-1B0EC5F189B6}" destId="{F51227A1-7A7F-4372-B28B-9475E864003D}" srcOrd="0" destOrd="0" presId="urn:microsoft.com/office/officeart/2005/8/layout/radial1"/>
    <dgm:cxn modelId="{E21D607A-757B-4F43-AEA2-6104C8134653}" type="presOf" srcId="{B236E4A2-2C33-4F7D-9159-9CAEB61240A4}" destId="{14789CA5-2138-43AF-B051-BE7113290EFE}" srcOrd="0" destOrd="0" presId="urn:microsoft.com/office/officeart/2005/8/layout/radial1"/>
    <dgm:cxn modelId="{1BDC559D-BAC7-4F33-8D2A-83A6EF4E03E0}" type="presOf" srcId="{54E9C24D-6B2E-4AAA-BC3C-265640516D3F}" destId="{4D6C31BE-8229-4144-A54A-9A8C60205343}" srcOrd="1" destOrd="0" presId="urn:microsoft.com/office/officeart/2005/8/layout/radial1"/>
    <dgm:cxn modelId="{3FD62CA5-8F84-449F-8163-F52B21116393}" type="presOf" srcId="{BFA00019-B1AE-4DB1-BA23-BBD8D383A896}" destId="{A956FC81-2A95-413F-8CA7-4046BBBDB5D1}" srcOrd="0" destOrd="0" presId="urn:microsoft.com/office/officeart/2005/8/layout/radial1"/>
    <dgm:cxn modelId="{9DCCA3B5-5A20-4B4E-95C4-71F84179DE64}" type="presOf" srcId="{457CD35B-F01F-4AA8-8624-B5372A929E7A}" destId="{C4FCBFDC-6BA1-4D2E-B2D1-94E2CFCC02B1}" srcOrd="1" destOrd="0" presId="urn:microsoft.com/office/officeart/2005/8/layout/radial1"/>
    <dgm:cxn modelId="{A0E121BB-624D-4551-A50E-A81D6149AC38}" type="presOf" srcId="{A5583952-62C9-4238-B5E4-8827BD0A6227}" destId="{7E8F28BD-D412-4150-B2D3-E8D0334C4791}" srcOrd="1" destOrd="0" presId="urn:microsoft.com/office/officeart/2005/8/layout/radial1"/>
    <dgm:cxn modelId="{5C5FA9C4-0C60-4E93-85DA-B173BEEF8479}" srcId="{209BFE9A-EC88-4947-B6FE-992E5BD41D15}" destId="{B236E4A2-2C33-4F7D-9159-9CAEB61240A4}" srcOrd="0" destOrd="0" parTransId="{317726C0-D227-42F6-A8DD-EBC8EE366C48}" sibTransId="{F6955C8C-CA6D-4605-BC09-273421015A93}"/>
    <dgm:cxn modelId="{6E309FD9-FD55-44FE-AAB4-FE92F261D721}" srcId="{209BFE9A-EC88-4947-B6FE-992E5BD41D15}" destId="{40D59B66-C4D5-4014-AC3C-1B0EC5F189B6}" srcOrd="1" destOrd="0" parTransId="{A5583952-62C9-4238-B5E4-8827BD0A6227}" sibTransId="{FBC01365-22D5-401A-A9D8-525DF5285425}"/>
    <dgm:cxn modelId="{3A33F5E8-62F2-42CE-96A2-63384E35EBC2}" srcId="{209BFE9A-EC88-4947-B6FE-992E5BD41D15}" destId="{BFA00019-B1AE-4DB1-BA23-BBD8D383A896}" srcOrd="2" destOrd="0" parTransId="{457CD35B-F01F-4AA8-8624-B5372A929E7A}" sibTransId="{6BC3EFC5-2D97-4CF6-B0C7-0146EDF83F16}"/>
    <dgm:cxn modelId="{511727EF-72EF-4731-B08E-C44B9FD7CB20}" type="presOf" srcId="{457CD35B-F01F-4AA8-8624-B5372A929E7A}" destId="{A5459D29-6618-4735-8D0E-FE462707630F}" srcOrd="0" destOrd="0" presId="urn:microsoft.com/office/officeart/2005/8/layout/radial1"/>
    <dgm:cxn modelId="{54394C0F-C077-419F-9150-082918972030}" type="presParOf" srcId="{DF2DDD5E-1C9B-480F-BEC2-10D7657ABC3D}" destId="{46B877CA-0188-4973-84ED-5C77EE0F6F22}" srcOrd="0" destOrd="0" presId="urn:microsoft.com/office/officeart/2005/8/layout/radial1"/>
    <dgm:cxn modelId="{4A95BF98-43B1-4307-AE4C-DA84EDC7724C}" type="presParOf" srcId="{DF2DDD5E-1C9B-480F-BEC2-10D7657ABC3D}" destId="{7DCF8537-0A0B-4A47-9A9D-6B0DB5FF82C1}" srcOrd="1" destOrd="0" presId="urn:microsoft.com/office/officeart/2005/8/layout/radial1"/>
    <dgm:cxn modelId="{2F31C949-86B0-40BF-80F2-9EF5DDB33A28}" type="presParOf" srcId="{7DCF8537-0A0B-4A47-9A9D-6B0DB5FF82C1}" destId="{43EC0218-F750-4DDA-A0B7-00D0DBCED8C6}" srcOrd="0" destOrd="0" presId="urn:microsoft.com/office/officeart/2005/8/layout/radial1"/>
    <dgm:cxn modelId="{3FC791E2-05FC-45C6-A7F9-A99C320009F8}" type="presParOf" srcId="{DF2DDD5E-1C9B-480F-BEC2-10D7657ABC3D}" destId="{14789CA5-2138-43AF-B051-BE7113290EFE}" srcOrd="2" destOrd="0" presId="urn:microsoft.com/office/officeart/2005/8/layout/radial1"/>
    <dgm:cxn modelId="{6419C271-5B12-4C76-B872-923E7967EB3E}" type="presParOf" srcId="{DF2DDD5E-1C9B-480F-BEC2-10D7657ABC3D}" destId="{A011943A-555F-40D4-8AE5-6480B887062C}" srcOrd="3" destOrd="0" presId="urn:microsoft.com/office/officeart/2005/8/layout/radial1"/>
    <dgm:cxn modelId="{652B915F-67AC-46D2-B230-6D64D87F3DB6}" type="presParOf" srcId="{A011943A-555F-40D4-8AE5-6480B887062C}" destId="{7E8F28BD-D412-4150-B2D3-E8D0334C4791}" srcOrd="0" destOrd="0" presId="urn:microsoft.com/office/officeart/2005/8/layout/radial1"/>
    <dgm:cxn modelId="{24379335-F125-4719-86B9-54AB2FF51EF8}" type="presParOf" srcId="{DF2DDD5E-1C9B-480F-BEC2-10D7657ABC3D}" destId="{F51227A1-7A7F-4372-B28B-9475E864003D}" srcOrd="4" destOrd="0" presId="urn:microsoft.com/office/officeart/2005/8/layout/radial1"/>
    <dgm:cxn modelId="{928A4513-3B7B-43D6-A373-DF83EC76D71F}" type="presParOf" srcId="{DF2DDD5E-1C9B-480F-BEC2-10D7657ABC3D}" destId="{A5459D29-6618-4735-8D0E-FE462707630F}" srcOrd="5" destOrd="0" presId="urn:microsoft.com/office/officeart/2005/8/layout/radial1"/>
    <dgm:cxn modelId="{5C0EE90B-142F-4AA1-A9AE-E99A485F2873}" type="presParOf" srcId="{A5459D29-6618-4735-8D0E-FE462707630F}" destId="{C4FCBFDC-6BA1-4D2E-B2D1-94E2CFCC02B1}" srcOrd="0" destOrd="0" presId="urn:microsoft.com/office/officeart/2005/8/layout/radial1"/>
    <dgm:cxn modelId="{006CEDBF-B345-460C-9C1F-0656F7C12BA5}" type="presParOf" srcId="{DF2DDD5E-1C9B-480F-BEC2-10D7657ABC3D}" destId="{A956FC81-2A95-413F-8CA7-4046BBBDB5D1}" srcOrd="6" destOrd="0" presId="urn:microsoft.com/office/officeart/2005/8/layout/radial1"/>
    <dgm:cxn modelId="{2CCD7487-60B6-41EB-B1F1-00E2E32A6461}" type="presParOf" srcId="{DF2DDD5E-1C9B-480F-BEC2-10D7657ABC3D}" destId="{2C16D660-594D-4A8F-8686-D90BADED4DDB}" srcOrd="7" destOrd="0" presId="urn:microsoft.com/office/officeart/2005/8/layout/radial1"/>
    <dgm:cxn modelId="{2BF0AAB4-C309-42B4-B1F9-49D832C2673C}" type="presParOf" srcId="{2C16D660-594D-4A8F-8686-D90BADED4DDB}" destId="{4D6C31BE-8229-4144-A54A-9A8C60205343}" srcOrd="0" destOrd="0" presId="urn:microsoft.com/office/officeart/2005/8/layout/radial1"/>
    <dgm:cxn modelId="{2B9807B5-509B-4847-B7D3-C774E691D779}" type="presParOf" srcId="{DF2DDD5E-1C9B-480F-BEC2-10D7657ABC3D}" destId="{66CEF44C-4086-4BF2-BBC9-1A98F4816A1E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877CA-0188-4973-84ED-5C77EE0F6F22}">
      <dsp:nvSpPr>
        <dsp:cNvPr id="0" name=""/>
        <dsp:cNvSpPr/>
      </dsp:nvSpPr>
      <dsp:spPr>
        <a:xfrm>
          <a:off x="1987272" y="1617551"/>
          <a:ext cx="1228947" cy="1228947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0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charset="0"/>
            </a:rPr>
            <a:t>MARKETINGOVÝ MIX</a:t>
          </a:r>
        </a:p>
      </dsp:txBody>
      <dsp:txXfrm>
        <a:off x="2167247" y="1797526"/>
        <a:ext cx="868997" cy="868997"/>
      </dsp:txXfrm>
    </dsp:sp>
    <dsp:sp modelId="{7DCF8537-0A0B-4A47-9A9D-6B0DB5FF82C1}">
      <dsp:nvSpPr>
        <dsp:cNvPr id="0" name=""/>
        <dsp:cNvSpPr/>
      </dsp:nvSpPr>
      <dsp:spPr>
        <a:xfrm rot="16200000">
          <a:off x="2415983" y="1410532"/>
          <a:ext cx="371524" cy="42511"/>
        </a:xfrm>
        <a:custGeom>
          <a:avLst/>
          <a:gdLst/>
          <a:ahLst/>
          <a:cxnLst/>
          <a:rect l="0" t="0" r="0" b="0"/>
          <a:pathLst>
            <a:path>
              <a:moveTo>
                <a:pt x="0" y="21255"/>
              </a:moveTo>
              <a:lnTo>
                <a:pt x="371524" y="212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 dirty="0"/>
        </a:p>
      </dsp:txBody>
      <dsp:txXfrm>
        <a:off x="2592457" y="1422500"/>
        <a:ext cx="18576" cy="18576"/>
      </dsp:txXfrm>
    </dsp:sp>
    <dsp:sp modelId="{14789CA5-2138-43AF-B051-BE7113290EFE}">
      <dsp:nvSpPr>
        <dsp:cNvPr id="0" name=""/>
        <dsp:cNvSpPr/>
      </dsp:nvSpPr>
      <dsp:spPr>
        <a:xfrm>
          <a:off x="1987272" y="17079"/>
          <a:ext cx="1228947" cy="1228947"/>
        </a:xfrm>
        <a:prstGeom prst="ellipse">
          <a:avLst/>
        </a:prstGeom>
        <a:solidFill>
          <a:srgbClr val="CC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PRODUKTOVÁ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STRATEGIE</a:t>
          </a:r>
        </a:p>
      </dsp:txBody>
      <dsp:txXfrm>
        <a:off x="2167247" y="197054"/>
        <a:ext cx="868997" cy="868997"/>
      </dsp:txXfrm>
    </dsp:sp>
    <dsp:sp modelId="{A011943A-555F-40D4-8AE5-6480B887062C}">
      <dsp:nvSpPr>
        <dsp:cNvPr id="0" name=""/>
        <dsp:cNvSpPr/>
      </dsp:nvSpPr>
      <dsp:spPr>
        <a:xfrm>
          <a:off x="3216219" y="2210769"/>
          <a:ext cx="371524" cy="42511"/>
        </a:xfrm>
        <a:custGeom>
          <a:avLst/>
          <a:gdLst/>
          <a:ahLst/>
          <a:cxnLst/>
          <a:rect l="0" t="0" r="0" b="0"/>
          <a:pathLst>
            <a:path>
              <a:moveTo>
                <a:pt x="0" y="21255"/>
              </a:moveTo>
              <a:lnTo>
                <a:pt x="371524" y="212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 dirty="0"/>
        </a:p>
      </dsp:txBody>
      <dsp:txXfrm>
        <a:off x="3392693" y="2222736"/>
        <a:ext cx="18576" cy="18576"/>
      </dsp:txXfrm>
    </dsp:sp>
    <dsp:sp modelId="{F51227A1-7A7F-4372-B28B-9475E864003D}">
      <dsp:nvSpPr>
        <dsp:cNvPr id="0" name=""/>
        <dsp:cNvSpPr/>
      </dsp:nvSpPr>
      <dsp:spPr>
        <a:xfrm>
          <a:off x="3587744" y="1617551"/>
          <a:ext cx="1228947" cy="1228947"/>
        </a:xfrm>
        <a:prstGeom prst="ellipse">
          <a:avLst/>
        </a:prstGeom>
        <a:solidFill>
          <a:srgbClr val="CC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CENOVÁ STRATEGIE</a:t>
          </a:r>
        </a:p>
      </dsp:txBody>
      <dsp:txXfrm>
        <a:off x="3767719" y="1797526"/>
        <a:ext cx="868997" cy="868997"/>
      </dsp:txXfrm>
    </dsp:sp>
    <dsp:sp modelId="{A5459D29-6618-4735-8D0E-FE462707630F}">
      <dsp:nvSpPr>
        <dsp:cNvPr id="0" name=""/>
        <dsp:cNvSpPr/>
      </dsp:nvSpPr>
      <dsp:spPr>
        <a:xfrm rot="5400000">
          <a:off x="2415983" y="3011005"/>
          <a:ext cx="371524" cy="42511"/>
        </a:xfrm>
        <a:custGeom>
          <a:avLst/>
          <a:gdLst/>
          <a:ahLst/>
          <a:cxnLst/>
          <a:rect l="0" t="0" r="0" b="0"/>
          <a:pathLst>
            <a:path>
              <a:moveTo>
                <a:pt x="0" y="21255"/>
              </a:moveTo>
              <a:lnTo>
                <a:pt x="371524" y="212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 dirty="0"/>
        </a:p>
      </dsp:txBody>
      <dsp:txXfrm>
        <a:off x="2592457" y="3022972"/>
        <a:ext cx="18576" cy="18576"/>
      </dsp:txXfrm>
    </dsp:sp>
    <dsp:sp modelId="{A956FC81-2A95-413F-8CA7-4046BBBDB5D1}">
      <dsp:nvSpPr>
        <dsp:cNvPr id="0" name=""/>
        <dsp:cNvSpPr/>
      </dsp:nvSpPr>
      <dsp:spPr>
        <a:xfrm>
          <a:off x="1987272" y="3218023"/>
          <a:ext cx="1228947" cy="1228947"/>
        </a:xfrm>
        <a:prstGeom prst="ellipse">
          <a:avLst/>
        </a:prstGeom>
        <a:solidFill>
          <a:srgbClr val="CC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KOMUNIKAČNÍ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STRATEGIE</a:t>
          </a:r>
        </a:p>
      </dsp:txBody>
      <dsp:txXfrm>
        <a:off x="2167247" y="3397998"/>
        <a:ext cx="868997" cy="868997"/>
      </dsp:txXfrm>
    </dsp:sp>
    <dsp:sp modelId="{2C16D660-594D-4A8F-8686-D90BADED4DDB}">
      <dsp:nvSpPr>
        <dsp:cNvPr id="0" name=""/>
        <dsp:cNvSpPr/>
      </dsp:nvSpPr>
      <dsp:spPr>
        <a:xfrm rot="10800000">
          <a:off x="1615747" y="2210769"/>
          <a:ext cx="371524" cy="42511"/>
        </a:xfrm>
        <a:custGeom>
          <a:avLst/>
          <a:gdLst/>
          <a:ahLst/>
          <a:cxnLst/>
          <a:rect l="0" t="0" r="0" b="0"/>
          <a:pathLst>
            <a:path>
              <a:moveTo>
                <a:pt x="0" y="21255"/>
              </a:moveTo>
              <a:lnTo>
                <a:pt x="371524" y="212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 dirty="0"/>
        </a:p>
      </dsp:txBody>
      <dsp:txXfrm rot="10800000">
        <a:off x="1792221" y="2222736"/>
        <a:ext cx="18576" cy="18576"/>
      </dsp:txXfrm>
    </dsp:sp>
    <dsp:sp modelId="{66CEF44C-4086-4BF2-BBC9-1A98F4816A1E}">
      <dsp:nvSpPr>
        <dsp:cNvPr id="0" name=""/>
        <dsp:cNvSpPr/>
      </dsp:nvSpPr>
      <dsp:spPr>
        <a:xfrm>
          <a:off x="386800" y="1617551"/>
          <a:ext cx="1228947" cy="1228947"/>
        </a:xfrm>
        <a:prstGeom prst="ellipse">
          <a:avLst/>
        </a:prstGeom>
        <a:solidFill>
          <a:srgbClr val="CCFF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DISTRIBUČNÍ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STRATEGIE</a:t>
          </a:r>
        </a:p>
      </dsp:txBody>
      <dsp:txXfrm>
        <a:off x="566775" y="1797526"/>
        <a:ext cx="868997" cy="868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10.03.2022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475117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(YMK)</a:t>
            </a:r>
            <a:b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br>
              <a:rPr lang="cs-CZ" sz="31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1. přednáška</a:t>
            </a:r>
            <a:b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Úvod do marketingové komunikace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212910"/>
            <a:ext cx="3362545" cy="9444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LS 2021/2022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Marketéři a poptávka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marketér je někdo, kdo pátrá po reakci (pozornosti, nákupech, hlasech, darech) jiných, jimž říkáme perspektivní zákazníci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marketéři dokáží obratně stimulovat poptávku po produktech společnosti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marketéři nesou odpovědnost za řízení poptávky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manažeři marketingu se pokoušejí ovlivnit úroveň, načasování a skladbu poptávky, aby se splnili cíle společnosti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 poptávce je možných 8 různých stavů (typy poptávky)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4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9820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negativní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nulová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latentní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klesající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nepravidelná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plná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nadměrná poptávka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nezdravá poptávka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9268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negativní poptávka </a:t>
            </a:r>
            <a:r>
              <a:rPr lang="cs-CZ" sz="1600" dirty="0"/>
              <a:t>– spotřebitelům se výrobek nelíbí, a mohou dokonce i zaplatit za to, aby se mu vyhnuli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nulová (neexistující) poptávka </a:t>
            </a:r>
            <a:r>
              <a:rPr lang="cs-CZ" sz="1600" dirty="0"/>
              <a:t>– spotřebitelé buď o výrobku nevědí, nebo o něj nejeví zájem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latentní poptávka </a:t>
            </a:r>
            <a:r>
              <a:rPr lang="cs-CZ" sz="1600" dirty="0"/>
              <a:t>– spotřebitelé projevují silný zájem, který existující výrobek nedokáže uspokojit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klesající (snižující se) poptávka </a:t>
            </a:r>
            <a:r>
              <a:rPr lang="cs-CZ" sz="1600" dirty="0"/>
              <a:t>– spotřebitelé začínají kupovat výrobek méně často, nebo </a:t>
            </a:r>
            <a:br>
              <a:rPr lang="cs-CZ" sz="1600" dirty="0"/>
            </a:br>
            <a:r>
              <a:rPr lang="cs-CZ" sz="1600" dirty="0"/>
              <a:t>ho přestávají kupovat úplně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nepravidelná poptávka </a:t>
            </a:r>
            <a:r>
              <a:rPr lang="cs-CZ" sz="1600" dirty="0"/>
              <a:t>– nákup spotřebitelů se liší podle ročního období, měsíce, týdne, dne, nebo dokonce hodin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plná poptávka </a:t>
            </a:r>
            <a:r>
              <a:rPr lang="cs-CZ" sz="1600" dirty="0"/>
              <a:t>– spotřebitelé výrobek uvedený na trh kupují adekvátně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nadměrná poptávka </a:t>
            </a:r>
            <a:r>
              <a:rPr lang="cs-CZ" sz="1600" dirty="0"/>
              <a:t>– výrobek si chce koupit více spotřebitelů, než je možné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nezdravá (škodlivá) poptávka </a:t>
            </a:r>
            <a:r>
              <a:rPr lang="cs-CZ" sz="1600" dirty="0"/>
              <a:t>– spotřebitele mohou přitahovat výrobky s nežádoucími společenskými důsledky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4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8378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Marketingový mix – strategie versus taktika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marketingový mix můžeme pohlížet jako na součást marketingového strategického řízení, nebo jako na nástroj taktického řízení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– Děláme správné věci?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taktika – Děláme věci správně?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82102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Marketingový mix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souhrn nástrojů marketingu působících na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koncept 4P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Product</a:t>
            </a:r>
            <a:endParaRPr lang="cs-CZ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Price</a:t>
            </a:r>
            <a:endParaRPr lang="cs-CZ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Place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Promotion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potřebný soulad všech nástrojů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AD2EB66-A8BB-4D9C-8B79-B0656E6444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75102543"/>
              </p:ext>
            </p:extLst>
          </p:nvPr>
        </p:nvGraphicFramePr>
        <p:xfrm>
          <a:off x="3803348" y="1655446"/>
          <a:ext cx="5203492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7146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Koncept 4C v návaznosti na 4P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smyslem není hledat různé počty nebo odlišná počáteční písmena, nýbrž změnit myšlení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řešení potřeb zákazníka </a:t>
            </a:r>
            <a:r>
              <a:rPr lang="cs-CZ" sz="1600" i="1" dirty="0"/>
              <a:t>(</a:t>
            </a:r>
            <a:r>
              <a:rPr lang="cs-CZ" sz="1600" i="1" dirty="0" err="1"/>
              <a:t>Customer</a:t>
            </a:r>
            <a:r>
              <a:rPr lang="cs-CZ" sz="1600" i="1" dirty="0"/>
              <a:t> </a:t>
            </a:r>
            <a:r>
              <a:rPr lang="cs-CZ" sz="1600" i="1" dirty="0" err="1"/>
              <a:t>solution</a:t>
            </a:r>
            <a:r>
              <a:rPr lang="cs-CZ" sz="1600" i="1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náklady vzniklé zákazníkovi </a:t>
            </a:r>
            <a:r>
              <a:rPr lang="cs-CZ" sz="1600" i="1" dirty="0"/>
              <a:t>(</a:t>
            </a:r>
            <a:r>
              <a:rPr lang="cs-CZ" sz="1600" i="1" dirty="0" err="1"/>
              <a:t>Customer</a:t>
            </a:r>
            <a:r>
              <a:rPr lang="cs-CZ" sz="1600" i="1" dirty="0"/>
              <a:t> </a:t>
            </a:r>
            <a:r>
              <a:rPr lang="cs-CZ" sz="1600" i="1" dirty="0" err="1"/>
              <a:t>cost</a:t>
            </a:r>
            <a:r>
              <a:rPr lang="cs-CZ" sz="1600" i="1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dostupnost řešení </a:t>
            </a:r>
            <a:r>
              <a:rPr lang="cs-CZ" sz="1600" i="1" dirty="0"/>
              <a:t>(</a:t>
            </a:r>
            <a:r>
              <a:rPr lang="cs-CZ" sz="1600" i="1" dirty="0" err="1"/>
              <a:t>Convenience</a:t>
            </a:r>
            <a:r>
              <a:rPr lang="cs-CZ" sz="1600" i="1" dirty="0"/>
              <a:t>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komunikace </a:t>
            </a:r>
            <a:r>
              <a:rPr lang="cs-CZ" sz="1600" i="1" dirty="0"/>
              <a:t>(</a:t>
            </a:r>
            <a:r>
              <a:rPr lang="cs-CZ" sz="1600" i="1" dirty="0" err="1"/>
              <a:t>Communication</a:t>
            </a:r>
            <a:r>
              <a:rPr lang="cs-CZ" sz="1600" i="1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411684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jakákoliv nabídka, která je určena trhu za účelem uspokojení určité potřeby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hmotný dokončený výrobek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produkty v různém stádiu dokončenosti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služby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myšlenky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24974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funkce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produktové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produktové politiky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výrobkový mix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vývoj nového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životní cyklus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řízení značky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analýza značky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383589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částka, za kterou jsou produkty nabízeny na trhu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jedinou součástí marketingového mixu, který hmatatelně přináší příjem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nejpružnějším prvkem mixu, lze ji velmi rychle měnit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bývá rozhodujícím faktorem pří výběru zboží zákazníkem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4555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funkce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faktory ovlivňující tvorbu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 stanovení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firmy a stanovení ceny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cenové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cenové politiky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metody tvorby cen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slevy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cenová kontrola/cenové analýzy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98219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highlight>
                  <a:srgbClr val="99FF99"/>
                </a:highlight>
              </a:rPr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064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proces, kterým se zboží nebo služba dostává ke správnému zákazníkovi, na správné místo, </a:t>
            </a:r>
            <a:br>
              <a:rPr lang="cs-CZ" sz="1600" dirty="0"/>
            </a:br>
            <a:r>
              <a:rPr lang="cs-CZ" sz="1600" dirty="0"/>
              <a:t>ve správném množství, stavu a čase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představuje celý komplex činností zaměřených na výběr kanálu prodejen a všechny procesy spjaté s pohybem výrobků od výrobce ke konečnému spotřebiteli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15227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funkce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formy distribuce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distribuční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distribuční politiky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distribuční kanály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organizace prodeje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16851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výrazné změny na přelomu 20. a 21. století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změna na poli mediální scény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prolnutí nadlinkové a podlinkové komunikace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změna cílových skupin</a:t>
            </a:r>
          </a:p>
          <a:p>
            <a:pPr lvl="0"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transformace řady marketingových technik ve specializované obory (např. digitální marketing, guerilla marketing, mobilní marketing, virální marketing)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koordinace marketingových komunikačních aktivit s cílem ovlivnit postoje nebo chování spotřebitelů, zahrnuje aktivity určené ke komunikaci se zákazníky, kteří jsou informováni </a:t>
            </a:r>
            <a:br>
              <a:rPr lang="cs-CZ" sz="1600" dirty="0"/>
            </a:br>
            <a:r>
              <a:rPr lang="cs-CZ" sz="1600" dirty="0"/>
              <a:t>o produktech a povzbuzováni k jejich nákupu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informuje, přesvědčuje nebo připomíná spotřebitelům vlastnosti a dostupnost produktů</a:t>
            </a:r>
          </a:p>
          <a:p>
            <a:pPr lvl="0"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55619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základní typy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interpersonální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skupinová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masová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komunikační proces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přenosový model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754168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 masové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kódování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příjemce sdělení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marketingové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výběr komunikační strategie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marketingové komunikace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592937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pojmy kapitoly (opakování)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97078EE-C312-4970-8F18-2F893F913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600199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marketingu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potřeba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touhy a přání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poptávka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nabídka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trh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segmentace trhu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hodnota pro zákazníka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400" i="1" dirty="0"/>
          </a:p>
          <a:p>
            <a:endParaRPr lang="cs-CZ" sz="1400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7A207FA-8A15-4BAB-B944-328C981F1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marketingový mix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produkt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cena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distribuce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marketingová komunikace </a:t>
            </a:r>
          </a:p>
          <a:p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38176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označuje všechny činnosti, procesy, snahy a metody prezentování, propagování, prodeje služeb nebo produktů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marketingu je také usměrňování a aktivní ovlivňování nabídky firmy, zásadním způsobem tedy ovlivňuje celé podnikání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musí umět správně rozpoznat a poznat současné, ale zejména budoucí potřeby trhu, přesněji potřeby konkrétních skupin zákazníků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v sobě integruje všechny činnosti, které budují silné vztahy se zákazníkem</a:t>
            </a:r>
            <a:br>
              <a:rPr lang="cs-CZ" sz="1600" dirty="0"/>
            </a:br>
            <a:r>
              <a:rPr lang="cs-CZ" sz="1600" dirty="0"/>
              <a:t>a ovlivňují celkovou strategii podniku a jeho postavení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soustředí se na předprodejní aktivity, zjišťování nebo vyvolávání potřeb zákazníků, a tím také ovlivňuje produktovou strategii firmy, vývoj nových výrobků a služeb, ale i cenotvorbu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– definování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proces řízení, jehož výsledkem je poznání, předvídání, ovlivňování a v konečné fázi uspokojení potřeb a přání zákazníka, a to efektivním a výhodným způsobem zajišťujícím splnění cílů organizace.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 </a:t>
            </a:r>
            <a:r>
              <a:rPr lang="cs-CZ" altLang="cs-CZ" sz="1600" dirty="0"/>
              <a:t>můžeme definovat jako společenský a manažerský proces, jehož prostřednictvím uspokojují jednotlivci i skupiny své potřeby a přání v procesu výroby a směny výrobků, či jiných hodnot.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oblast podnikání, která je založena především na vztazích se zákazníky.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uspokojení potřeb zákazníka na straně jedné a tvorba zisku na straně druhé.</a:t>
            </a:r>
            <a:r>
              <a:rPr lang="cs-CZ" altLang="cs-CZ" sz="1600" b="1" i="1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management trhu.</a:t>
            </a:r>
            <a:r>
              <a:rPr lang="cs-CZ" altLang="cs-CZ" sz="1600" b="1" i="1" dirty="0"/>
              <a:t>                 </a:t>
            </a:r>
          </a:p>
          <a:p>
            <a:pPr marL="0" indent="0">
              <a:buNone/>
            </a:pPr>
            <a:endParaRPr lang="cs-CZ" alt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8140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primárním cílem marketingu je vyhledávat nové zákazníky příslibem získání výjimečné hodnoty, a udržet si stávající zákazníky uspokojením jejich potřeb za současného vytváření zisku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alternativní cíle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9343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Poptávka a hodnota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souhrn produktů (zboží nebo služeb), které jsou zákazníci schopni zakoupit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aby byl zákazník po nákupu spokojen, musí mít pro něj produkt patřičnou hodnotu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čistá hodnota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marketingová hodnota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0729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Citlivost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poptávka je ekonomická veličina vyjadřující objem výrobků nebo služeb, které chce zákazník koupit na trhu za určitou cenu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elastická poptávka (pružná)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neelastická poptávka (nepružná)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9985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Kvantifikace poptávky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 velká je poptávka?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Kterými ukazateli ji měříme?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Kde vzniká poptávka?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Čím je poptávka dána?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poptávka uspokojena?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Jak velký je tento trh?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4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6650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1174</Words>
  <Application>Microsoft Office PowerPoint</Application>
  <PresentationFormat>Předvádění na obrazovce (4:3)</PresentationFormat>
  <Paragraphs>191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Verdana</vt:lpstr>
      <vt:lpstr>Wingdings</vt:lpstr>
      <vt:lpstr>Office Theme</vt:lpstr>
      <vt:lpstr>MARKETINGOVÁ KOMUNIKACE  (YMK)  1. přednáška Téma: Úvod do marketingové komunikace </vt:lpstr>
      <vt:lpstr>OBSAH PŘEDMĚTU</vt:lpstr>
      <vt:lpstr>Klíčové pojmy kapitoly (opakování)</vt:lpstr>
      <vt:lpstr>Marketing</vt:lpstr>
      <vt:lpstr>Marketing – definování pojmu</vt:lpstr>
      <vt:lpstr>Cíle marketingu</vt:lpstr>
      <vt:lpstr>Poptávka a hodnota</vt:lpstr>
      <vt:lpstr>Citlivost poptávky</vt:lpstr>
      <vt:lpstr>Kvantifikace poptávky</vt:lpstr>
      <vt:lpstr>Marketéři a poptávka</vt:lpstr>
      <vt:lpstr>Typy poptávky</vt:lpstr>
      <vt:lpstr>Typy poptávky</vt:lpstr>
      <vt:lpstr>Marketingový mix – strategie versus taktika</vt:lpstr>
      <vt:lpstr>Marketingový mix</vt:lpstr>
      <vt:lpstr>Koncept 4C v návaznosti na 4P</vt:lpstr>
      <vt:lpstr>Produkt</vt:lpstr>
      <vt:lpstr>Produkt</vt:lpstr>
      <vt:lpstr>Cena</vt:lpstr>
      <vt:lpstr>Cena</vt:lpstr>
      <vt:lpstr>Distribuce</vt:lpstr>
      <vt:lpstr>Distribuce</vt:lpstr>
      <vt:lpstr>Marketingová komunikace</vt:lpstr>
      <vt:lpstr>Marketingová komunikace</vt:lpstr>
      <vt:lpstr>Marketingová komunikace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Pavlíčková Renáta</cp:lastModifiedBy>
  <cp:revision>24</cp:revision>
  <cp:lastPrinted>2020-03-04T10:01:56Z</cp:lastPrinted>
  <dcterms:created xsi:type="dcterms:W3CDTF">2020-03-04T09:39:52Z</dcterms:created>
  <dcterms:modified xsi:type="dcterms:W3CDTF">2022-03-10T15:28:51Z</dcterms:modified>
</cp:coreProperties>
</file>