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624" r:id="rId2"/>
    <p:sldId id="580" r:id="rId3"/>
    <p:sldId id="519" r:id="rId4"/>
    <p:sldId id="530" r:id="rId5"/>
    <p:sldId id="534" r:id="rId6"/>
    <p:sldId id="529" r:id="rId7"/>
    <p:sldId id="533" r:id="rId8"/>
    <p:sldId id="525" r:id="rId9"/>
    <p:sldId id="524" r:id="rId10"/>
    <p:sldId id="557" r:id="rId11"/>
    <p:sldId id="587" r:id="rId12"/>
    <p:sldId id="622" r:id="rId13"/>
    <p:sldId id="586" r:id="rId14"/>
    <p:sldId id="571" r:id="rId15"/>
    <p:sldId id="570" r:id="rId16"/>
    <p:sldId id="573" r:id="rId17"/>
    <p:sldId id="568" r:id="rId18"/>
    <p:sldId id="585" r:id="rId19"/>
    <p:sldId id="574" r:id="rId20"/>
    <p:sldId id="577" r:id="rId21"/>
    <p:sldId id="578" r:id="rId22"/>
    <p:sldId id="566" r:id="rId23"/>
    <p:sldId id="575" r:id="rId24"/>
    <p:sldId id="564" r:id="rId25"/>
    <p:sldId id="576" r:id="rId26"/>
    <p:sldId id="563" r:id="rId27"/>
    <p:sldId id="607" r:id="rId28"/>
    <p:sldId id="562" r:id="rId29"/>
    <p:sldId id="584" r:id="rId30"/>
    <p:sldId id="581" r:id="rId31"/>
    <p:sldId id="583" r:id="rId32"/>
    <p:sldId id="579" r:id="rId33"/>
    <p:sldId id="623" r:id="rId3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0000FF"/>
    <a:srgbClr val="D10202"/>
    <a:srgbClr val="D50202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807" autoAdjust="0"/>
  </p:normalViewPr>
  <p:slideViewPr>
    <p:cSldViewPr snapToGrid="0" snapToObjects="1">
      <p:cViewPr varScale="1">
        <p:scale>
          <a:sx n="126" d="100"/>
          <a:sy n="126" d="100"/>
        </p:scale>
        <p:origin x="1194" y="120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90784-34DA-4799-BFD9-C6E9ED24610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7654610" cy="1967679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MARKETINGOVÁ KOMUNIKACE  (YMK)</a:t>
            </a:r>
            <a:b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12. přednáška</a:t>
            </a: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1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</a:t>
            </a:r>
            <a:r>
              <a:rPr lang="pl-PL" sz="31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Trendy marketingové komunikace v 21. století</a:t>
            </a:r>
            <a:b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1300" dirty="0">
              <a:solidFill>
                <a:srgbClr val="D1020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0133"/>
            <a:ext cx="3105470" cy="9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PhDr. Ing. Mgr. Renáta Pavlíčková, MBA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renata.pavlickova@mvso.cz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Olomouc, LS 2021/2022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3845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Nové trendy marketingové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tak, jako se vyvíjí prostředí, trh i zákazníci, vyvíjí se také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to, co platilo včera a platí dnes, už zítra platit nemusí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vznik nových aplikací, nástrojů, forem a způsobů, jak přitáhnout pozornost </a:t>
            </a:r>
            <a:br>
              <a:rPr lang="cs-CZ" sz="1800" dirty="0"/>
            </a:br>
            <a:r>
              <a:rPr lang="cs-CZ" sz="1800" dirty="0"/>
              <a:t>k určitým značkám a produktům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nutnost držet „krok s dobou“ a sledovat nové trendy marketingových aktivit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0D20B78-BB4F-4C2A-AD5D-102ACC70B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656" y="4073576"/>
            <a:ext cx="2052587" cy="205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Účinnost tradičních médií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očekávaný pokles účinnosti tradičních médií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televize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rádio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tisk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direct mail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62695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na sociálních sítích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online média (blogy, sdílení obsahu, sociální sítě), na kterých lidé mají možnost patřit do určité skupiny, sdílet obsahy, diskutovat, účastnit se různých činností (hrát online hry, soutěže apod.)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nabídka služeb, které poskytují sociální média – hlasování, hodnocení, komentáře, získávání zpětné vazby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 sociální média umožňují propojení s ostatními stránkami, zdroji a lidmi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sociální média používají spíše oboustrannou komunikaci, tedy přímou interakci uživatelů, na rozdíl od jednosměrné komunikace (například televizní reklamy)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66581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trendy v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umělá inteligence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digitální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chytré telefony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Facebook</a:t>
            </a:r>
            <a:r>
              <a:rPr lang="cs-CZ" sz="1800" dirty="0"/>
              <a:t>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You</a:t>
            </a:r>
            <a:r>
              <a:rPr lang="cs-CZ" sz="1800" dirty="0"/>
              <a:t> Tube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streemová</a:t>
            </a:r>
            <a:r>
              <a:rPr lang="cs-CZ" sz="1800" dirty="0"/>
              <a:t> televize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digitální kiosky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influenceři</a:t>
            </a:r>
            <a:r>
              <a:rPr lang="cs-CZ" sz="1800" dirty="0"/>
              <a:t> jako osobní značka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optimalizace pro vyhledávače - SEO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895" y="3119264"/>
            <a:ext cx="3895106" cy="243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117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trendy v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displejová reklama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geolokační</a:t>
            </a:r>
            <a:r>
              <a:rPr lang="cs-CZ" sz="1800" dirty="0"/>
              <a:t>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QR kódy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reklamní tapety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e-mail/SMS mobil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mobilní srovnávací servery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mobilní nákupní rádce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product</a:t>
            </a:r>
            <a:r>
              <a:rPr lang="cs-CZ" sz="1800" dirty="0"/>
              <a:t> </a:t>
            </a:r>
            <a:r>
              <a:rPr lang="cs-CZ" sz="1800" dirty="0" err="1"/>
              <a:t>placement</a:t>
            </a:r>
            <a:endParaRPr lang="cs-CZ" sz="1800" dirty="0"/>
          </a:p>
          <a:p>
            <a:pPr marL="0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296" y="1520876"/>
            <a:ext cx="3475704" cy="231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placement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doslova přeloženo jako umístění produktu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je jednou z možností skryté reklamy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jedná se o umísťování výrobků, názvů či log existujících značek do uměleckých děl (filmy, seriály, videohry, zábavní pořady, písně apod.)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oblíbenost </a:t>
            </a:r>
            <a:r>
              <a:rPr lang="cs-CZ" sz="1800" dirty="0" err="1"/>
              <a:t>product</a:t>
            </a:r>
            <a:r>
              <a:rPr lang="cs-CZ" sz="1800" dirty="0"/>
              <a:t> </a:t>
            </a:r>
            <a:r>
              <a:rPr lang="cs-CZ" sz="1800" dirty="0" err="1"/>
              <a:t>placementu</a:t>
            </a:r>
            <a:r>
              <a:rPr lang="cs-CZ" sz="1800" dirty="0"/>
              <a:t> roste, proto jej lze označit jako opravdový trend </a:t>
            </a:r>
            <a:br>
              <a:rPr lang="cs-CZ" sz="1800" dirty="0"/>
            </a:br>
            <a:r>
              <a:rPr lang="cs-CZ" sz="1800" dirty="0"/>
              <a:t>v  marketingové komunikaci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důvodem je nejen rozšíření v zahraničí (zejména v USA ), ale také fakt, že právě </a:t>
            </a:r>
            <a:r>
              <a:rPr lang="cs-CZ" sz="1800" dirty="0" err="1"/>
              <a:t>product</a:t>
            </a:r>
            <a:r>
              <a:rPr lang="cs-CZ" sz="1800" dirty="0"/>
              <a:t> </a:t>
            </a:r>
            <a:r>
              <a:rPr lang="cs-CZ" sz="1800" dirty="0" err="1"/>
              <a:t>placement</a:t>
            </a:r>
            <a:r>
              <a:rPr lang="cs-CZ" sz="1800" dirty="0"/>
              <a:t> je mnohdy  schopný zaplatit náklady na celý film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051" y="1600199"/>
            <a:ext cx="1829750" cy="95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placement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 České republice byl </a:t>
            </a:r>
            <a:r>
              <a:rPr lang="cs-CZ" sz="1800" dirty="0" err="1"/>
              <a:t>product</a:t>
            </a:r>
            <a:r>
              <a:rPr lang="cs-CZ" sz="1800" dirty="0"/>
              <a:t> </a:t>
            </a:r>
            <a:r>
              <a:rPr lang="cs-CZ" sz="1800" dirty="0" err="1"/>
              <a:t>placement</a:t>
            </a:r>
            <a:r>
              <a:rPr lang="cs-CZ" sz="1800" dirty="0"/>
              <a:t> až do 17. 8. 2009 oficiálně zakázán, avšak do jisté míry tolerován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 současné době je tato aktivita povolena, avšak je nutné při jejím uplatňování respektovat legislativní  omezení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doporučení Rady pro rozhlasové a televizní vysílání (RRTV): „Piktogram PP bude </a:t>
            </a:r>
            <a:br>
              <a:rPr lang="cs-CZ" sz="1800" dirty="0"/>
            </a:br>
            <a:r>
              <a:rPr lang="cs-CZ" sz="1800" dirty="0"/>
              <a:t>na obrazovce při každém svém uvedení umístěn po dobu minimálně pěti sekund </a:t>
            </a:r>
            <a:br>
              <a:rPr lang="cs-CZ" sz="1800" dirty="0"/>
            </a:br>
            <a:r>
              <a:rPr lang="cs-CZ" sz="1800" dirty="0"/>
              <a:t>u pravého dolního rohu obrazovky. Piktogram bude zabírat minimálně 15 % obrazovky, aby byl pro diváka dostatečně zřetelný“. Sdělení by mělo být jak v textové, tak i verbální podobě.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609" y="200419"/>
            <a:ext cx="1433450" cy="14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Guerillová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guerillová komunikace je označována jako nízkonákladový guerilla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guerilla marketing je forma marketingu a propagace využívající netradiční </a:t>
            </a:r>
            <a:br>
              <a:rPr lang="cs-CZ" sz="1800" dirty="0"/>
            </a:br>
            <a:r>
              <a:rPr lang="cs-CZ" sz="1800" dirty="0"/>
              <a:t>a neotřelé metody, díky kterým se snaží dosáhnout maximálního efektu zároveň </a:t>
            </a:r>
            <a:br>
              <a:rPr lang="cs-CZ" sz="1800" dirty="0"/>
            </a:br>
            <a:r>
              <a:rPr lang="cs-CZ" sz="1800" dirty="0"/>
              <a:t>s minimálními náklady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cílem této nekonvenční metody marketingové komunikace je vzbuzení maximálního zájmu za použití omezeného rozpočtu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využívají jej typicky </a:t>
            </a:r>
            <a:r>
              <a:rPr lang="cs-CZ" sz="1800" dirty="0" err="1"/>
              <a:t>startupy</a:t>
            </a:r>
            <a:r>
              <a:rPr lang="cs-CZ" sz="1800" dirty="0"/>
              <a:t>, malé a střední firmy (z důvodu nízkonákladovosti)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Guerilla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metody a princip lze odvodit z pojmu guerilla (partyzán)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je to takový partizánský způsob (proto guerilla) vedení marketingového boje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metody bývají nejen netradiční, ale někdy také kontroverzní, jdou po hraně korektnosti, za kterou by správně vedený guerilla marketing neměl nikdy zajít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kampaň nesmí poškodit pověst firmy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93620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Formy guerilla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guerillový marketing je souhrnný název pro různé komunikační techniky, jako je např.: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/>
              <a:t>virální marketing </a:t>
            </a:r>
            <a:r>
              <a:rPr lang="cs-CZ" sz="1700" dirty="0"/>
              <a:t>(šířený většinou po internetu)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buzz</a:t>
            </a:r>
            <a:r>
              <a:rPr lang="cs-CZ" sz="1700" b="1" dirty="0"/>
              <a:t> marketing </a:t>
            </a:r>
            <a:r>
              <a:rPr lang="cs-CZ" sz="1700" dirty="0"/>
              <a:t>(</a:t>
            </a:r>
            <a:r>
              <a:rPr lang="cs-CZ" sz="1600" dirty="0"/>
              <a:t>marketing zaměřený na vyvolání rozruchu, bzukotu, hukotu (</a:t>
            </a:r>
            <a:r>
              <a:rPr lang="cs-CZ" sz="1600" dirty="0" err="1"/>
              <a:t>buzzu</a:t>
            </a:r>
            <a:r>
              <a:rPr lang="cs-CZ" sz="1600" dirty="0"/>
              <a:t>) okolo určité značky, produktu, společnosti, akce)</a:t>
            </a:r>
            <a:endParaRPr lang="cs-CZ" sz="1700" dirty="0"/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astroturfing</a:t>
            </a:r>
            <a:r>
              <a:rPr lang="cs-CZ" sz="1700" dirty="0"/>
              <a:t> (falešný </a:t>
            </a:r>
            <a:r>
              <a:rPr lang="cs-CZ" sz="1700" dirty="0" err="1"/>
              <a:t>buzz</a:t>
            </a:r>
            <a:r>
              <a:rPr lang="cs-CZ" sz="1700" dirty="0"/>
              <a:t> marketing, zadavatel se snaží vyvolat falešný dojem pozitivní spontánní reakce spotřebitelů či fanoušků na produkt či názor)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undercover</a:t>
            </a:r>
            <a:r>
              <a:rPr lang="cs-CZ" sz="1700" b="1" dirty="0"/>
              <a:t> marketing </a:t>
            </a:r>
            <a:r>
              <a:rPr lang="cs-CZ" sz="1700" dirty="0"/>
              <a:t>(skrytá, na první pohled nezřetelná reklamní kampaň)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/>
              <a:t>ambient marketing </a:t>
            </a:r>
            <a:r>
              <a:rPr lang="cs-CZ" sz="1700" dirty="0"/>
              <a:t>(druh marketingu, který používá neobvyklé, originální formáty a média, a je často založený na překvapení nebo humoru)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ambush</a:t>
            </a:r>
            <a:r>
              <a:rPr lang="cs-CZ" sz="1700" b="1" dirty="0"/>
              <a:t> mar</a:t>
            </a:r>
            <a:r>
              <a:rPr lang="cs-CZ" sz="1700" dirty="0"/>
              <a:t>keting (parazitující, příživnický marketing)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572764"/>
          </a:xfrm>
          <a:noFill/>
          <a:ln w="38100">
            <a:noFill/>
          </a:ln>
        </p:spPr>
        <p:txBody>
          <a:bodyPr>
            <a:noAutofit/>
          </a:bodyPr>
          <a:lstStyle/>
          <a:p>
            <a:r>
              <a:rPr lang="cs-CZ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Úvod do marketingové komunikace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Komunikační proces a modely marketingové komunikace (AIDA, ATR, DAGMAR)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Psychologie a marketingová komunikace; úloha emocí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Integrované marketingová komunikace a digitální transformace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Komunikační mix a životní cyklus produktu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Reklama – proces plánování reklamy, druhy reklamy, média, reklamní agentury, měření účinnosti reklamy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Podpora prodeje – cíle, formy, nástroje podpory prodeje zaměřené na spotřebitele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Osobní prodej – podstata a cíle, proces osobního prodeje, personální řízení osobního prodeje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Public Relations – typy PR, nástroje PR, krizová komunikace; přímý marketing – nástroje přímého marketingu, práce s databázemi, etické problémy přímého marketingu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Mezinárodní marketingová komunikace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Marketingová komunikace na internetu; sociální sítě (virální marketing, WOM)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b="1" dirty="0">
                <a:highlight>
                  <a:srgbClr val="99FF99"/>
                </a:highlight>
              </a:rPr>
              <a:t>Trendy marketingové komunikace v 21. století (</a:t>
            </a:r>
            <a:r>
              <a:rPr lang="cs-CZ" sz="1500" b="1" dirty="0" err="1">
                <a:highlight>
                  <a:srgbClr val="99FF99"/>
                </a:highlight>
              </a:rPr>
              <a:t>neuromarketing</a:t>
            </a:r>
            <a:r>
              <a:rPr lang="cs-CZ" sz="1500" b="1" dirty="0">
                <a:highlight>
                  <a:srgbClr val="99FF99"/>
                </a:highlight>
              </a:rPr>
              <a:t>, </a:t>
            </a:r>
            <a:r>
              <a:rPr lang="cs-CZ" sz="1500" b="1" dirty="0" err="1">
                <a:highlight>
                  <a:srgbClr val="99FF99"/>
                </a:highlight>
              </a:rPr>
              <a:t>product</a:t>
            </a:r>
            <a:r>
              <a:rPr lang="cs-CZ" sz="1500" b="1" dirty="0">
                <a:highlight>
                  <a:srgbClr val="99FF99"/>
                </a:highlight>
              </a:rPr>
              <a:t> </a:t>
            </a:r>
            <a:r>
              <a:rPr lang="cs-CZ" sz="1500" b="1" dirty="0" err="1">
                <a:highlight>
                  <a:srgbClr val="99FF99"/>
                </a:highlight>
              </a:rPr>
              <a:t>placement</a:t>
            </a:r>
            <a:r>
              <a:rPr lang="cs-CZ" sz="1500" b="1" dirty="0">
                <a:highlight>
                  <a:srgbClr val="99FF99"/>
                </a:highlight>
              </a:rPr>
              <a:t>, guerillová reklama, mobilní marketing, </a:t>
            </a:r>
            <a:r>
              <a:rPr lang="cs-CZ" sz="1500" b="1" dirty="0" err="1">
                <a:highlight>
                  <a:srgbClr val="99FF99"/>
                </a:highlight>
              </a:rPr>
              <a:t>advergaming</a:t>
            </a:r>
            <a:r>
              <a:rPr lang="cs-CZ" sz="1500" b="1" dirty="0">
                <a:highlight>
                  <a:srgbClr val="99FF99"/>
                </a:highligh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2661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pojem je odvozen z medicíny od slova „virus“ (virus se šíří lavinovitě)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pro termín „</a:t>
            </a:r>
            <a:r>
              <a:rPr lang="cs-CZ" sz="1800" dirty="0" err="1"/>
              <a:t>viral</a:t>
            </a:r>
            <a:r>
              <a:rPr lang="cs-CZ" sz="1800" dirty="0"/>
              <a:t> marketing“ se používá spojení virový marketing, nebo jeho zdomácnělý český ekvivalent virální marketing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označení virový je odvozeno z představy osoby, která je nakažena marketingovým sdělením, a poté ho rozšiřuje mezi své přátele jako vir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virus se nesdružuje, ale násobí, znovu a znovu s geometrickým narůstáním síly, znásobuje se k každým dalším opakováním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70" y="4615355"/>
            <a:ext cx="1921259" cy="151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062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virus se nesdružuje, ale násobí, znovu a znovu s geometrickým narůstáním síly, znásobuje se k každým dalším opakováním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indent="0" algn="just">
              <a:buNone/>
            </a:pPr>
            <a:r>
              <a:rPr lang="cs-CZ" sz="2400" dirty="0"/>
              <a:t>                                           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      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    XXXX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XXXXXXXX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XXXXXXXXXXXXXXXX</a:t>
            </a:r>
          </a:p>
          <a:p>
            <a:pPr marL="0" indent="0" algn="just">
              <a:buNone/>
            </a:pPr>
            <a:r>
              <a:rPr lang="cs-CZ" sz="2400" dirty="0"/>
              <a:t>        XXXXXXXXXXXXXXXXXXXXXXXXXXXXXXXX</a:t>
            </a:r>
          </a:p>
        </p:txBody>
      </p:sp>
    </p:spTree>
    <p:extLst>
      <p:ext uri="{BB962C8B-B14F-4D97-AF65-F5344CB8AC3E}">
        <p14:creationId xmlns:p14="http://schemas.microsoft.com/office/powerpoint/2010/main" val="1924491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marketingová technika, která pro šíření komerčního sdělení využívá převážně sociální sítě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ke vzniku této nové formy marketingu přispěly nejnovější technologie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principy virálního marketingu umožňují oslovit velké množství potenciálních spotřebitelů za relativně nízkých mediálních nákladů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téměř nulová možnost kontrolovat šířený obsah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obsahem sdělení může být cokoliv, co je možné nějakým způsobem poslat nebo předat dál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aby k virálnímu šíření skutečně docházelo, je nezbytné, aby obsah sdělení splňoval několik kritérií: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snadnou přenositelnost 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potřebnou sílu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zajímavost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hodnotnost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humornost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atd.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sdělení musí být natolik „atraktiv</a:t>
            </a:r>
            <a:r>
              <a:rPr lang="cs-CZ" sz="1800" dirty="0"/>
              <a:t>ní“, že lidé si o něm budou chtít povídat a předávat si informaci mezi sebou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376" y="3167742"/>
            <a:ext cx="2576946" cy="128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Buzz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buzz</a:t>
            </a:r>
            <a:r>
              <a:rPr lang="cs-CZ" sz="1800" dirty="0"/>
              <a:t> = vzruch, burcování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buzz</a:t>
            </a:r>
            <a:r>
              <a:rPr lang="cs-CZ" sz="1800" dirty="0"/>
              <a:t> marketing je marketing zaměřený na vyvolání rozruchu, bzukotu, hukotu (</a:t>
            </a:r>
            <a:r>
              <a:rPr lang="cs-CZ" sz="1800" dirty="0" err="1"/>
              <a:t>buzzu</a:t>
            </a:r>
            <a:r>
              <a:rPr lang="cs-CZ" sz="1800" dirty="0"/>
              <a:t>) okolo určité značky, produktu, společnosti, akce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podstatou je skutečnost, že firma injektuje do společnosti vzruch ve formě určité informace, a lidé šíří toto sdělení na své náklady a ve své režii dále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Buzz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informace však musí být zajímavá, překvapivá, šokující, hodna další diskuse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informace se tak šíří společností stejně, jako vzruchy v mozku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cílem je poskytnout skvělé téma pro diskusi mezi lidmi (WOM marketing) </a:t>
            </a:r>
            <a:br>
              <a:rPr lang="cs-CZ" sz="1800" dirty="0"/>
            </a:br>
            <a:r>
              <a:rPr lang="cs-CZ" sz="1800" dirty="0"/>
              <a:t>a v médiích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typickým příkladem </a:t>
            </a:r>
            <a:r>
              <a:rPr lang="cs-CZ" sz="1800" dirty="0" err="1"/>
              <a:t>buzz</a:t>
            </a:r>
            <a:r>
              <a:rPr lang="cs-CZ" sz="1800" dirty="0"/>
              <a:t> marketingu je scéna z filmu Slunce, seno, jahody a jedna z jeho představitelek – systém „</a:t>
            </a:r>
            <a:r>
              <a:rPr lang="cs-CZ" sz="1800" dirty="0" err="1"/>
              <a:t>Kelišová</a:t>
            </a:r>
            <a:r>
              <a:rPr lang="cs-CZ" sz="1800" dirty="0"/>
              <a:t>“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50" y="4337936"/>
            <a:ext cx="3040775" cy="187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Formy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buzz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spontánní </a:t>
            </a:r>
            <a:r>
              <a:rPr lang="cs-CZ" sz="1800" dirty="0" err="1"/>
              <a:t>buzz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šíření zpráv bez zapojení marketingového oddělení (o produktu se dozví široký okruh lidí bez nákladů na reklamu, firma ale nemá informace pod kontrolou)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pozitivní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negativní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řízený </a:t>
            </a:r>
            <a:r>
              <a:rPr lang="cs-CZ" sz="1800" dirty="0" err="1"/>
              <a:t>buzz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vypracovaný koncept, jak zvýšit povědomí o značce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informace jsou vypouštěny cíleně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cs-CZ" sz="1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Příklady/ukázky guerilla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60" y="1602636"/>
            <a:ext cx="3290866" cy="452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42" y="2743200"/>
            <a:ext cx="3709958" cy="245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195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Word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Mouth</a:t>
            </a:r>
            <a:r>
              <a:rPr lang="cs-CZ" sz="1800" dirty="0"/>
              <a:t> Marketing Asociace (nezisková organizace zabývající se propagací Word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Mouth</a:t>
            </a:r>
            <a:r>
              <a:rPr lang="cs-CZ" sz="1800" dirty="0"/>
              <a:t> Marketingu) definuje </a:t>
            </a:r>
            <a:r>
              <a:rPr lang="cs-CZ" sz="1800" dirty="0" err="1"/>
              <a:t>influencer</a:t>
            </a:r>
            <a:r>
              <a:rPr lang="cs-CZ" sz="1800" dirty="0"/>
              <a:t> marketing jako aktivní marketingovou taktiku, při níž "obchodník identifikuje, vyhledává a získává </a:t>
            </a:r>
            <a:r>
              <a:rPr lang="cs-CZ" sz="1800" dirty="0" err="1"/>
              <a:t>ovlivňovatele</a:t>
            </a:r>
            <a:r>
              <a:rPr lang="cs-CZ" sz="1800" dirty="0"/>
              <a:t> trhu (</a:t>
            </a:r>
            <a:r>
              <a:rPr lang="cs-CZ" sz="1800" dirty="0" err="1"/>
              <a:t>influencery</a:t>
            </a:r>
            <a:r>
              <a:rPr lang="cs-CZ" sz="1800" dirty="0"/>
              <a:t>) na podporu svého podnikatelského cíle"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 rámci činnosti marketérů je nutné zaměřit se na: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zhodnocení, zda je využití </a:t>
            </a:r>
            <a:r>
              <a:rPr lang="cs-CZ" sz="1800" dirty="0" err="1"/>
              <a:t>influencer</a:t>
            </a:r>
            <a:r>
              <a:rPr lang="cs-CZ" sz="1800" dirty="0"/>
              <a:t> marketingu vhodné pro naše produktové portfolio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pokud ano, zahrnout </a:t>
            </a:r>
            <a:r>
              <a:rPr lang="cs-CZ" sz="1800" dirty="0" err="1"/>
              <a:t>influencer</a:t>
            </a:r>
            <a:r>
              <a:rPr lang="cs-CZ" sz="1800" dirty="0"/>
              <a:t> marketing do marketingového mixu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výběr typu </a:t>
            </a:r>
            <a:r>
              <a:rPr lang="cs-CZ" sz="1800" dirty="0" err="1"/>
              <a:t>influencera</a:t>
            </a:r>
            <a:r>
              <a:rPr lang="cs-CZ" sz="1800" dirty="0"/>
              <a:t> (dle oborového zaměření)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správný výběr konkrétního/ideálního </a:t>
            </a:r>
            <a:r>
              <a:rPr lang="cs-CZ" sz="1800" dirty="0" err="1"/>
              <a:t>influencera</a:t>
            </a:r>
            <a:r>
              <a:rPr lang="cs-CZ" sz="1800" dirty="0"/>
              <a:t> (dle osobnostní charakteristiky </a:t>
            </a:r>
            <a:br>
              <a:rPr lang="cs-CZ" sz="1800" dirty="0"/>
            </a:br>
            <a:r>
              <a:rPr lang="cs-CZ" sz="1800" dirty="0"/>
              <a:t>a dalších kritérií)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výběr vhodné sociální sítě (kombinace/mix)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investice do </a:t>
            </a:r>
            <a:r>
              <a:rPr lang="cs-CZ" sz="1800" dirty="0" err="1"/>
              <a:t>influencer</a:t>
            </a:r>
            <a:r>
              <a:rPr lang="cs-CZ" sz="1800" dirty="0"/>
              <a:t> marketingu (také v návaznosti na tzv. </a:t>
            </a:r>
            <a:r>
              <a:rPr lang="cs-CZ" sz="1800" dirty="0" err="1"/>
              <a:t>followery</a:t>
            </a:r>
            <a:r>
              <a:rPr lang="cs-CZ" sz="1800" dirty="0"/>
              <a:t> </a:t>
            </a:r>
            <a:r>
              <a:rPr lang="cs-CZ" sz="1800" dirty="0" err="1"/>
              <a:t>influencera</a:t>
            </a:r>
            <a:r>
              <a:rPr lang="cs-CZ" sz="1800" dirty="0"/>
              <a:t> – tedy osob, které jej pravidelně sledují, pozor na falešné uživatele/</a:t>
            </a:r>
            <a:r>
              <a:rPr lang="cs-CZ" sz="1800" dirty="0" err="1"/>
              <a:t>followery</a:t>
            </a:r>
            <a:r>
              <a:rPr lang="cs-CZ" sz="1800" dirty="0"/>
              <a:t>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1426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Neuromarketing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hledá odpovědi na otázky, </a:t>
            </a:r>
            <a:r>
              <a:rPr lang="cs-CZ" sz="1600" b="1" dirty="0"/>
              <a:t>co se děje v našem mozku </a:t>
            </a:r>
            <a:r>
              <a:rPr lang="cs-CZ" sz="1600" dirty="0"/>
              <a:t>v okamžiku, kdy jsme vystaveni stimulům </a:t>
            </a:r>
            <a:br>
              <a:rPr lang="cs-CZ" sz="1600" dirty="0"/>
            </a:br>
            <a:r>
              <a:rPr lang="cs-CZ" sz="1600" dirty="0"/>
              <a:t>v podobě reklamního sdělení, co je podstatou pozornosti, kterou příslušnému stimulu věnujeme, jaký je způsob uchování obsahu reklamy v naší paměti, zdali a jaké moce tento stimul vyvolává,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tyto </a:t>
            </a:r>
            <a:r>
              <a:rPr lang="cs-CZ" sz="1600" b="1" dirty="0"/>
              <a:t>reakce je možné měřit </a:t>
            </a:r>
            <a:r>
              <a:rPr lang="cs-CZ" sz="1600" dirty="0"/>
              <a:t>a následně vyhodnotit zjišťováním změn v mozkové a srdeční aktivitě, </a:t>
            </a:r>
            <a:br>
              <a:rPr lang="cs-CZ" sz="1600" dirty="0"/>
            </a:br>
            <a:r>
              <a:rPr lang="cs-CZ" sz="1600" dirty="0"/>
              <a:t>v dýchání, svalovém napětí, teplotě a vodivosti pokožky, reakcí zorniček, které v recipientovi vyvolává sledování reklamy,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centrální nervová soustava </a:t>
            </a:r>
            <a:r>
              <a:rPr lang="cs-CZ" sz="1600" dirty="0"/>
              <a:t>zahrnuje mozek a míchu,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lidský mozek představuje nejsložitější biologickou strukturu ze všech na Zemi existujících, je řídícím orgánem naší centrální nervové soustavy,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základní členění mozku:</a:t>
            </a:r>
            <a:r>
              <a:rPr lang="cs-CZ" sz="1600" dirty="0"/>
              <a:t> přední mozek, střední mozek, zadní mozek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výzkumy např. tvrdí, že našich 5 smyslů přijímá během každé vteřiny neuvěřitelných jedenáct milionů různých informací (vědomě jsme schopni zpracovat asi 40 z nich).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37833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Influenceři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influenceři</a:t>
            </a:r>
            <a:r>
              <a:rPr lang="cs-CZ" sz="1800" dirty="0"/>
              <a:t> jsou lidé, kteří svými názory ovlivňují myšlení a názory skupiny dalších lidí (kteří je sledují), inspirují je a ovlivňují jejich tržní chování a rozhodování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influenceři</a:t>
            </a:r>
            <a:r>
              <a:rPr lang="cs-CZ" sz="1800" dirty="0"/>
              <a:t> dnes působí zejména na sociálních sítích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jsou součástí WOM (Word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Mouth</a:t>
            </a:r>
            <a:r>
              <a:rPr lang="cs-CZ" sz="1800" dirty="0"/>
              <a:t> Marketingu)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 rámci marketingových aktivit určité firmy tak komunikují (prezentují) určité produkty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564707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Typy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influencerů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typy </a:t>
            </a:r>
            <a:r>
              <a:rPr lang="cs-CZ" sz="1800" dirty="0" err="1"/>
              <a:t>influencerů</a:t>
            </a:r>
            <a:r>
              <a:rPr lang="cs-CZ" sz="1800" dirty="0"/>
              <a:t> dle sociálních sítí: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Facebook</a:t>
            </a:r>
            <a:r>
              <a:rPr lang="cs-CZ" sz="1800" dirty="0"/>
              <a:t> </a:t>
            </a:r>
            <a:r>
              <a:rPr lang="cs-CZ" sz="1800" dirty="0" err="1"/>
              <a:t>influencer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Instagram</a:t>
            </a:r>
            <a:r>
              <a:rPr lang="cs-CZ" sz="1800" dirty="0"/>
              <a:t> </a:t>
            </a:r>
            <a:r>
              <a:rPr lang="cs-CZ" sz="1800" dirty="0" err="1"/>
              <a:t>influencer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Youtube</a:t>
            </a:r>
            <a:r>
              <a:rPr lang="cs-CZ" sz="1800" dirty="0"/>
              <a:t> </a:t>
            </a:r>
            <a:r>
              <a:rPr lang="cs-CZ" sz="1800" dirty="0" err="1"/>
              <a:t>influencer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Blogger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62" y="4444473"/>
            <a:ext cx="2131483" cy="142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9178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Představitelé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influencerů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formální autority (politici, komory, svazy,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uznávaní experti (vědci, akademici, oboroví specialisté, autoři knih,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celebrity (herci, zpěváci, sportovci,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komunitní názoroví vůdci (lídři komunit, zakladatelé blogů, diskusních fór,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média (novináři, …)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255" y="3829371"/>
            <a:ext cx="3177902" cy="211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168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77459DF-6072-401D-B65A-C4AD9CDF8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" y="3194729"/>
            <a:ext cx="4945380" cy="28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99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Kognitivní věda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Kognitivní věda </a:t>
            </a:r>
            <a:r>
              <a:rPr lang="cs-CZ" sz="1600" dirty="0"/>
              <a:t>(z latinského </a:t>
            </a:r>
            <a:r>
              <a:rPr lang="cs-CZ" sz="1600" dirty="0" err="1"/>
              <a:t>cognoscere</a:t>
            </a:r>
            <a:r>
              <a:rPr lang="cs-CZ" sz="1600" dirty="0"/>
              <a:t> = poznávat) se zabývá interdisciplinárním výzkumem mysli a jejích procesů.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Interdisciplinární obor studující vědomí a myšlení člověka z celé řady úhlů.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Zahrnuje disciplíny, jako např. psychologie, neurověda, lingvistika, antropologie, filozofie, behaviorální ekonomie, umělá inteligence.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Předmětem výzkumu kognitivní vědy </a:t>
            </a:r>
            <a:r>
              <a:rPr lang="cs-CZ" sz="1600" dirty="0"/>
              <a:t>je mysl, její struktura a operace, například myšlení, inteligence, paměť, vnímání, pozornost, vědomí či jazyk.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Metody zkoumání </a:t>
            </a:r>
            <a:r>
              <a:rPr lang="cs-CZ" sz="1600" dirty="0"/>
              <a:t>jsou rozmanité a specifické pro dané disciplíny. Patří mezi ně např. psychologické experimenty a výpočetní modelování. </a:t>
            </a:r>
          </a:p>
          <a:p>
            <a:pPr marL="0" indent="0" algn="just">
              <a:lnSpc>
                <a:spcPct val="150000"/>
              </a:lnSpc>
              <a:spcBef>
                <a:spcPts val="300"/>
              </a:spcBef>
              <a:buNone/>
            </a:pPr>
            <a:r>
              <a:rPr lang="cs-CZ" sz="1600" dirty="0"/>
              <a:t>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50710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Disciplíny tvořící základ kognitivní vědy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300" dirty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300" b="1" dirty="0"/>
              <a:t>Lingvistika</a:t>
            </a:r>
            <a:r>
              <a:rPr lang="cs-CZ" sz="1300" dirty="0"/>
              <a:t> –  neboli jazykověda je věda zkoumající přirozený jazyk.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300" b="1" dirty="0"/>
              <a:t>Antropologie</a:t>
            </a:r>
            <a:r>
              <a:rPr lang="cs-CZ" sz="1300" dirty="0"/>
              <a:t> – věda o člověku v nejširším slova smyslu. Fyzická antropologie studuje lidské tělo, od anatomie se liší hlavně zájmem o vznik a vývoj člověka. Kulturní a sociální antropologie se zabývá člověkem jako společenskou a kulturní bytostí.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028" name="Picture 4" descr="https://upload.wikimedia.org/wikipedia/commons/thumb/7/70/Cognitive_Science_Hexagon_cs.svg/800px-Cognitive_Science_Hexagon_c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953" y="1349776"/>
            <a:ext cx="4075231" cy="407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072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Psychologie</a:t>
            </a:r>
            <a:r>
              <a:rPr lang="cs-CZ" sz="1600" dirty="0"/>
              <a:t> – z řeckého „psyché“ (duševno, duch, dech) a „</a:t>
            </a:r>
            <a:r>
              <a:rPr lang="cs-CZ" sz="1600" dirty="0" err="1"/>
              <a:t>logia</a:t>
            </a:r>
            <a:r>
              <a:rPr lang="cs-CZ" sz="1600" dirty="0"/>
              <a:t>“ (věda, výzkum, nauka </a:t>
            </a:r>
            <a:br>
              <a:rPr lang="cs-CZ" sz="1600" dirty="0"/>
            </a:br>
            <a:r>
              <a:rPr lang="cs-CZ" sz="1600" dirty="0"/>
              <a:t>o duševnu).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to věda, která studuje lidské chování, mentální procesy a tělesné dění včetně jejich vzájemných vztahů a interakcí (souhrnně označované jako psychika) a snaží se je popsat, vysvětlit a predikovat.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Cílem psychologie </a:t>
            </a:r>
            <a:r>
              <a:rPr lang="cs-CZ" sz="1600" dirty="0"/>
              <a:t>je také získané poznatky využít ke zvýšení lidské spokojenosti a zdraví, prostřednictvím psychoterapie jich lze navíc využít i k léčebným účelům.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Psychologie má široké pole zájmu.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Psychologie se zaobírá se výzkumem od mezilidských vztahů, přes možnosti učení a osobnostní vlastnosti, až po biologické pozadí lidského myšlení.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indent="0">
              <a:buNone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68140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Oblasti 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b="1" dirty="0"/>
              <a:t>Podle předmětu zkoumání se dělí na dílčí obory: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Základní</a:t>
            </a:r>
            <a:r>
              <a:rPr lang="cs-CZ" sz="1600" dirty="0"/>
              <a:t> – mají nejobecnější charakter, jsou teoretické. Patří sem zejména biologická psychologie, obecná psychologie, vývojová psychologie, psychologie osobnosti, sociální psychologie; občas sem bývá zařazována i psychopatologie a psychologie životního prostředí.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Aplikované </a:t>
            </a:r>
            <a:r>
              <a:rPr lang="cs-CZ" sz="1600" dirty="0"/>
              <a:t>– zkoumají psychické jevy, které se projevují v souvislosti s určitou praxí a snaží se o praktickou aplikaci obecných teoretických přístupů. Patří sem například klinická psychologie, psychologie práce, forenzní psychologie či pedagogická psychologie.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Speciální</a:t>
            </a:r>
            <a:r>
              <a:rPr lang="cs-CZ" sz="1600" dirty="0"/>
              <a:t> – obsahuje disciplíny odvozené od výše uvedených s relativně úzkým oborem studia. Je to například psychometrika, psycholingvistika či psychodiagnostika.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04100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 ovlivňující vnímání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na vnímání reklamy ze strany recipienta působí celá řada vlivů ze skupin faktorů:</a:t>
            </a:r>
          </a:p>
          <a:p>
            <a:pPr marL="857250" lvl="1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cs-CZ" sz="1600" b="1" dirty="0"/>
              <a:t>faktory fyziologické </a:t>
            </a:r>
            <a:r>
              <a:rPr lang="cs-CZ" sz="1600" dirty="0"/>
              <a:t>– smysly, mozkové buňky, nervy, věk, pohlaví,</a:t>
            </a:r>
          </a:p>
          <a:p>
            <a:pPr marL="857250" lvl="1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cs-CZ" sz="1600" b="1" dirty="0"/>
              <a:t>faktory psychické</a:t>
            </a:r>
            <a:r>
              <a:rPr lang="cs-CZ" sz="1600" dirty="0"/>
              <a:t> – psychické vlastnosti (postoje, zkušenosti, vědomosti, schopnosti, zájmy), psychické stavy (potřeby, buzení, stres, pozornost, nálada), psychické procesy (kognitivní, emocionální, motivační),</a:t>
            </a:r>
          </a:p>
          <a:p>
            <a:pPr marL="857250" lvl="1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cs-CZ" sz="1600" b="1" dirty="0"/>
              <a:t>faktory sociální </a:t>
            </a:r>
            <a:r>
              <a:rPr lang="cs-CZ" sz="1600" dirty="0"/>
              <a:t>– </a:t>
            </a:r>
            <a:r>
              <a:rPr lang="cs-CZ" sz="1600" dirty="0" err="1"/>
              <a:t>mikrosociální</a:t>
            </a:r>
            <a:r>
              <a:rPr lang="cs-CZ" sz="1600" dirty="0"/>
              <a:t> (rodinné hodnoty), </a:t>
            </a:r>
            <a:r>
              <a:rPr lang="cs-CZ" sz="1600" dirty="0" err="1"/>
              <a:t>mezosociální</a:t>
            </a:r>
            <a:r>
              <a:rPr lang="cs-CZ" sz="1600" dirty="0"/>
              <a:t> (role, status, pozice), makrosociální (etnikum, kultura, gender),</a:t>
            </a:r>
          </a:p>
          <a:p>
            <a:pPr marL="857250" lvl="1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cs-CZ" sz="1600" b="1" dirty="0"/>
              <a:t>faktory situační </a:t>
            </a:r>
            <a:r>
              <a:rPr lang="cs-CZ" sz="1600" dirty="0"/>
              <a:t>– kontext/okolnosti, médium/zdroj sdělení, denní doba, fyzikální charakteristiky prostředí.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73743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Podprahové vnímání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kontroverzní téma (zejména ve spojení s problematikou mediální manipulace),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kontroverze podprahového vnímání není výsledkem jeho povahy, ale především jeho účinků,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podprahovým vnímáním rozumíme ten případ, při kterém nevzniká subjektivní zkušenost, že daný element vůbec vnímáme; jde o vnímání pod hranicí vědomí,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patří sem pojmy: efekt pouhého vystavení, evaluativní podmiňování, vliv podprahového působení na změnu postoje, spotřebitelský výběr.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5627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2241</TotalTime>
  <Words>2246</Words>
  <Application>Microsoft Office PowerPoint</Application>
  <PresentationFormat>Předvádění na obrazovce (4:3)</PresentationFormat>
  <Paragraphs>274</Paragraphs>
  <Slides>33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Office Theme</vt:lpstr>
      <vt:lpstr>MARKETINGOVÁ KOMUNIKACE  (YMK) 12. přednáška Téma: Trendy marketingové komunikace v 21. století </vt:lpstr>
      <vt:lpstr>OBSAH PŘEDMĚTU</vt:lpstr>
      <vt:lpstr>Neuromarketing</vt:lpstr>
      <vt:lpstr>Kognitivní věda</vt:lpstr>
      <vt:lpstr>Disciplíny tvořící základ kognitivní vědy</vt:lpstr>
      <vt:lpstr>Psychologie</vt:lpstr>
      <vt:lpstr>Oblasti psychologie</vt:lpstr>
      <vt:lpstr>Faktory ovlivňující vnímání</vt:lpstr>
      <vt:lpstr>Podprahové vnímání</vt:lpstr>
      <vt:lpstr>Nové trendy marketingové komunikace</vt:lpstr>
      <vt:lpstr>Účinnost tradičních médií</vt:lpstr>
      <vt:lpstr>Marketing na sociálních sítích</vt:lpstr>
      <vt:lpstr>Moderní trendy v marketingu</vt:lpstr>
      <vt:lpstr>Moderní trendy v marketingu</vt:lpstr>
      <vt:lpstr>Product placement</vt:lpstr>
      <vt:lpstr>Product placement v ČR</vt:lpstr>
      <vt:lpstr>Guerillová komunikace</vt:lpstr>
      <vt:lpstr>Guerilla marketing</vt:lpstr>
      <vt:lpstr>Formy guerilla marketingu</vt:lpstr>
      <vt:lpstr>1. Virální marketing</vt:lpstr>
      <vt:lpstr>Virální marketing</vt:lpstr>
      <vt:lpstr>Virální marketing</vt:lpstr>
      <vt:lpstr>Virální marketing</vt:lpstr>
      <vt:lpstr>2. Buzz marketing</vt:lpstr>
      <vt:lpstr>Buzz marketing</vt:lpstr>
      <vt:lpstr>Formy buzz marketingu</vt:lpstr>
      <vt:lpstr>Příklady/ukázky guerilla marketingu</vt:lpstr>
      <vt:lpstr>Influencer marketing</vt:lpstr>
      <vt:lpstr>Influencer marketing</vt:lpstr>
      <vt:lpstr>Influenceři</vt:lpstr>
      <vt:lpstr>Typy influencerů</vt:lpstr>
      <vt:lpstr>Představitelé influencerů</vt:lpstr>
      <vt:lpstr>Děkuji vám za pozornost a těším se na příště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2. cvičení</dc:title>
  <dc:creator>Pavlíčková Renáta</dc:creator>
  <cp:lastModifiedBy>Pavlíčková Renáta</cp:lastModifiedBy>
  <cp:revision>267</cp:revision>
  <cp:lastPrinted>2020-03-03T12:19:40Z</cp:lastPrinted>
  <dcterms:created xsi:type="dcterms:W3CDTF">2020-03-02T13:24:01Z</dcterms:created>
  <dcterms:modified xsi:type="dcterms:W3CDTF">2022-04-08T12:29:39Z</dcterms:modified>
</cp:coreProperties>
</file>