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77" r:id="rId2"/>
    <p:sldId id="352" r:id="rId3"/>
    <p:sldId id="350" r:id="rId4"/>
    <p:sldId id="353" r:id="rId5"/>
    <p:sldId id="309" r:id="rId6"/>
    <p:sldId id="479" r:id="rId7"/>
    <p:sldId id="539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  <p:cmAuthor id="2" name="Renáta" initials="R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79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4-07T14:19:45.532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10.03.2022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626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Organizace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Úvod + Požadavky k ukončení studijního předmětu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3738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předmětu (anotace)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Cílem předmětu je seznámit studenty s významem marketingové komunikace pro firemní aktivity a vlivem marketingové komunikace na rozhodování zákazníků. 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Studenti se naučí formulovat sdělení využívaná v marketingové komunikaci, volit účinné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nástroje marketingové komunikace, volbu správných médií, sestavovat strategie marketingové komunikace; pochopí význam a účinnost integrované marketingové komunikace ovlivněné digitálními technologiemi.</a:t>
            </a:r>
          </a:p>
          <a:p>
            <a:pPr marL="0" indent="0" algn="just">
              <a:lnSpc>
                <a:spcPct val="150000"/>
              </a:lnSpc>
              <a:spcBef>
                <a:spcPts val="100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5830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Komunikační proces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Modely marketingové komunikace; AIDA, ATR, DAGMAR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Komunikační mix a životní cyklus výrobku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Reklama,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Podpora prodeje, přímý marketing, telemarketing, public relations, sponzoring, veletrhy, výstavy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Marketingová komunikace mezi organizacemi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Marketingová komunikace na internetu; textová reklama, bannerová reklama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Trendy marketingové komunikace v 21. století (</a:t>
            </a:r>
            <a:r>
              <a:rPr lang="cs-CZ" sz="1600" dirty="0" err="1">
                <a:solidFill>
                  <a:prstClr val="black"/>
                </a:solidFill>
              </a:rPr>
              <a:t>product</a:t>
            </a:r>
            <a:r>
              <a:rPr lang="cs-CZ" sz="1600" dirty="0">
                <a:solidFill>
                  <a:prstClr val="black"/>
                </a:solidFill>
              </a:rPr>
              <a:t> </a:t>
            </a:r>
            <a:r>
              <a:rPr lang="cs-CZ" sz="1600" dirty="0" err="1">
                <a:solidFill>
                  <a:prstClr val="black"/>
                </a:solidFill>
              </a:rPr>
              <a:t>placement</a:t>
            </a:r>
            <a:r>
              <a:rPr lang="cs-CZ" sz="1600" dirty="0">
                <a:solidFill>
                  <a:prstClr val="black"/>
                </a:solidFill>
              </a:rPr>
              <a:t>, guerillová reklama, mobilní marketing, </a:t>
            </a:r>
            <a:r>
              <a:rPr lang="cs-CZ" sz="1600" dirty="0" err="1">
                <a:solidFill>
                  <a:prstClr val="black"/>
                </a:solidFill>
              </a:rPr>
              <a:t>WoM</a:t>
            </a:r>
            <a:r>
              <a:rPr lang="cs-CZ" sz="1600" dirty="0">
                <a:solidFill>
                  <a:prstClr val="black"/>
                </a:solidFill>
              </a:rPr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85464" cy="4525963"/>
          </a:xfrm>
          <a:noFill/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1600" b="1" dirty="0"/>
              <a:t>Základní literatura: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KOTLER, P. a K. L. KELLER. Marketing management. Praha: Grada </a:t>
            </a:r>
            <a:r>
              <a:rPr lang="cs-CZ" sz="1600" dirty="0" err="1"/>
              <a:t>Publishing</a:t>
            </a:r>
            <a:r>
              <a:rPr lang="cs-CZ" sz="1600" dirty="0"/>
              <a:t>, 2013. ISBN </a:t>
            </a:r>
            <a:br>
              <a:rPr lang="cs-CZ" sz="1600" dirty="0"/>
            </a:br>
            <a:r>
              <a:rPr lang="cs-CZ" sz="1600" dirty="0"/>
              <a:t>978-80-247-4150-5.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Marketingová komunikace (ZÁVODNÝ POSPÍŠIL JAN)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KARLÍČEK, Miroslav a Petr KRÁL. Marketingová komunikace: jak komunikovat na našem trhu. Praha: Grada </a:t>
            </a:r>
            <a:r>
              <a:rPr lang="cs-CZ" sz="1600" dirty="0" err="1"/>
              <a:t>Publishing</a:t>
            </a:r>
            <a:r>
              <a:rPr lang="cs-CZ" sz="1600" dirty="0"/>
              <a:t>, 2011. ISBN 978-80-247-3541-2.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PŘIKRYLOVÁ, Jana a Hana JAHODOVÁ. Moderní marketingová komunikace. Praha: Grada </a:t>
            </a:r>
            <a:r>
              <a:rPr lang="cs-CZ" sz="1600" dirty="0" err="1"/>
              <a:t>Publishing</a:t>
            </a:r>
            <a:r>
              <a:rPr lang="cs-CZ" sz="1600" dirty="0"/>
              <a:t>, 2010. ISBN 978-80-247-3622-8.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cs-CZ" sz="1600" b="1" dirty="0"/>
              <a:t>Doporučená literatura: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Marketing a média.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Marketingová komunikace.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VYSEKALOVÁ, Jitka. Psychologie reklamy. Praha: Grada </a:t>
            </a:r>
            <a:r>
              <a:rPr lang="cs-CZ" sz="1600" dirty="0" err="1"/>
              <a:t>Publishing</a:t>
            </a:r>
            <a:r>
              <a:rPr lang="cs-CZ" sz="1600" dirty="0"/>
              <a:t>, 2012. ISBN </a:t>
            </a:r>
            <a:br>
              <a:rPr lang="cs-CZ" sz="1600" dirty="0"/>
            </a:br>
            <a:r>
              <a:rPr lang="cs-CZ" sz="1600" dirty="0"/>
              <a:t>978-80-247-4005-8.</a:t>
            </a:r>
          </a:p>
        </p:txBody>
      </p:sp>
    </p:spTree>
    <p:extLst>
      <p:ext uri="{BB962C8B-B14F-4D97-AF65-F5344CB8AC3E}">
        <p14:creationId xmlns:p14="http://schemas.microsoft.com/office/powerpoint/2010/main" val="154146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861060"/>
            <a:ext cx="6718685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Ukončení studijního předmětu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7" y="1563880"/>
            <a:ext cx="7983583" cy="4622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/>
              <a:t>Název studijního předmětu: Marketingová komunikace</a:t>
            </a:r>
          </a:p>
          <a:p>
            <a:pPr marL="0" indent="0">
              <a:buNone/>
            </a:pPr>
            <a:r>
              <a:rPr lang="cs-CZ" sz="1600" dirty="0"/>
              <a:t>Zkratka předmětu: YMK</a:t>
            </a:r>
          </a:p>
          <a:p>
            <a:pPr marL="0" indent="0">
              <a:buNone/>
            </a:pPr>
            <a:r>
              <a:rPr lang="cs-CZ" sz="1600" dirty="0"/>
              <a:t>Počet kreditů: 4</a:t>
            </a:r>
          </a:p>
          <a:p>
            <a:pPr marL="0" indent="0">
              <a:buNone/>
            </a:pPr>
            <a:r>
              <a:rPr lang="cs-CZ" sz="1600" dirty="0"/>
              <a:t>Rozsah hodin: 12 (3 tutoriály/á 4 výukové hodiny)</a:t>
            </a:r>
          </a:p>
          <a:p>
            <a:pPr marL="0" indent="0">
              <a:buNone/>
            </a:pPr>
            <a:r>
              <a:rPr lang="cs-CZ" sz="1600" dirty="0"/>
              <a:t>Způsob zakončení: zápočet před zkouškou + zkouška</a:t>
            </a:r>
          </a:p>
          <a:p>
            <a:pPr marL="0" indent="0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Požadavky na studenta:</a:t>
            </a:r>
          </a:p>
          <a:p>
            <a:pPr marL="457200" lvl="0" indent="-457200">
              <a:buFont typeface="Arial"/>
              <a:buAutoNum type="arabicPeriod"/>
            </a:pPr>
            <a:r>
              <a:rPr lang="cs-CZ" sz="1600" b="1" dirty="0">
                <a:solidFill>
                  <a:prstClr val="black"/>
                </a:solidFill>
              </a:rPr>
              <a:t>Zápočet/seminární práce</a:t>
            </a:r>
            <a:r>
              <a:rPr lang="cs-CZ" sz="1600" dirty="0">
                <a:solidFill>
                  <a:prstClr val="black"/>
                </a:solidFill>
              </a:rPr>
              <a:t>: „Komunikační mix – myšlenkové mapy“  </a:t>
            </a:r>
            <a:br>
              <a:rPr lang="cs-CZ" sz="1600" dirty="0">
                <a:solidFill>
                  <a:srgbClr val="92D050"/>
                </a:solidFill>
              </a:rPr>
            </a:br>
            <a:r>
              <a:rPr lang="cs-CZ" sz="1600" dirty="0">
                <a:solidFill>
                  <a:prstClr val="black"/>
                </a:solidFill>
              </a:rPr>
              <a:t>Rozsah práce: titulní strana + 6-7 stran A4. Odevzdání ve Wordu či PDF, šablona pro seminární práce, vložit do IS/MVŠO. </a:t>
            </a:r>
            <a:br>
              <a:rPr lang="cs-CZ" sz="1600" dirty="0">
                <a:solidFill>
                  <a:prstClr val="black"/>
                </a:solidFill>
              </a:rPr>
            </a:br>
            <a:r>
              <a:rPr lang="cs-CZ" sz="1600" dirty="0">
                <a:solidFill>
                  <a:prstClr val="black"/>
                </a:solidFill>
              </a:rPr>
              <a:t>Termín: </a:t>
            </a:r>
            <a:r>
              <a:rPr lang="cs-CZ" sz="1600" b="1" dirty="0">
                <a:solidFill>
                  <a:prstClr val="black"/>
                </a:solidFill>
              </a:rPr>
              <a:t>30. 4. 2022</a:t>
            </a:r>
            <a:r>
              <a:rPr lang="cs-CZ" sz="1600" dirty="0">
                <a:solidFill>
                  <a:prstClr val="black"/>
                </a:solidFill>
              </a:rPr>
              <a:t>.</a:t>
            </a:r>
          </a:p>
          <a:p>
            <a:pPr marL="457200" lvl="0" indent="-457200" algn="just">
              <a:buFont typeface="Arial"/>
              <a:buAutoNum type="arabicPeriod"/>
            </a:pPr>
            <a:r>
              <a:rPr lang="cs-CZ" sz="1600" b="1" dirty="0">
                <a:solidFill>
                  <a:prstClr val="black"/>
                </a:solidFill>
              </a:rPr>
              <a:t>Zkouška/písemný test: </a:t>
            </a:r>
            <a:r>
              <a:rPr lang="cs-CZ" sz="1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úspěšné splnění testu min. 60 %. </a:t>
            </a:r>
            <a:r>
              <a:rPr lang="cs-CZ" sz="1600" dirty="0">
                <a:solidFill>
                  <a:prstClr val="black"/>
                </a:solidFill>
              </a:rPr>
              <a:t>Termín: dle dohody s vyučující.</a:t>
            </a:r>
          </a:p>
          <a:p>
            <a:pPr marL="457200" indent="-457200">
              <a:buFont typeface="Arial"/>
              <a:buAutoNum type="arabicPeriod"/>
            </a:pPr>
            <a:endParaRPr lang="cs-CZ" sz="1600" dirty="0"/>
          </a:p>
          <a:p>
            <a:pPr marL="457200" indent="-457200">
              <a:buFont typeface="Arial"/>
              <a:buAutoNum type="arabicPeriod"/>
            </a:pPr>
            <a:endParaRPr lang="cs-CZ" sz="18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483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Zadání 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85464" cy="4525963"/>
          </a:xfrm>
          <a:noFill/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cs-CZ" sz="1600" dirty="0"/>
              <a:t>Téma seminární práce: </a:t>
            </a:r>
            <a:r>
              <a:rPr lang="cs-CZ" sz="1600" b="1" dirty="0">
                <a:solidFill>
                  <a:prstClr val="black"/>
                </a:solidFill>
              </a:rPr>
              <a:t>„Komunikační mix – myšlenkové mapy“  </a:t>
            </a:r>
            <a:br>
              <a:rPr lang="cs-CZ" sz="1600" dirty="0">
                <a:solidFill>
                  <a:srgbClr val="92D050"/>
                </a:solidFill>
              </a:rPr>
            </a:br>
            <a:endParaRPr lang="cs-CZ" sz="1600" dirty="0">
              <a:solidFill>
                <a:srgbClr val="92D050"/>
              </a:solidFill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cs-CZ" sz="1600" dirty="0"/>
              <a:t>Obsah (postup): zpracujte myšlenkové mapy na 5 základních nástrojů marketingové komunikace, tzv. komunikačního mixu: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reklama,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podpora prodeje,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osobní prodej,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public relations,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přímý marketing.</a:t>
            </a:r>
          </a:p>
          <a:p>
            <a:pPr marL="0" indent="0">
              <a:buNone/>
            </a:pPr>
            <a:endParaRPr lang="cs-CZ" sz="16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1600" dirty="0">
                <a:solidFill>
                  <a:prstClr val="black"/>
                </a:solidFill>
              </a:rPr>
              <a:t>Každá myšlenková mapa bude zakreslena na jednom listu A4.</a:t>
            </a:r>
          </a:p>
          <a:p>
            <a:pPr marL="0" indent="0">
              <a:buNone/>
            </a:pPr>
            <a:r>
              <a:rPr lang="cs-CZ" sz="1600" dirty="0">
                <a:solidFill>
                  <a:prstClr val="black"/>
                </a:solidFill>
              </a:rPr>
              <a:t>Myšlenkové mapy lze psát ve Wordu či ručně.</a:t>
            </a:r>
          </a:p>
          <a:p>
            <a:pPr marL="0" indent="0">
              <a:buNone/>
            </a:pPr>
            <a:r>
              <a:rPr lang="cs-CZ" sz="1600" dirty="0">
                <a:solidFill>
                  <a:prstClr val="black"/>
                </a:solidFill>
              </a:rPr>
              <a:t>Nutno použít šablonu pro seminární práce na MVŠO.</a:t>
            </a:r>
          </a:p>
          <a:p>
            <a:pPr marL="0" indent="0">
              <a:buNone/>
            </a:pPr>
            <a:endParaRPr lang="cs-CZ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015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508</Words>
  <Application>Microsoft Office PowerPoint</Application>
  <PresentationFormat>Předvádění na obrazovce (4:3)</PresentationFormat>
  <Paragraphs>61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MARKETINGOVÁ KOMUNIKACE  (YMK)  Organizace předmětu Úvod + Požadavky k ukončení studijního předmětu </vt:lpstr>
      <vt:lpstr>Cíle předmětu (anotace)</vt:lpstr>
      <vt:lpstr>Obsah předmětu</vt:lpstr>
      <vt:lpstr>Literatura</vt:lpstr>
      <vt:lpstr>Prezentace aplikace PowerPoint</vt:lpstr>
      <vt:lpstr>Zadání seminární práce</vt:lpstr>
      <vt:lpstr>Děkuji vám za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Pavlíčková Renáta</cp:lastModifiedBy>
  <cp:revision>222</cp:revision>
  <cp:lastPrinted>2019-10-15T11:45:31Z</cp:lastPrinted>
  <dcterms:created xsi:type="dcterms:W3CDTF">2012-07-19T22:32:54Z</dcterms:created>
  <dcterms:modified xsi:type="dcterms:W3CDTF">2022-03-10T14:42:53Z</dcterms:modified>
</cp:coreProperties>
</file>