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477" r:id="rId2"/>
    <p:sldId id="352" r:id="rId3"/>
    <p:sldId id="350" r:id="rId4"/>
    <p:sldId id="353" r:id="rId5"/>
    <p:sldId id="309" r:id="rId6"/>
    <p:sldId id="479" r:id="rId7"/>
    <p:sldId id="539" r:id="rId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2" clrIdx="0"/>
  <p:cmAuthor id="2" name="Renáta" initials="R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D5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579" autoAdjust="0"/>
  </p:normalViewPr>
  <p:slideViewPr>
    <p:cSldViewPr snapToGrid="0" snapToObjects="1">
      <p:cViewPr varScale="1">
        <p:scale>
          <a:sx n="126" d="100"/>
          <a:sy n="126" d="100"/>
        </p:scale>
        <p:origin x="119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1-04-07T14:19:45.532" idx="1">
    <p:pos x="10" y="10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10.03.2022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390784-34DA-4799-BFD9-C6E9ED246103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5430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90784-34DA-4799-BFD9-C6E9ED246103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0626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3/10/2022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350" y="2566220"/>
            <a:ext cx="6718685" cy="2127700"/>
          </a:xfrm>
          <a:noFill/>
        </p:spPr>
        <p:txBody>
          <a:bodyPr lIns="0" tIns="0" rIns="0" bIns="0" anchor="t" anchorCtr="0">
            <a:normAutofit fontScale="90000"/>
          </a:bodyPr>
          <a:lstStyle/>
          <a:p>
            <a:pPr algn="l">
              <a:spcBef>
                <a:spcPts val="1200"/>
              </a:spcBef>
            </a:pP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MARKETINGOVÁ KOMUNIKACE  (YMK)</a:t>
            </a:r>
            <a:b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b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27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Organizace předmětu</a:t>
            </a:r>
            <a:br>
              <a:rPr lang="cs-CZ" sz="27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27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Úvod + Požadavky k ukončení studijního předmětu</a:t>
            </a:r>
            <a:br>
              <a:rPr lang="cs-CZ" sz="27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endParaRPr lang="en-US" sz="27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88350" y="5174395"/>
            <a:ext cx="3237385" cy="90226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PhDr. Ing. Mgr. Renáta Pavlíčková, MBA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renata.pavlickova@mvso.cz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Olomouc, LS 2021/2022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75712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Cíle předmětu (anotace)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Cílem předmětu je seznámit studenty s významem marketingové komunikace pro firemní aktivity a vlivem marketingové komunikace na rozhodování zákazníků. </a:t>
            </a:r>
          </a:p>
          <a:p>
            <a:pPr algn="just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Studenti se naučí formulovat sdělení využívaná v marketingové komunikaci, volit účinné</a:t>
            </a:r>
          </a:p>
          <a:p>
            <a:pPr algn="just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nástroje marketingové komunikace, volbu správných médií, sestavovat strategie marketingové komunikace; pochopí význam a účinnost integrované marketingové komunikace ovlivněné digitálními technologiemi.</a:t>
            </a:r>
          </a:p>
          <a:p>
            <a:pPr marL="0" indent="0" algn="just">
              <a:lnSpc>
                <a:spcPct val="150000"/>
              </a:lnSpc>
              <a:spcBef>
                <a:spcPts val="1000"/>
              </a:spcBef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5830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Úvod do marketingové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Komunikační proces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Psychologie a marketingová komunikace; úloha emocí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Modely marketingové komunikace; AIDA, ATR, DAGMAR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Komunikační mix a životní cyklus výrobku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Integrované marketingová komunikace a digitální transformace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Reklama, proces plánování reklamy, druhy reklamy, média, reklamní agentury, měření účinnosti reklamy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Podpora prodeje, přímý marketing, telemarketing, public relations, sponzoring, veletrhy, výstavy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Marketingová komunikace mezi organizacemi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Mezinárodní marketingová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Marketingová komunikace na internetu; textová reklama, bannerová reklama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Trendy marketingové komunikace v 21. století (</a:t>
            </a:r>
            <a:r>
              <a:rPr lang="cs-CZ" sz="1600" dirty="0" err="1">
                <a:solidFill>
                  <a:prstClr val="black"/>
                </a:solidFill>
              </a:rPr>
              <a:t>product</a:t>
            </a:r>
            <a:r>
              <a:rPr lang="cs-CZ" sz="1600" dirty="0">
                <a:solidFill>
                  <a:prstClr val="black"/>
                </a:solidFill>
              </a:rPr>
              <a:t> </a:t>
            </a:r>
            <a:r>
              <a:rPr lang="cs-CZ" sz="1600" dirty="0" err="1">
                <a:solidFill>
                  <a:prstClr val="black"/>
                </a:solidFill>
              </a:rPr>
              <a:t>placement</a:t>
            </a:r>
            <a:r>
              <a:rPr lang="cs-CZ" sz="1600" dirty="0">
                <a:solidFill>
                  <a:prstClr val="black"/>
                </a:solidFill>
              </a:rPr>
              <a:t>, guerillová reklama, mobilní marketing, </a:t>
            </a:r>
            <a:r>
              <a:rPr lang="cs-CZ" sz="1600" dirty="0" err="1">
                <a:solidFill>
                  <a:prstClr val="black"/>
                </a:solidFill>
              </a:rPr>
              <a:t>WoM</a:t>
            </a:r>
            <a:r>
              <a:rPr lang="cs-CZ" sz="1600" dirty="0">
                <a:solidFill>
                  <a:prstClr val="black"/>
                </a:solidFill>
              </a:rPr>
              <a:t>)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4250146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85464" cy="4525963"/>
          </a:xfrm>
          <a:noFill/>
        </p:spPr>
        <p:txBody>
          <a:bodyPr>
            <a:normAutofit/>
          </a:bodyPr>
          <a:lstStyle/>
          <a:p>
            <a:pPr marL="0" indent="0" algn="just">
              <a:spcBef>
                <a:spcPts val="600"/>
              </a:spcBef>
              <a:buNone/>
            </a:pPr>
            <a:r>
              <a:rPr lang="cs-CZ" sz="1600" b="1" dirty="0"/>
              <a:t>Základní literatura:</a:t>
            </a:r>
          </a:p>
          <a:p>
            <a:pPr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1600" dirty="0"/>
              <a:t>KOTLER, P. a K. L. KELLER. Marketing management. Praha: Grada </a:t>
            </a:r>
            <a:r>
              <a:rPr lang="cs-CZ" sz="1600" dirty="0" err="1"/>
              <a:t>Publishing</a:t>
            </a:r>
            <a:r>
              <a:rPr lang="cs-CZ" sz="1600" dirty="0"/>
              <a:t>, 2013. ISBN </a:t>
            </a:r>
            <a:br>
              <a:rPr lang="cs-CZ" sz="1600" dirty="0"/>
            </a:br>
            <a:r>
              <a:rPr lang="cs-CZ" sz="1600" dirty="0"/>
              <a:t>978-80-247-4150-5.</a:t>
            </a:r>
          </a:p>
          <a:p>
            <a:pPr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1600" dirty="0"/>
              <a:t>Marketingová komunikace (ZÁVODNÝ POSPÍŠIL JAN)</a:t>
            </a:r>
          </a:p>
          <a:p>
            <a:pPr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1600" dirty="0"/>
              <a:t>KARLÍČEK, Miroslav a Petr KRÁL. Marketingová komunikace: jak komunikovat na našem trhu. Praha: Grada </a:t>
            </a:r>
            <a:r>
              <a:rPr lang="cs-CZ" sz="1600" dirty="0" err="1"/>
              <a:t>Publishing</a:t>
            </a:r>
            <a:r>
              <a:rPr lang="cs-CZ" sz="1600" dirty="0"/>
              <a:t>, 2011. ISBN 978-80-247-3541-2.</a:t>
            </a:r>
          </a:p>
          <a:p>
            <a:pPr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1600" dirty="0"/>
              <a:t>PŘIKRYLOVÁ, Jana a Hana JAHODOVÁ. Moderní marketingová komunikace. Praha: Grada </a:t>
            </a:r>
            <a:r>
              <a:rPr lang="cs-CZ" sz="1600" dirty="0" err="1"/>
              <a:t>Publishing</a:t>
            </a:r>
            <a:r>
              <a:rPr lang="cs-CZ" sz="1600" dirty="0"/>
              <a:t>, 2010. ISBN 978-80-247-3622-8.</a:t>
            </a:r>
          </a:p>
          <a:p>
            <a:pPr marL="0" indent="0" algn="just">
              <a:spcBef>
                <a:spcPts val="600"/>
              </a:spcBef>
              <a:buNone/>
            </a:pPr>
            <a:endParaRPr lang="cs-CZ" sz="1600" dirty="0"/>
          </a:p>
          <a:p>
            <a:pPr marL="0" indent="0" algn="just">
              <a:spcBef>
                <a:spcPts val="600"/>
              </a:spcBef>
              <a:buNone/>
            </a:pPr>
            <a:r>
              <a:rPr lang="cs-CZ" sz="1600" b="1" dirty="0"/>
              <a:t>Doporučená literatura:</a:t>
            </a:r>
          </a:p>
          <a:p>
            <a:pPr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1600" dirty="0"/>
              <a:t>Marketing a média.</a:t>
            </a:r>
          </a:p>
          <a:p>
            <a:pPr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1600" dirty="0"/>
              <a:t>Marketingová komunikace.</a:t>
            </a:r>
          </a:p>
          <a:p>
            <a:pPr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1600" dirty="0"/>
              <a:t>VYSEKALOVÁ, Jitka. Psychologie reklamy. Praha: Grada </a:t>
            </a:r>
            <a:r>
              <a:rPr lang="cs-CZ" sz="1600" dirty="0" err="1"/>
              <a:t>Publishing</a:t>
            </a:r>
            <a:r>
              <a:rPr lang="cs-CZ" sz="1600" dirty="0"/>
              <a:t>, 2012. ISBN </a:t>
            </a:r>
            <a:br>
              <a:rPr lang="cs-CZ" sz="1600" dirty="0"/>
            </a:br>
            <a:r>
              <a:rPr lang="cs-CZ" sz="1600" dirty="0"/>
              <a:t>978-80-247-4005-8.</a:t>
            </a:r>
          </a:p>
        </p:txBody>
      </p:sp>
    </p:spTree>
    <p:extLst>
      <p:ext uri="{BB962C8B-B14F-4D97-AF65-F5344CB8AC3E}">
        <p14:creationId xmlns:p14="http://schemas.microsoft.com/office/powerpoint/2010/main" val="1541465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03218" y="861060"/>
            <a:ext cx="6718685" cy="5334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Ukončení studijního předmětu</a:t>
            </a:r>
            <a:endParaRPr lang="en-US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03217" y="1563880"/>
            <a:ext cx="7983583" cy="46227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600" dirty="0"/>
              <a:t>Název studijního předmětu: Marketingová komunikace</a:t>
            </a:r>
          </a:p>
          <a:p>
            <a:pPr marL="0" indent="0">
              <a:buNone/>
            </a:pPr>
            <a:r>
              <a:rPr lang="cs-CZ" sz="1600" dirty="0"/>
              <a:t>Zkratka předmětu: YMK</a:t>
            </a:r>
          </a:p>
          <a:p>
            <a:pPr marL="0" indent="0">
              <a:buNone/>
            </a:pPr>
            <a:r>
              <a:rPr lang="cs-CZ" sz="1600" dirty="0"/>
              <a:t>Počet kreditů: 4</a:t>
            </a:r>
          </a:p>
          <a:p>
            <a:pPr marL="0" indent="0">
              <a:buNone/>
            </a:pPr>
            <a:r>
              <a:rPr lang="cs-CZ" sz="1600" dirty="0"/>
              <a:t>Rozsah hodin: 12 (3 tutoriály/á 4 výukové hodiny)</a:t>
            </a:r>
          </a:p>
          <a:p>
            <a:pPr marL="0" indent="0">
              <a:buNone/>
            </a:pPr>
            <a:r>
              <a:rPr lang="cs-CZ" sz="1600" dirty="0"/>
              <a:t>Způsob zakončení: zápočet před zkouškou + zkouška</a:t>
            </a:r>
          </a:p>
          <a:p>
            <a:pPr marL="0" indent="0">
              <a:buNone/>
            </a:pPr>
            <a:endParaRPr lang="cs-CZ" sz="1600" dirty="0"/>
          </a:p>
          <a:p>
            <a:pPr marL="0" indent="0" algn="just">
              <a:buNone/>
            </a:pPr>
            <a:r>
              <a:rPr lang="cs-CZ" sz="1600" b="1" dirty="0"/>
              <a:t>Požadavky na studenta:</a:t>
            </a:r>
          </a:p>
          <a:p>
            <a:pPr marL="457200" lvl="0" indent="-457200">
              <a:buFont typeface="Arial"/>
              <a:buAutoNum type="arabicPeriod"/>
            </a:pPr>
            <a:r>
              <a:rPr lang="cs-CZ" sz="1600" b="1" dirty="0">
                <a:solidFill>
                  <a:prstClr val="black"/>
                </a:solidFill>
              </a:rPr>
              <a:t>Zápočet/seminární práce</a:t>
            </a:r>
            <a:r>
              <a:rPr lang="cs-CZ" sz="1600" dirty="0">
                <a:solidFill>
                  <a:prstClr val="black"/>
                </a:solidFill>
              </a:rPr>
              <a:t>: „Komunikační mix – myšlenkové mapy“  </a:t>
            </a:r>
            <a:br>
              <a:rPr lang="cs-CZ" sz="1600" dirty="0">
                <a:solidFill>
                  <a:srgbClr val="92D050"/>
                </a:solidFill>
              </a:rPr>
            </a:br>
            <a:r>
              <a:rPr lang="cs-CZ" sz="1600" dirty="0">
                <a:solidFill>
                  <a:prstClr val="black"/>
                </a:solidFill>
              </a:rPr>
              <a:t>Rozsah práce: titulní strana + 6-7 stran A4. Odevzdání ve Wordu či PDF, šablona pro seminární práce, vložit do IS/MVŠO. </a:t>
            </a:r>
            <a:br>
              <a:rPr lang="cs-CZ" sz="1600" dirty="0">
                <a:solidFill>
                  <a:prstClr val="black"/>
                </a:solidFill>
              </a:rPr>
            </a:br>
            <a:r>
              <a:rPr lang="cs-CZ" sz="1600" dirty="0">
                <a:solidFill>
                  <a:prstClr val="black"/>
                </a:solidFill>
              </a:rPr>
              <a:t>Termín: </a:t>
            </a:r>
            <a:r>
              <a:rPr lang="cs-CZ" sz="1600" b="1" dirty="0">
                <a:solidFill>
                  <a:prstClr val="black"/>
                </a:solidFill>
              </a:rPr>
              <a:t>30. 4. 2022</a:t>
            </a:r>
            <a:r>
              <a:rPr lang="cs-CZ" sz="1600" dirty="0">
                <a:solidFill>
                  <a:prstClr val="black"/>
                </a:solidFill>
              </a:rPr>
              <a:t>.</a:t>
            </a:r>
          </a:p>
          <a:p>
            <a:pPr marL="457200" lvl="0" indent="-457200" algn="just">
              <a:buFont typeface="Arial"/>
              <a:buAutoNum type="arabicPeriod"/>
            </a:pPr>
            <a:r>
              <a:rPr lang="cs-CZ" sz="1600" b="1" dirty="0">
                <a:solidFill>
                  <a:prstClr val="black"/>
                </a:solidFill>
              </a:rPr>
              <a:t>Zkouška/písemný test: </a:t>
            </a:r>
            <a:r>
              <a:rPr lang="cs-CZ" sz="16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úspěšné splnění testu min. 60 %. </a:t>
            </a:r>
            <a:r>
              <a:rPr lang="cs-CZ" sz="1600" dirty="0">
                <a:solidFill>
                  <a:prstClr val="black"/>
                </a:solidFill>
              </a:rPr>
              <a:t>Termín: dle dohody s vyučující.</a:t>
            </a:r>
          </a:p>
          <a:p>
            <a:pPr marL="457200" indent="-457200">
              <a:buFont typeface="Arial"/>
              <a:buAutoNum type="arabicPeriod"/>
            </a:pPr>
            <a:endParaRPr lang="cs-CZ" sz="1600" dirty="0"/>
          </a:p>
          <a:p>
            <a:pPr marL="457200" indent="-457200">
              <a:buFont typeface="Arial"/>
              <a:buAutoNum type="arabicPeriod"/>
            </a:pPr>
            <a:endParaRPr lang="cs-CZ" sz="18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1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483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Zadání seminární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85464" cy="4525963"/>
          </a:xfrm>
          <a:noFill/>
        </p:spPr>
        <p:txBody>
          <a:bodyPr>
            <a:noAutofit/>
          </a:bodyPr>
          <a:lstStyle/>
          <a:p>
            <a:pPr marL="0" indent="0">
              <a:spcBef>
                <a:spcPts val="300"/>
              </a:spcBef>
              <a:buNone/>
            </a:pPr>
            <a:r>
              <a:rPr lang="cs-CZ" sz="1600" dirty="0"/>
              <a:t>Téma seminární práce: </a:t>
            </a:r>
            <a:r>
              <a:rPr lang="cs-CZ" sz="1600" b="1" dirty="0">
                <a:solidFill>
                  <a:prstClr val="black"/>
                </a:solidFill>
              </a:rPr>
              <a:t>„Komunikační mix – myšlenkové mapy“  </a:t>
            </a:r>
            <a:br>
              <a:rPr lang="cs-CZ" sz="1600" dirty="0">
                <a:solidFill>
                  <a:srgbClr val="92D050"/>
                </a:solidFill>
              </a:rPr>
            </a:br>
            <a:endParaRPr lang="cs-CZ" sz="1600" dirty="0">
              <a:solidFill>
                <a:srgbClr val="92D050"/>
              </a:solidFill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cs-CZ" sz="1600" dirty="0"/>
              <a:t>Obsah (postup): zpracujte myšlenkové mapy na 5 základních nástrojů marketingové komunikace, tzv. komunikačního mixu:</a:t>
            </a:r>
          </a:p>
          <a:p>
            <a:pPr marL="857250" lvl="1" indent="-457200"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reklama,</a:t>
            </a:r>
          </a:p>
          <a:p>
            <a:pPr marL="857250" lvl="1" indent="-457200"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podpora prodeje,</a:t>
            </a:r>
          </a:p>
          <a:p>
            <a:pPr marL="857250" lvl="1" indent="-457200"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osobní prodej,</a:t>
            </a:r>
          </a:p>
          <a:p>
            <a:pPr marL="857250" lvl="1" indent="-457200"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public relations,</a:t>
            </a:r>
          </a:p>
          <a:p>
            <a:pPr marL="857250" lvl="1" indent="-457200"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přímý marketing.</a:t>
            </a:r>
          </a:p>
          <a:p>
            <a:pPr marL="0" indent="0">
              <a:buNone/>
            </a:pPr>
            <a:endParaRPr lang="cs-CZ" sz="1600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cs-CZ" sz="1600" dirty="0">
                <a:solidFill>
                  <a:prstClr val="black"/>
                </a:solidFill>
              </a:rPr>
              <a:t>Každá myšlenková mapa bude zakreslena na jednom listu A4.</a:t>
            </a:r>
          </a:p>
          <a:p>
            <a:pPr marL="0" indent="0">
              <a:buNone/>
            </a:pPr>
            <a:r>
              <a:rPr lang="cs-CZ" sz="1600" dirty="0">
                <a:solidFill>
                  <a:prstClr val="black"/>
                </a:solidFill>
              </a:rPr>
              <a:t>Myšlenkové mapy lze psát ve Wordu či ručně.</a:t>
            </a:r>
          </a:p>
          <a:p>
            <a:pPr marL="0" indent="0">
              <a:buNone/>
            </a:pPr>
            <a:r>
              <a:rPr lang="cs-CZ" sz="1600" dirty="0">
                <a:solidFill>
                  <a:prstClr val="black"/>
                </a:solidFill>
              </a:rPr>
              <a:t>Nutno použít šablonu pro seminární práce na MVŠO.</a:t>
            </a:r>
          </a:p>
          <a:p>
            <a:pPr marL="0" indent="0">
              <a:buNone/>
            </a:pPr>
            <a:endParaRPr lang="cs-CZ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015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3C3DB4-C217-4BEC-9375-A9E58A4ED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0" y="1303020"/>
            <a:ext cx="3619500" cy="1226820"/>
          </a:xfrm>
        </p:spPr>
        <p:txBody>
          <a:bodyPr>
            <a:normAutofit/>
          </a:bodyPr>
          <a:lstStyle/>
          <a:p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</a:t>
            </a:r>
            <a:endParaRPr lang="cs-CZ" sz="2400" i="1" dirty="0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577459DF-6072-401D-B65A-C4AD9CDF8D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560" y="3194729"/>
            <a:ext cx="4945380" cy="281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901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2269</TotalTime>
  <Words>508</Words>
  <Application>Microsoft Office PowerPoint</Application>
  <PresentationFormat>Předvádění na obrazovce (4:3)</PresentationFormat>
  <Paragraphs>61</Paragraphs>
  <Slides>7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Office Theme</vt:lpstr>
      <vt:lpstr>MARKETINGOVÁ KOMUNIKACE  (YMK)  Organizace předmětu Úvod + Požadavky k ukončení studijního předmětu </vt:lpstr>
      <vt:lpstr>Cíle předmětu (anotace)</vt:lpstr>
      <vt:lpstr>Obsah předmětu</vt:lpstr>
      <vt:lpstr>Literatura</vt:lpstr>
      <vt:lpstr>Prezentace aplikace PowerPoint</vt:lpstr>
      <vt:lpstr>Zadání seminární práce</vt:lpstr>
      <vt:lpstr>Děkuji vám za pozornost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Černoch Petr</dc:creator>
  <cp:lastModifiedBy>Pavlíčková Renáta</cp:lastModifiedBy>
  <cp:revision>222</cp:revision>
  <cp:lastPrinted>2019-10-15T11:45:31Z</cp:lastPrinted>
  <dcterms:created xsi:type="dcterms:W3CDTF">2012-07-19T22:32:54Z</dcterms:created>
  <dcterms:modified xsi:type="dcterms:W3CDTF">2022-03-10T14:42:53Z</dcterms:modified>
</cp:coreProperties>
</file>