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5" r:id="rId2"/>
    <p:sldId id="306" r:id="rId3"/>
    <p:sldId id="307" r:id="rId4"/>
    <p:sldId id="310" r:id="rId5"/>
    <p:sldId id="342" r:id="rId6"/>
    <p:sldId id="311" r:id="rId7"/>
    <p:sldId id="331" r:id="rId8"/>
    <p:sldId id="343" r:id="rId9"/>
    <p:sldId id="323" r:id="rId10"/>
    <p:sldId id="312" r:id="rId11"/>
    <p:sldId id="344" r:id="rId12"/>
    <p:sldId id="324" r:id="rId13"/>
    <p:sldId id="345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78" y="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05.03.2022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05.03.2022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05.03.2022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05.03.2022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05.03.2022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05.03.2022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05.03.2022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05.03.2022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05.03.2022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05.03.2022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05.03.2022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FC78277-A8BB-4361-9C4E-4778304E16CC}" type="datetimeFigureOut">
              <a:rPr lang="cs-CZ" smtClean="0"/>
              <a:t>05.03.2022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568952" cy="6120680"/>
          </a:xfrm>
        </p:spPr>
        <p:txBody>
          <a:bodyPr>
            <a:normAutofit fontScale="92500" lnSpcReduction="10000"/>
          </a:bodyPr>
          <a:lstStyle/>
          <a:p>
            <a:pPr marL="0" lvl="0" indent="0" algn="ctr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5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Investiční rozhodování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Při investičním rozhodování jsou posuzována </a:t>
            </a:r>
            <a:r>
              <a:rPr lang="cs-CZ" altLang="cs-CZ" sz="28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tři základní kritéria</a:t>
            </a:r>
            <a:r>
              <a:rPr lang="cs-CZ" altLang="cs-CZ" sz="28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26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výnosnost investice</a:t>
            </a:r>
            <a:r>
              <a:rPr lang="cs-CZ" altLang="cs-CZ" sz="26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26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její rizikovost</a:t>
            </a:r>
            <a:r>
              <a:rPr lang="cs-CZ" altLang="cs-CZ" sz="26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26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likvidita investice</a:t>
            </a:r>
            <a:r>
              <a:rPr lang="cs-CZ" altLang="cs-CZ" sz="26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Tato kritéria tvoří tzv. </a:t>
            </a:r>
            <a:r>
              <a:rPr lang="cs-CZ" altLang="cs-CZ" sz="28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investiční trojúhelník </a:t>
            </a:r>
            <a:r>
              <a:rPr lang="cs-CZ" altLang="cs-CZ" sz="28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na jejich základě se investor rozhoduje pro přijetí nebo zamítnutí plánované investice.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b="1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Zaměří-li se investor pouze na výnosnost investice</a:t>
            </a:r>
            <a:r>
              <a:rPr lang="cs-CZ" altLang="cs-CZ" sz="28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tedy zajímá-li ho posouzení zisků a ztrát, aplikuje se nejčastěji některé z následujících pravidel: 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2600" b="1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pravidlo čisté současné hodnoty</a:t>
            </a:r>
            <a:r>
              <a:rPr lang="cs-CZ" altLang="cs-CZ" sz="26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2600" b="1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pravidlo vnitřní míry výnosnosti</a:t>
            </a:r>
            <a:r>
              <a:rPr lang="cs-CZ" altLang="cs-CZ" sz="26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altLang="cs-CZ" sz="26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sz="2800" b="1" kern="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sz="2800" b="1" dirty="0">
              <a:solidFill>
                <a:srgbClr val="00B0F0"/>
              </a:solidFill>
            </a:endParaRPr>
          </a:p>
          <a:p>
            <a:pPr marL="0" lvl="0" indent="0" algn="ctr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1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1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6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3223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1412776"/>
            <a:ext cx="8496944" cy="5328592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itchFamily="18" charset="0"/>
              </a:rPr>
              <a:t>Hodnota </a:t>
            </a:r>
            <a:r>
              <a:rPr lang="cs-CZ" altLang="cs-CZ" sz="3200" b="1" i="1" kern="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itchFamily="18" charset="0"/>
              </a:rPr>
              <a:t>r</a:t>
            </a:r>
            <a:r>
              <a:rPr lang="cs-CZ" altLang="cs-CZ" sz="3200" b="1" kern="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itchFamily="18" charset="0"/>
              </a:rPr>
              <a:t> vnitřní míry výnosnosti se odhaduje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z výše uvedené rovnice a lze ji vypočítat např. použitím WolframAlpha nebo pomocí Excelu  - MÍRA.VÝNOSNOSTI(hodnota1; hodnota2;…)</a:t>
            </a:r>
          </a:p>
          <a:p>
            <a:pPr marL="34290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1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6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3819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1340768"/>
            <a:ext cx="8136904" cy="5400600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Řešte předchozí příklad s použitím pravidla vnitřní míry výnosnosti.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1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6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8864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260648"/>
            <a:ext cx="8136904" cy="6480720"/>
          </a:xfrm>
        </p:spPr>
        <p:txBody>
          <a:bodyPr>
            <a:normAutofit lnSpcReduction="10000"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Řešte předchozí příklad s použitím pravidla vnitřní míry výnosnosti.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Řešení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t-BR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Hodnotu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vnitřní</a:t>
            </a:r>
            <a:r>
              <a:rPr lang="pt-BR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míry výnosnosti budeme odhadovat z rovnice</a:t>
            </a: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Použitím např. </a:t>
            </a:r>
            <a:r>
              <a:rPr lang="cs-CZ" altLang="cs-CZ" sz="2800" kern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WolframAlpha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získáme hodnotu </a:t>
            </a:r>
            <a:r>
              <a:rPr lang="cs-CZ" altLang="cs-CZ" sz="28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0,0945 neboli 9,45%. Jestliže je míra výnosnosti v rámci investic do bytů </a:t>
            </a:r>
            <a:r>
              <a:rPr lang="cs-CZ" altLang="cs-CZ" sz="28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0,07 neboli 7%, potom vypočtená hodnota 9,45% je vyšší a podle pravidla vnitřní míry výnosnosti lze investici do bytu doporučit.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1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6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811" y="2674297"/>
            <a:ext cx="4718378" cy="791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1120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260648"/>
            <a:ext cx="8136904" cy="6480720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Poznámka: Řešení v Excelu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B11 = MÍRA.VÝNOSNOSTI(B3:B6)</a:t>
            </a:r>
          </a:p>
          <a:p>
            <a:pPr marL="320040" lvl="1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6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2CB0F71-38D4-44D0-BD05-C576DE6DDD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779065"/>
            <a:ext cx="4536504" cy="4331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813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064896" cy="6336703"/>
          </a:xfrm>
        </p:spPr>
        <p:txBody>
          <a:bodyPr>
            <a:normAutofit/>
          </a:bodyPr>
          <a:lstStyle/>
          <a:p>
            <a:pPr marL="0" lvl="0" indent="0" algn="ctr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2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6.1 Pravidlo čisté současné hodnoty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Hodnota peněz nezůstává v čase stejná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mění se vlivem inflace nebo vlivem míry výnosnosti.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8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Proto je potřeba </a:t>
            </a:r>
            <a:r>
              <a:rPr lang="cs-CZ" altLang="cs-CZ" sz="2800" b="1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všechny finanční toky 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realizované v rámci investic </a:t>
            </a:r>
            <a:r>
              <a:rPr lang="cs-CZ" altLang="cs-CZ" sz="2800" b="1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převést vzhledem k jednomu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tzv. referenčnímu, </a:t>
            </a:r>
            <a:r>
              <a:rPr lang="cs-CZ" altLang="cs-CZ" sz="2800" b="1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datu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8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Použijeme přitom </a:t>
            </a:r>
            <a:r>
              <a:rPr lang="cs-CZ" altLang="cs-CZ" sz="28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úročení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jdeme-li časově dopředu (zajímají nás </a:t>
            </a:r>
            <a:r>
              <a:rPr lang="cs-CZ" altLang="cs-CZ" sz="28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budoucí hodnoty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a </a:t>
            </a:r>
            <a:r>
              <a:rPr lang="cs-CZ" altLang="cs-CZ" sz="28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diskontování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při pohybu dozadu (zajímají nás </a:t>
            </a:r>
            <a:r>
              <a:rPr lang="cs-CZ" altLang="cs-CZ" sz="28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současné hodnoty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ctr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b="1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0" algn="ctr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1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6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263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260648"/>
                <a:ext cx="8136904" cy="6480720"/>
              </a:xfrm>
            </p:spPr>
            <p:txBody>
              <a:bodyPr>
                <a:normAutofit fontScale="92500" lnSpcReduction="10000"/>
              </a:bodyPr>
              <a:lstStyle/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Nechť </a:t>
                </a:r>
                <a:r>
                  <a:rPr lang="cs-CZ" altLang="cs-CZ" sz="28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cs-CZ" altLang="cs-CZ" sz="16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cs-CZ" altLang="cs-CZ" sz="28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cs-CZ" altLang="cs-CZ" sz="14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. . . , </a:t>
                </a:r>
                <a:r>
                  <a:rPr lang="cs-CZ" altLang="cs-CZ" sz="2800" i="1" kern="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cs-CZ" altLang="cs-CZ" sz="1800" i="1" kern="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jsou finanční toky vzhledem k dané investici v časech 0, 1, ..., </a:t>
                </a:r>
                <a:r>
                  <a:rPr lang="cs-CZ" altLang="cs-CZ" sz="28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 </a:t>
                </a: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28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cs-CZ" altLang="cs-CZ" sz="16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je počáteční výdaj (pořizovací cena investice). </a:t>
                </a: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28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je úroková míra charakteristická pro investice se srovnatelnými parametry.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3000" b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Čistou současnou hodnotu investice </a:t>
                </a:r>
                <a:r>
                  <a:rPr lang="cs-CZ" altLang="cs-CZ" sz="30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budeme označovat </a:t>
                </a:r>
                <a:r>
                  <a:rPr lang="cs-CZ" altLang="cs-CZ" sz="3000" b="1" i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NPV</a:t>
                </a:r>
                <a:r>
                  <a:rPr lang="cs-CZ" altLang="cs-CZ" sz="30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(net </a:t>
                </a:r>
                <a:r>
                  <a:rPr lang="cs-CZ" altLang="cs-CZ" sz="3000" kern="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present</a:t>
                </a:r>
                <a:r>
                  <a:rPr lang="cs-CZ" altLang="cs-CZ" sz="30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cs-CZ" altLang="cs-CZ" sz="3000" kern="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value</a:t>
                </a:r>
                <a:r>
                  <a:rPr lang="cs-CZ" altLang="cs-CZ" sz="30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 a vypočteme ji jako:</a:t>
                </a:r>
                <a:endParaRPr lang="cs-CZ" altLang="cs-CZ" sz="2800" i="1" kern="0" dirty="0">
                  <a:solidFill>
                    <a:schemeClr val="tx1"/>
                  </a:solidFill>
                  <a:latin typeface="Cambria Math"/>
                  <a:cs typeface="Times New Roman" pitchFamily="18" charset="0"/>
                </a:endParaRPr>
              </a:p>
              <a:p>
                <a:pPr mar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800" i="1" ker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𝑁𝑃𝑉</m:t>
                      </m:r>
                      <m:r>
                        <a:rPr lang="cs-CZ" altLang="cs-CZ" sz="2800" i="1" ker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28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  <m:r>
                        <a:rPr lang="cs-CZ" sz="28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s-CZ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2800" i="1">
                          <a:latin typeface="Cambria Math" panose="02040503050406030204" pitchFamily="18" charset="0"/>
                        </a:rPr>
                        <m:t>...+</m:t>
                      </m:r>
                      <m:f>
                        <m:f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s-CZ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Jestliže některé z finančních toku </a:t>
                </a:r>
                <a:r>
                  <a:rPr lang="cs-CZ" altLang="cs-CZ" sz="28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cs-CZ" altLang="cs-CZ" sz="14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. . . , </a:t>
                </a:r>
                <a:r>
                  <a:rPr lang="cs-CZ" altLang="cs-CZ" sz="2800" i="1" kern="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cs-CZ" altLang="cs-CZ" sz="1800" i="1" kern="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představují výdaje, musíme je do vzorce uvést se záporným znaménkem. Příjmové položky dosadíme s kladným znaménkem.</a:t>
                </a: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2800" i="1" kern="0" dirty="0">
                  <a:solidFill>
                    <a:schemeClr val="tx1"/>
                  </a:solidFill>
                  <a:latin typeface="Cambria Math"/>
                  <a:cs typeface="Times New Roman" pitchFamily="18" charset="0"/>
                </a:endParaRPr>
              </a:p>
              <a:p>
                <a:pPr marL="34290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2800" i="1" kern="0" dirty="0">
                  <a:solidFill>
                    <a:schemeClr val="tx1"/>
                  </a:solidFill>
                  <a:latin typeface="Cambria Math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1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20040" lvl="1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6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260648"/>
                <a:ext cx="8136904" cy="6480720"/>
              </a:xfrm>
              <a:blipFill>
                <a:blip r:embed="rId2"/>
                <a:stretch>
                  <a:fillRect l="-750" t="-1411" r="-900" b="-20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3277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908720"/>
            <a:ext cx="8136904" cy="5832648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itchFamily="18" charset="0"/>
              </a:rPr>
              <a:t>Pravidlo čisté současné hodnoty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: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je-li </a:t>
            </a:r>
            <a:r>
              <a:rPr lang="cs-CZ" altLang="cs-CZ" sz="32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NPV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&gt; 0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, pak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investuj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, 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je-li </a:t>
            </a:r>
            <a:r>
              <a:rPr lang="cs-CZ" altLang="cs-CZ" sz="32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NPV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&lt; 0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, pak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neinvestuj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, 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je-li </a:t>
            </a:r>
            <a:r>
              <a:rPr lang="cs-CZ" altLang="cs-CZ" sz="32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NPV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= 0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, pak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nelze podle tohoto pravidla rozhodnout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.</a:t>
            </a:r>
          </a:p>
          <a:p>
            <a:pPr marL="320040" lvl="1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6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353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1052738"/>
            <a:ext cx="8136904" cy="5688630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itchFamily="18" charset="0"/>
              </a:rPr>
              <a:t>Výpočet NPV v Excelu:</a:t>
            </a:r>
            <a:endParaRPr lang="cs-CZ" altLang="cs-CZ" sz="3200" kern="0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ČISTÁ.SOUČHODNOTA(sazba;hodnota1;[hodnota2];...)</a:t>
            </a:r>
          </a:p>
          <a:p>
            <a:pPr marL="320040" lvl="1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kern="0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marL="457200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Je-li </a:t>
            </a:r>
            <a:r>
              <a:rPr lang="cs-CZ" altLang="cs-CZ" sz="34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první peněžní tok </a:t>
            </a:r>
            <a:r>
              <a:rPr lang="cs-CZ" altLang="cs-CZ" sz="3600" b="1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altLang="cs-CZ" sz="20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altLang="cs-CZ" sz="34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realizován na počátku prvního období</a:t>
            </a:r>
            <a:r>
              <a:rPr lang="cs-CZ" altLang="cs-CZ" sz="3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musí být tato hodnota k získanému výsledku </a:t>
            </a:r>
            <a:r>
              <a:rPr lang="cs-CZ" altLang="cs-CZ" sz="34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přičtena</a:t>
            </a:r>
            <a:r>
              <a:rPr lang="cs-CZ" altLang="cs-CZ" sz="3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altLang="cs-CZ" sz="34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nesmí se udávat v seznamu hodnot</a:t>
            </a:r>
            <a:r>
              <a:rPr lang="cs-CZ" altLang="cs-CZ" sz="3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20040" lvl="1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6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482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764704"/>
            <a:ext cx="8136904" cy="5976663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4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altLang="cs-CZ" sz="2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Zjistěte, jestli se vyplatí investovat do bytu, který pronajmeme na dva roky a poté jej opět prodáme. Úroková míra v rámci investic do nemovitostí je odhadována na 7% </a:t>
            </a:r>
            <a:r>
              <a:rPr lang="cs-CZ" altLang="cs-CZ" sz="2400" kern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p.a</a:t>
            </a:r>
            <a:r>
              <a:rPr lang="cs-CZ" altLang="cs-CZ" sz="2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Příslušné předpokládané finanční toky jsou uvedeny v následující tabulce: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1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6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112033"/>
            <a:ext cx="6768224" cy="1282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7134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260648"/>
                <a:ext cx="8136904" cy="6480720"/>
              </a:xfrm>
            </p:spPr>
            <p:txBody>
              <a:bodyPr>
                <a:normAutofit/>
              </a:bodyPr>
              <a:lstStyle/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24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Příklad</a:t>
                </a:r>
                <a:r>
                  <a:rPr lang="cs-CZ" altLang="cs-CZ" sz="24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Zjistěte, jestli se vyplatí investovat do bytu, který pronajmeme na dva roky a poté jej opět prodáme. Úroková míra v rámci investic do nemovitostí je odhadována na 7% </a:t>
                </a:r>
                <a:r>
                  <a:rPr lang="cs-CZ" altLang="cs-CZ" sz="2400" kern="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p.a</a:t>
                </a:r>
                <a:r>
                  <a:rPr lang="cs-CZ" altLang="cs-CZ" sz="24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 Příslušné předpokládané finanční toky jsou uvedeny v následující tabulce: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24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Řešení</a:t>
                </a:r>
                <a:r>
                  <a:rPr lang="cs-CZ" altLang="cs-CZ" sz="24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pt-BR" altLang="cs-CZ" sz="24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Vypo</a:t>
                </a:r>
                <a:r>
                  <a:rPr lang="cs-CZ" altLang="cs-CZ" sz="24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č</a:t>
                </a:r>
                <a:r>
                  <a:rPr lang="pt-BR" altLang="cs-CZ" sz="24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teme </a:t>
                </a:r>
                <a:r>
                  <a:rPr lang="cs-CZ" altLang="cs-CZ" sz="24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č</a:t>
                </a:r>
                <a:r>
                  <a:rPr lang="pt-BR" altLang="cs-CZ" sz="24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istou sou</a:t>
                </a:r>
                <a:r>
                  <a:rPr lang="cs-CZ" altLang="cs-CZ" sz="24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č</a:t>
                </a:r>
                <a:r>
                  <a:rPr lang="pt-BR" altLang="cs-CZ" sz="24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asnou hodnotu podle</a:t>
                </a:r>
                <a:endParaRPr lang="cs-CZ" altLang="cs-CZ" sz="24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  <m:r>
                        <a:rPr lang="cs-CZ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i="1">
                          <a:latin typeface="Cambria Math" panose="02040503050406030204" pitchFamily="18" charset="0"/>
                        </a:rPr>
                        <m:t>...+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altLang="cs-CZ" sz="20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20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24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Protože je </a:t>
                </a:r>
                <a:r>
                  <a:rPr lang="cs-CZ" altLang="cs-CZ" sz="24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NPV</a:t>
                </a:r>
                <a:r>
                  <a:rPr lang="cs-CZ" altLang="cs-CZ" sz="24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kladná, investice by se vyplatila.</a:t>
                </a: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20040" lvl="1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6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260648"/>
                <a:ext cx="8136904" cy="6480720"/>
              </a:xfrm>
              <a:blipFill>
                <a:blip r:embed="rId2"/>
                <a:stretch>
                  <a:fillRect l="-525" t="-7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263" y="4807913"/>
            <a:ext cx="5333474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8511F904-D8EC-4203-BF81-D681D360F7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109970"/>
            <a:ext cx="5547057" cy="1050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944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260648"/>
            <a:ext cx="8136904" cy="6480720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4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altLang="cs-CZ" sz="2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Zjistěte, jestli se vyplatí investovat do bytu, který pronajmeme na dva roky a poté jej opět prodáme. Úroková míra v rámci investic do nemovitostí je odhadována na 7% </a:t>
            </a:r>
            <a:r>
              <a:rPr lang="cs-CZ" altLang="cs-CZ" sz="2400" kern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p.a</a:t>
            </a:r>
            <a:r>
              <a:rPr lang="cs-CZ" altLang="cs-CZ" sz="2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Příslušné předpokládané finanční toky jsou uvedeny v následující tabulce: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4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Řešení v Excelu</a:t>
            </a:r>
            <a:r>
              <a:rPr lang="cs-CZ" altLang="cs-CZ" sz="2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                                         B8=B3+ČISTÁ.SOUČHODNOTA(B2;B4;B5;B6)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2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B9 = -700000+66000/1,07+72000/(1,07^2)+760000/(1,07^3)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dirty="0"/>
          </a:p>
          <a:p>
            <a:pPr mar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0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0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1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6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3E1AE963-0180-45EF-BB46-A797D9AB17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854137"/>
            <a:ext cx="4677344" cy="885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FCC159AC-390D-430F-AE72-6015B1B56E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4117904"/>
            <a:ext cx="3096344" cy="247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163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260648"/>
                <a:ext cx="8064896" cy="6480720"/>
              </a:xfrm>
            </p:spPr>
            <p:txBody>
              <a:bodyPr>
                <a:normAutofit/>
              </a:bodyPr>
              <a:lstStyle/>
              <a:p>
                <a:pPr marL="0" lv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r>
                  <a:rPr lang="cs-CZ" altLang="cs-CZ" sz="3200" b="1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6.2 Pravidlo vnitřní míry výnosnosti</a:t>
                </a: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3200" b="1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2800" b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Vnitřní míra výnosnosti </a:t>
                </a:r>
                <a:r>
                  <a:rPr lang="cs-CZ" altLang="cs-CZ" sz="2800" kern="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je označována </a:t>
                </a:r>
                <a:r>
                  <a:rPr lang="cs-CZ" altLang="cs-CZ" sz="2800" b="1" i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cs-CZ" altLang="cs-CZ" sz="2800" kern="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a je odhadnuta z rovnice </a:t>
                </a:r>
              </a:p>
              <a:p>
                <a:pPr mar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cs-CZ" sz="2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2400" i="1">
                          <a:latin typeface="Cambria Math" panose="02040503050406030204" pitchFamily="18" charset="0"/>
                        </a:rPr>
                        <m:t>...+</m:t>
                      </m:r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cs-CZ" altLang="cs-CZ" sz="2400" ker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=0.</m:t>
                      </m:r>
                    </m:oMath>
                  </m:oMathPara>
                </a14:m>
                <a:endParaRPr lang="cs-CZ" altLang="cs-CZ" sz="2400" kern="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Jsou-li </a:t>
                </a:r>
                <a:r>
                  <a:rPr lang="cs-CZ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cs-CZ" sz="2400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0, </a:t>
                </a:r>
                <a:r>
                  <a:rPr lang="cs-CZ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cs-CZ" sz="2400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 0, . . . , </a:t>
                </a:r>
                <a:r>
                  <a:rPr lang="cs-CZ" sz="24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cs-CZ" sz="2400" i="1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 0 </a:t>
                </a:r>
                <a:r>
                  <a:rPr lang="cs-CZ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finanční toky charakterizující danou investici a </a:t>
                </a:r>
                <a:r>
                  <a:rPr lang="cs-CZ" sz="2800" b="1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cs-CZ" sz="2800" b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míra výnosnosti</a:t>
                </a:r>
                <a:r>
                  <a:rPr lang="cs-CZ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která je </a:t>
                </a:r>
                <a:r>
                  <a:rPr lang="cs-CZ" sz="2800" b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běžně dostupná na trhu </a:t>
                </a:r>
                <a:r>
                  <a:rPr lang="cs-CZ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 rámci investic se srovnatelnými parametry, pak </a:t>
                </a:r>
                <a:r>
                  <a:rPr lang="cs-CZ" sz="2800" b="1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pravidlo vnitřní míry výnosnosti</a:t>
                </a:r>
                <a:r>
                  <a:rPr lang="cs-CZ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zní: </a:t>
                </a:r>
              </a:p>
              <a:p>
                <a:pPr marL="777240" lvl="1" indent="-4572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anose="05000000000000000000" pitchFamily="2" charset="2"/>
                  <a:buChar char="q"/>
                </a:pPr>
                <a:r>
                  <a:rPr lang="cs-CZ" sz="2600" b="1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je-li </a:t>
                </a:r>
                <a:r>
                  <a:rPr lang="cs-CZ" sz="2600" b="1" i="1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cs-CZ" sz="2600" b="1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 </a:t>
                </a:r>
                <a:r>
                  <a:rPr lang="cs-CZ" sz="2600" b="1" i="1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cs-CZ" sz="2600" b="1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pak investuj</a:t>
                </a:r>
                <a:r>
                  <a:rPr lang="cs-CZ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</a:p>
              <a:p>
                <a:pPr marL="777240" lvl="1" indent="-4572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anose="05000000000000000000" pitchFamily="2" charset="2"/>
                  <a:buChar char="q"/>
                </a:pPr>
                <a:r>
                  <a:rPr lang="cs-CZ" sz="2600" b="1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je-li </a:t>
                </a:r>
                <a:r>
                  <a:rPr lang="cs-CZ" sz="2600" b="1" i="1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cs-CZ" sz="2600" b="1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</a:t>
                </a:r>
                <a:r>
                  <a:rPr lang="cs-CZ" sz="2600" b="1" i="1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cs-CZ" sz="2600" b="1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pak neinvestuj</a:t>
                </a:r>
                <a:r>
                  <a:rPr lang="cs-CZ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2800" kern="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200" kern="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2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altLang="cs-CZ" sz="32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1" indent="0" algn="ctr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altLang="cs-CZ" sz="3200" b="1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1" indent="0" algn="ctr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altLang="cs-CZ" sz="32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cs-CZ" altLang="cs-CZ" sz="32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20040" lvl="1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6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260648"/>
                <a:ext cx="8064896" cy="6480720"/>
              </a:xfrm>
              <a:blipFill>
                <a:blip r:embed="rId2"/>
                <a:stretch>
                  <a:fillRect l="-756" t="-1317" r="-196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3705695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1455</TotalTime>
  <Words>743</Words>
  <Application>Microsoft Office PowerPoint</Application>
  <PresentationFormat>Předvádění na obrazovce (4:3)</PresentationFormat>
  <Paragraphs>120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Cambria Math</vt:lpstr>
      <vt:lpstr>Georgia</vt:lpstr>
      <vt:lpstr>Times New Roman</vt:lpstr>
      <vt:lpstr>Trebuchet MS</vt:lpstr>
      <vt:lpstr>Wingdings</vt:lpstr>
      <vt:lpstr>Aerodynamika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Pavlacka</dc:creator>
  <cp:lastModifiedBy>Pavlačková Martina</cp:lastModifiedBy>
  <cp:revision>241</cp:revision>
  <dcterms:created xsi:type="dcterms:W3CDTF">2019-08-02T15:17:46Z</dcterms:created>
  <dcterms:modified xsi:type="dcterms:W3CDTF">2022-03-05T10:32:50Z</dcterms:modified>
</cp:coreProperties>
</file>