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9" r:id="rId3"/>
    <p:sldId id="337" r:id="rId4"/>
    <p:sldId id="338" r:id="rId5"/>
    <p:sldId id="340" r:id="rId6"/>
    <p:sldId id="261" r:id="rId7"/>
    <p:sldId id="262" r:id="rId8"/>
    <p:sldId id="265" r:id="rId9"/>
    <p:sldId id="356" r:id="rId10"/>
    <p:sldId id="266" r:id="rId11"/>
    <p:sldId id="267" r:id="rId12"/>
    <p:sldId id="344" r:id="rId13"/>
    <p:sldId id="357" r:id="rId14"/>
    <p:sldId id="353" r:id="rId15"/>
    <p:sldId id="341" r:id="rId16"/>
    <p:sldId id="345" r:id="rId17"/>
    <p:sldId id="354" r:id="rId18"/>
    <p:sldId id="342" r:id="rId19"/>
    <p:sldId id="346" r:id="rId20"/>
    <p:sldId id="343" r:id="rId21"/>
    <p:sldId id="347" r:id="rId22"/>
    <p:sldId id="358" r:id="rId23"/>
    <p:sldId id="355" r:id="rId24"/>
    <p:sldId id="348" r:id="rId25"/>
    <p:sldId id="35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78277-A8BB-4361-9C4E-4778304E16C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92888" cy="5760640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Obligace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Obligace 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dluhopis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cenný papír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stanovenou dobou splatnosti, který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 závazek 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emitenta (dlužníka) vůči oprávněnému majiteli (věřiteli)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splatit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určitému datu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půjčku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proplatit úroky 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stanovených termínech. </a:t>
            </a: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12968" cy="6048672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tržní cenou obligace a nominální hodnotou</a:t>
            </a:r>
            <a:r>
              <a:rPr 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mohou nastat tyto 3 situace: </a:t>
            </a: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tehdy, když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za nominální hodnotu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tehdy, když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s prémií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tehdy, když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s diskontem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51560" lvl="2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83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6009848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 Výnosnost obligace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obligací se můžeme setkat s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výnosnostmi, které souvisí pouze s kupónovými platbami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nebo které se týkají jak kupónových plateb, tak nákupních a prodejních cen.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se zaměříme na 1. typ výnosnosti, kdy rozlišujeme: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kupónovou výnosnost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cs-CZ" sz="2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běžnou výnosnost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1142851" cy="7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1165076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45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5073744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Obligace s nominální hodnotou 10 000 Kč, se splatností k 1.9.2022 a ročními kupónovými platbami 600 Kč byla k 1.9.2019 nabízena za cenu 10 272,30 Kč. Vypočtete její kupónovou výnosnost a běžnou výnosnost.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Obligace s nominální hodnotou 10 000 Kč, se splatností k 1.9.2022 a ročními kupónovými platbami 600 Kč byla k 1.9.2019 nabízena za cenu 10 272,30 Kč. Vypočtete její kupónovou výnosnost a běžnou výnosnost.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Kupónovou výnosnost určíme podle vztahu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běžnou výnosnost určíme podle vztahu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4763"/>
            <a:ext cx="1142851" cy="7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54" y="3299945"/>
            <a:ext cx="2919958" cy="7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116507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54" y="4869160"/>
            <a:ext cx="3279998" cy="7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5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92888" cy="576064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Akcie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 </a:t>
            </a:r>
            <a:r>
              <a:rPr 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cenný papír </a:t>
            </a:r>
            <a:r>
              <a:rPr 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obchodovatelný na kapitálovém trhu, s nímž jsou spojena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práva majitele</a:t>
            </a:r>
            <a:r>
              <a:rPr 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podílet se na řízení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akciové společnosti (účast a hlasování na valné hromadě...),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společnosti (rozdělený do dividend),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likvidačního zůstatku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zániku společnosti (na řadu přichází ale až po věřitelích),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přednost na nákup nových akcií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0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6009848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Majitel akcie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(akcionář) není věřitelem tak jako v případě majitele obligace, nýbrž s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poluvlastníkem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celé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akciové společnosti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hodnota akcie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na majetku akciové společnosti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vyjádřený vlastnictvím akcie.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nominální hodnotou souvisí pojem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jmění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kapitál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které je dáno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součtem nominálních hodnot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všech prodaných (upsaných) akcií.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Nadřazenějším pojmem je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jmění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němž je zahrnuto základní jmění, emisní ážio (kladný rozdíl mezi tržní cenou a nominální hodnotou akcie při její emisi), fondy ze zisku a nerozdělený zisk (nepoužitý na fondy nebo dividendy)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Potřebné 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cizí finanční zdroje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(úvěry) akciové společnosti tvoří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cizí jmění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(kapitál).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9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Dividenda</a:t>
            </a: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na zisku akciové společnosti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 který má právo každý akcionář a který je odhlasován na valné hromadě akcionářů.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Výplata dividend závisí především na hospodaření společnosti a nemusí být zaručena, na rozdíl od obligací s fixní kupónovou sazbou.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 řadíme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mezi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dlouhodobé cenné papíry s nezaručeným výnosem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Emise akcií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jejich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umístění na kapitálovém trhu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buď formou veřejné nabídky prodeje akcií nebo neveřejného prodeje (pro omezený počet investorů).</a:t>
            </a:r>
          </a:p>
        </p:txBody>
      </p:sp>
    </p:spTree>
    <p:extLst>
      <p:ext uri="{BB962C8B-B14F-4D97-AF65-F5344CB8AC3E}">
        <p14:creationId xmlns:p14="http://schemas.microsoft.com/office/powerpoint/2010/main" val="118615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6225872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Výsledek obrázku pro ak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5551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3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784976" cy="593784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 Cena akcie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akcie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hodnota, za kterou je obchodována na kapitálovém trhu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 aktuálního stavu nabídky a poptávky.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praxi se často používá termínu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akcie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jehož hodnota je, na rozdíl od obligací, rovna přímo ceně.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Cenu akcie ovlivňují různé faktory, především prosperita akciové společnosti, kvalita jejího řízení, perspektiva daného oboru do budoucna, ekonomické parametry daného státu...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6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84976" cy="6225872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příklad výpočtu ceny akcie si uvedeme tzv.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dividendový diskontní model</a:t>
            </a: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modelu je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hodnota akcie odhadována jako součet všech diskontovaných budoucích plateb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tj. dividend a výnosu z prodeje akcie.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hodnota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níž byly dividendy vypláceny po dobu </a:t>
            </a:r>
            <a:r>
              <a:rPr lang="cs-CZ" altLang="cs-CZ" sz="2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 a na konci </a:t>
            </a:r>
            <a:r>
              <a:rPr lang="cs-CZ" altLang="cs-CZ" sz="2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tého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roku byla akcie prodána, vypadá takto: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kde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vyplacené dividendy za jednotlivé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roky a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úroková míra v rámci investic se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srovnatelnými parametry. </a:t>
            </a: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23" y="3717032"/>
            <a:ext cx="492366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3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hodnota 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obligace je </a:t>
            </a:r>
            <a:r>
              <a:rPr 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částka vytištěná na cenném papíru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udává </a:t>
            </a:r>
            <a:r>
              <a:rPr 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výši dluhu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vyplacena na konci doby splatnosti.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obligace </a:t>
            </a: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skutečná tržní hodnota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 kterou je obchodována na kapitálových trzích.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 den splatnosti je cena obligace rovna nominální hodnotě.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784976" cy="593784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bychom uvažovali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nekonečné vyplácení dividend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dostaneme pro vnitřní hodnotu akcie vztah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Je-li navíc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dividendy neměnná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tj.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· · · =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platí (aplikací vzorce pro součet geometrické řady)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040560" cy="9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4608512" cy="10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18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5073744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</a:t>
            </a: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hodnotu akcie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očekáváte-li, že hodnota dividendy se v příštích letech nebude měnit a bude cenit 30 Kč na jednu akcii. Roční tržní úroková míra v rámci investic do akcií je 12%.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22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</a:t>
            </a: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hodnotu akcie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očekáváte-li, že hodnota dividendy se v příštích letech nebude měnit a bude cenit 30 Kč na jednu akcii. Roční tržní úroková míra v rámci investic do akcií je 12%.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 výpočet vnitřní hodnoty použijeme vztah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hodnota dané akcie je 250 Kč.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960440" cy="87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2936580" cy="87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3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 Výnosnost akcií</a:t>
            </a: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dvojí výnosnost akcií: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dividendovou</a:t>
            </a:r>
            <a:r>
              <a:rPr lang="cs-CZ" alt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běžnou</a:t>
            </a:r>
            <a:r>
              <a:rPr lang="cs-CZ" alt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výnosnost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výše dividendy a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tržní cena, za kterou byla akcie koupena</a:t>
            </a:r>
          </a:p>
          <a:p>
            <a:pPr marL="45720" lv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akciovou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celkovou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výnosnost</a:t>
            </a:r>
          </a:p>
          <a:p>
            <a:pPr marL="45720" lv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tržní cena, za niž byla akcie koupena, a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tržní cena, za niž byla akcie prodána. </a:t>
            </a:r>
          </a:p>
          <a:p>
            <a:pPr marL="45720" lv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0" y="1844824"/>
            <a:ext cx="150506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5" y="4234201"/>
            <a:ext cx="2766177" cy="9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2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208912" cy="5112568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běžnou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celkovou výnosnost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akcie, která byla koupena za cenu 64 Kč a za jedenáct měsíců prodána za cenu 81,88 Kč. Během této doby byla vyplacena dividenda ve výši 8,67 Kč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1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208912" cy="6048672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běžnou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celkovou výnosnost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akcie, která byla koupena za cenu 64 Kč a za jedenáct měsíců prodána za cenu 81,88 Kč. Během této doby byla vyplacena dividenda ve výši 8,67 Kč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Běžnou výnosnost zjistíme podle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 celkovou výnosnost podle</a:t>
            </a: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546771"/>
            <a:ext cx="129005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28" y="2546771"/>
            <a:ext cx="4312567" cy="9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437113"/>
            <a:ext cx="243627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9" y="5445224"/>
            <a:ext cx="59088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8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Kurz obligace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cena vyjádřená v procentech z nominální hodnoty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Např. je-li cena obligace 11 038 Kč a její nominální hodnota 10 000 Kč, bude hodnota kurzu činit 110,38 procent.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Kupónová platba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sjednaný úrok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vyplácený v pravidelných intervalech.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Kupónová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je roční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kupónová platba vyjádřená v procentech z nominální hodnoty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Kupónové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(nejčastěji roční nebo pololetní) 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období, na jehož konci je vyplacena kupónová platba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07" y="476250"/>
            <a:ext cx="403848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8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892480" cy="6048672"/>
          </a:xfrm>
        </p:spPr>
        <p:txBody>
          <a:bodyPr>
            <a:normAutofit fontScale="47500" lnSpcReduction="2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5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obligací: 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4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podle počtu kupónových plateb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kupónové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obligace, s nimiž je spojen konečný počet kupónových plateb,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bezkupónové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obchodovány na diskontním principu bez výplat kupónů, obligace se tedy chová jako dlouhodobý depozitní certifikát,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konzoly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4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věčné obligace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které poskytují nekonečně mnoho kupónových plateb;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4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4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podle emitenta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emitentem jsou státní orgány, obligace jsou vydávány při deficitu státního rozpočtu, např. povodňové dluhopisy v roce 1997,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komunální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emitovány při potřebě peněz na straně městské správy,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podnikové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emitentem je určitá firma;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4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4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podle místa, kde je emitována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je emitována na domácím trhu domácím subjektem a v domácí měně,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je emitována na zahraničním trhu zahraničním subjektem v odpovídající zahraniční měně,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euroobligace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 emitována způsobem: emitent z jedné země emituje obligaci do druhé země v měně třetí země.</a:t>
            </a:r>
          </a:p>
        </p:txBody>
      </p:sp>
    </p:spTree>
    <p:extLst>
      <p:ext uri="{BB962C8B-B14F-4D97-AF65-F5344CB8AC3E}">
        <p14:creationId xmlns:p14="http://schemas.microsoft.com/office/powerpoint/2010/main" val="239155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352928" cy="6048672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5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 Cena kupónové obligace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Cenou obligace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rozumíme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cenu, za kterou je obligace obchodována na kapitálovém trhu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jejíž výše především závisí na stavu nabídky a poptávky. </a:t>
            </a:r>
          </a:p>
          <a:p>
            <a:pPr marL="34290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obligace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rovna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součtu všech budoucích kupónových plateb diskontovaných k současnému datu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hodnoty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také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diskontované k dnešnímu datu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2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79382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s-ES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Matematicky je cena obligace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daná vztahem</a:t>
            </a:r>
            <a:r>
              <a:rPr lang="es-ES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kde </a:t>
            </a:r>
            <a:r>
              <a:rPr lang="cs-CZ" altLang="cs-CZ" sz="32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značí míru výnosnosti v rámci investic do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obligací.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Úpravou tohoto vztahu s využitím součtu pro geometrickou posloupnost dostaneme stručnější vyjádření pro cenu obligace: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527249" cy="78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3" y="5029519"/>
            <a:ext cx="338437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9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208912" cy="453650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cenu obligace s nominální hodnotou 10 000 Kč, splatnou k 1.9.2022, k datu 1.9.2019. Kupónové platby jsou vypláceny jednou za rok, vždy k 1.9., kupónová sazba činí 6%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tržní úroková míra v rámci investic do obligací je 10%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208912" cy="6048672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cenu obligace s nominální hodnotou 10 000 Kč, splatnou k 1.9.2022, k datu 1.9.2019. Kupónové platby jsou vypláceny jednou za rok, vždy k 1.9., kupónová sazba činí 6%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tržní úroková míra v rámci investic do obligací je 10%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Nejdříve vypočteme výši kupónových plateb, které jsou definovány jako kupónová sazba násobená nominální hodnotou obligace. V našem případě bude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kupónová platba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 10000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*0,06=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Kč.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Dobu od 1.9.2019 do 1.9.2022 představují právě tři roky, takže pro teoretickou cenu obligace bude podle platit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obligace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1.9.2019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9 005,30 Kč.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40444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04998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1738</TotalTime>
  <Words>1491</Words>
  <Application>Microsoft Office PowerPoint</Application>
  <PresentationFormat>Předvádění na obrazovce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Georgia</vt:lpstr>
      <vt:lpstr>Times New Roman</vt:lpstr>
      <vt:lpstr>Trebuchet MS</vt:lpstr>
      <vt:lpstr>Wingdings</vt:lpstr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Pavlacka</dc:creator>
  <cp:lastModifiedBy>Pavlačková Martina</cp:lastModifiedBy>
  <cp:revision>277</cp:revision>
  <dcterms:created xsi:type="dcterms:W3CDTF">2019-08-02T15:17:46Z</dcterms:created>
  <dcterms:modified xsi:type="dcterms:W3CDTF">2020-10-24T09:28:25Z</dcterms:modified>
</cp:coreProperties>
</file>