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327" r:id="rId6"/>
    <p:sldId id="325" r:id="rId7"/>
    <p:sldId id="326" r:id="rId8"/>
    <p:sldId id="329" r:id="rId9"/>
    <p:sldId id="333" r:id="rId10"/>
    <p:sldId id="331" r:id="rId11"/>
    <p:sldId id="351" r:id="rId12"/>
    <p:sldId id="332" r:id="rId13"/>
    <p:sldId id="334" r:id="rId14"/>
    <p:sldId id="33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712968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9. Úvěry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Úvěrem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rozumíme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poskytnutí peněžní částky na určitou dobu za odměnu zvanou úrok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Budeme předpokládat, že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dluh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bude splácen: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ihned,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polhůtními ročními splátkami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výši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 neměnné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roční úrokové míře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Umořovací plán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849" y="1556792"/>
            <a:ext cx="6488298" cy="374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59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424936" cy="5976664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 Splácení dluhu při konstantním úmoru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tomto případě bude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období umořena stejná část dluhu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Výši úmoru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pak vypočteme vydělením celkové hodnoty dluhu počtem let splácení (známe-li dobu splácení), tj.</a:t>
            </a: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841" y="3861048"/>
            <a:ext cx="1312342" cy="11962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872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80920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plán, bude vypadat stejně jako v předchozím případě, ale způsob jeho vyplnění bude odlišný.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</a:t>
            </a:r>
            <a:r>
              <a:rPr lang="cs-CZ" sz="2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nejdřív </a:t>
            </a:r>
            <a:r>
              <a:rPr lang="cs-CZ" sz="2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vyplnit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sloupec pro úmor 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sloupec pro stav dluhu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stavy dluhu </a:t>
            </a:r>
            <a:r>
              <a:rPr lang="cs-CZ" sz="2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18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postupně získáme odečítáním úmoru: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úroku </a:t>
            </a:r>
            <a:r>
              <a:rPr lang="cs-CZ" sz="2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8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každé období a </a:t>
            </a:r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výši splátky </a:t>
            </a:r>
            <a:r>
              <a:rPr lang="cs-CZ" sz="24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vypočteme takto: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3744416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65104"/>
            <a:ext cx="2232248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373216"/>
            <a:ext cx="2088232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5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Máme splatit úvěr 490 000 Kč tak, že vždy na konci roku bude umořeno 70 000 Kč. Sestavte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je-li úroková míra 5%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Nejdříve vypočteme, jak dlouho budeme úvěr splácet. Tj. vydělíme výši úvěru hodnotou úmoru: 490 000/70 000 = 7. </a:t>
            </a:r>
            <a:r>
              <a:rPr lang="da-DK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Splácet tedy budeme 7 let.</a:t>
            </a: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49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16008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81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048672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splátku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platí vztah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vypočtený z posledního stavu dluhu,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úmor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tj. částka, která se skutečně odečte od posledního stavu dluhu.</a:t>
            </a:r>
            <a:endParaRPr lang="cs-CZ" altLang="cs-CZ" sz="28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022" y="1196752"/>
            <a:ext cx="174105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0"/>
            <a:ext cx="8424936" cy="6525344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Průběh splácení dluhu se zapisuje do tabulky zvané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umořovací plán </a:t>
            </a:r>
            <a:r>
              <a:rPr lang="cs-CZ" altLang="cs-CZ" sz="3200" ker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altLang="cs-CZ" sz="3200" b="1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splátkový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kalendář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Plán obsahuje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pět sloupců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 nichž je uvedeno: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období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(rok),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výše splátky, úroku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úmoru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 příslušném období,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stav dluhu na konci období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Počet řádků v plánu je dán počtem období, kdy je dluh splácen.</a:t>
            </a: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7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7992888" cy="5328592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dlužník splácí úvěr věřiteli obvykle v pravidelných (zde ročních) intervalech, lze proces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splácení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přirovnat k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vyplácení anuit důchodu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97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7992888" cy="504056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při výpočtu hodnoty splátky úvěru budeme </a:t>
            </a:r>
            <a:r>
              <a:rPr 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počáteční dluh </a:t>
            </a:r>
            <a:r>
              <a:rPr lang="cs-CZ" sz="2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považovat za 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současnou hodnotu </a:t>
            </a:r>
            <a:r>
              <a:rPr lang="cs-CZ" sz="2800" b="1" i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důchodu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předpokladů výše se bude jednat o </a:t>
            </a:r>
            <a:r>
              <a:rPr lang="cs-CZ" sz="28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dočasný bezprostřední polhůtní roční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400" dirty="0"/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188640"/>
                <a:ext cx="8640960" cy="6336704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Hodnotu splátky tedy získáme ze vztahu (viz Důchody)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0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sz="2000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kde 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Použijeme-li </a:t>
                </a:r>
                <a:r>
                  <a:rPr 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diskontní faktor </a:t>
                </a:r>
                <a14:m>
                  <m:oMath xmlns:m="http://schemas.openxmlformats.org/officeDocument/2006/math">
                    <m:r>
                      <a:rPr lang="cs-CZ" sz="28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8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1+</m:t>
                        </m:r>
                        <m:r>
                          <a:rPr lang="cs-CZ" sz="28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dluh </a:t>
                </a:r>
                <a:r>
                  <a:rPr 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000" b="0" i="1" smtClean="0">
                          <a:latin typeface="Cambria Math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cs-CZ" sz="30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30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sz="3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3000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3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3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3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sz="3000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39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a pro splátku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získáme vztah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𝐷𝑖</m:t>
                          </m:r>
                        </m:num>
                        <m:den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188640"/>
                <a:ext cx="8640960" cy="6336704"/>
              </a:xfrm>
              <a:blipFill rotWithShape="1"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058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88640"/>
                <a:ext cx="8424936" cy="6408712"/>
              </a:xfrm>
            </p:spPr>
            <p:txBody>
              <a:bodyPr>
                <a:normAutofit fontScale="47500" lnSpcReduction="2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9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9.1 Splácení dluhu splátkami stejné výše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dluh splácen </a:t>
                </a:r>
                <a:r>
                  <a:rPr lang="cs-CZ" sz="51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stejně vysokými splátkami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můžeme </a:t>
                </a:r>
                <a:r>
                  <a:rPr lang="cs-CZ" sz="51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sloupec pro splátku 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umořovacím plánu </a:t>
                </a:r>
                <a:r>
                  <a:rPr lang="cs-CZ" sz="51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vyplnit ihned</a:t>
                </a:r>
                <a:r>
                  <a:rPr lang="cs-CZ" sz="51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Úrok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. . . ,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51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tém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období spočteme podle vztahu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kde 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51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j−1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stav dluhu v předchozím, (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− 1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cs-CZ" sz="5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51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tém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období.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Výše úmoru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každé období je dána rozdílem mezi splátkou a úrokem v témže období: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5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5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5100" i="1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=1,…,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cs-CZ" sz="5100" i="1"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5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Stav dluhu </a:t>
                </a:r>
                <a:r>
                  <a:rPr lang="cs-CZ" sz="51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cs-CZ" sz="38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cs-CZ" sz="51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5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každé období se vypočte jako rozdíl předchozího stavu dluhu a úmoru v současném období, tj.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400" dirty="0"/>
                  <a:t>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5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5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5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59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59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𝑗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=1,…,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cs-CZ" sz="5900" b="0" i="1" smtClean="0"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cs-CZ" sz="5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88640"/>
                <a:ext cx="8424936" cy="6408712"/>
              </a:xfrm>
              <a:blipFill>
                <a:blip r:embed="rId2"/>
                <a:stretch>
                  <a:fillRect l="-507" t="-23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81" y="1988840"/>
            <a:ext cx="1956134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</p:spPr>
            <p:txBody>
              <a:bodyPr/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 praxi někdy nastane případ, že poslední splátka je menší než všechny předchozí. 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Tuto nižší splátku </a:t>
                </a:r>
                <a:r>
                  <a:rPr lang="cs-CZ" altLang="cs-CZ" sz="32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uhradíme v </a:t>
                </a:r>
                <a:r>
                  <a:rPr lang="cs-CZ" altLang="cs-CZ" sz="32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cs-CZ" altLang="cs-CZ" sz="32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tém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roce.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Výši poslední splátky </a:t>
                </a:r>
                <a:r>
                  <a:rPr 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určíme 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 vztahu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8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  <a:blipFill>
                <a:blip r:embed="rId2"/>
                <a:stretch>
                  <a:fillRect l="-10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04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7992888" cy="439248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Úvěr 500 000 Kč má být umořen polhůtními ročními splátkami ve výši 90 000 Kč při úrokové míre 6,3%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Sestavte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umořovací plán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6493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1722</TotalTime>
  <Words>591</Words>
  <Application>Microsoft Office PowerPoint</Application>
  <PresentationFormat>Předvádění na obrazovce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277</cp:revision>
  <dcterms:created xsi:type="dcterms:W3CDTF">2019-08-02T15:17:46Z</dcterms:created>
  <dcterms:modified xsi:type="dcterms:W3CDTF">2022-03-03T08:10:09Z</dcterms:modified>
</cp:coreProperties>
</file>