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327" r:id="rId6"/>
    <p:sldId id="325" r:id="rId7"/>
    <p:sldId id="326" r:id="rId8"/>
    <p:sldId id="329" r:id="rId9"/>
    <p:sldId id="333" r:id="rId10"/>
    <p:sldId id="331" r:id="rId11"/>
    <p:sldId id="351" r:id="rId12"/>
    <p:sldId id="332" r:id="rId13"/>
    <p:sldId id="334" r:id="rId14"/>
    <p:sldId id="335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7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FC78277-A8BB-4361-9C4E-4778304E16CC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51520" y="548680"/>
            <a:ext cx="8712968" cy="554461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cs-CZ" altLang="cs-CZ" sz="3600" b="1" dirty="0">
                <a:latin typeface="Times New Roman" pitchFamily="18" charset="0"/>
                <a:cs typeface="Times New Roman" pitchFamily="18" charset="0"/>
              </a:rPr>
              <a:t>9. Úvěry</a:t>
            </a:r>
          </a:p>
          <a:p>
            <a:pPr algn="ctr">
              <a:buNone/>
            </a:pPr>
            <a:endParaRPr lang="cs-CZ" altLang="cs-CZ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Úvěrem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rozumíme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poskytnutí peněžní částky na určitou dobu za odměnu zvanou úrok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Budeme předpokládat, že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dluh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ve výši </a:t>
            </a: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bude splácen: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ihned, 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8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polhůtními ročními splátkami 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 výši </a:t>
            </a:r>
            <a:r>
              <a:rPr lang="cs-CZ" altLang="cs-CZ" sz="2800" b="1" i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při neměnné </a:t>
            </a:r>
            <a:r>
              <a:rPr lang="cs-CZ" altLang="cs-CZ" sz="28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roční úrokové míře </a:t>
            </a:r>
            <a:r>
              <a:rPr lang="cs-CZ" altLang="cs-CZ" sz="2800" b="1" i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altLang="cs-CZ" sz="28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 dobu </a:t>
            </a:r>
            <a:r>
              <a:rPr lang="cs-CZ" altLang="cs-CZ" sz="2800" b="1" i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altLang="cs-CZ" sz="28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let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16754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692696"/>
            <a:ext cx="8424936" cy="5832648"/>
          </a:xfrm>
        </p:spPr>
        <p:txBody>
          <a:bodyPr/>
          <a:lstStyle/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28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Umořovací plán</a:t>
            </a:r>
          </a:p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040" lvl="1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849" y="1556792"/>
            <a:ext cx="6488298" cy="3744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8596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620688"/>
            <a:ext cx="8424936" cy="5976664"/>
          </a:xfrm>
        </p:spPr>
        <p:txBody>
          <a:bodyPr>
            <a:normAutofit/>
          </a:bodyPr>
          <a:lstStyle/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9.2 Splácení dluhu při konstantním úmoru</a:t>
            </a:r>
          </a:p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tomto případě bude </a:t>
            </a:r>
            <a:r>
              <a:rPr lang="cs-C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každém období umořena stejná část dluhu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Výši úmoru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pak vypočteme vydělením celkové hodnoty dluhu počtem let splácení (známe-li dobu splácení), tj.</a:t>
            </a:r>
          </a:p>
        </p:txBody>
      </p:sp>
      <p:pic>
        <p:nvPicPr>
          <p:cNvPr id="5" name="Obrázek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841" y="3861048"/>
            <a:ext cx="1312342" cy="11962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7872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8280920" cy="5688632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Umořovací plán, bude vypadat stejně jako v předchozím případě, ale způsob jeho vyplnění bude odlišný.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Především </a:t>
            </a:r>
            <a:r>
              <a:rPr lang="cs-CZ" sz="24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</a:t>
            </a: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nejdřív </a:t>
            </a:r>
            <a:r>
              <a:rPr lang="cs-CZ" sz="24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vyplnit</a:t>
            </a: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sloupec pro úmor </a:t>
            </a: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sz="24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sloupec pro stav dluhu</a:t>
            </a: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Nové </a:t>
            </a:r>
            <a:r>
              <a:rPr lang="cs-CZ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stavy dluhu </a:t>
            </a:r>
            <a:r>
              <a:rPr lang="cs-CZ" sz="2400" b="1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sz="1800" b="1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cs-CZ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postupně získáme odečítáním úmoru: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Výši úroku </a:t>
            </a:r>
            <a:r>
              <a:rPr lang="cs-CZ" sz="2400" b="1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cs-CZ" sz="1800" b="1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 každé období a </a:t>
            </a:r>
            <a:r>
              <a:rPr lang="cs-CZ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výši splátky </a:t>
            </a:r>
            <a:r>
              <a:rPr lang="cs-CZ" sz="2400" b="1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sz="1800" b="1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vypočteme takto: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708920"/>
            <a:ext cx="3744416" cy="5040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365104"/>
            <a:ext cx="2232248" cy="720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373216"/>
            <a:ext cx="2088232" cy="7920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650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7992888" cy="5688632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Máme splatit úvěr 490 000 Kč tak, že vždy na konci roku bude umořeno 70 000 Kč. Sestavte </a:t>
            </a: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umořovací plán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je-li úroková míra 5% </a:t>
            </a:r>
            <a:r>
              <a:rPr lang="cs-CZ" sz="2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p.a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Řešení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Nejdříve vypočteme, jak dlouho budeme úvěr splácet. Tj. vydělíme výši úvěru hodnotou úmoru: 490 000/70 000 = 7. </a:t>
            </a:r>
            <a:r>
              <a:rPr lang="da-DK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Splácet tedy budeme 7 let.</a:t>
            </a:r>
            <a:endParaRPr 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049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80728"/>
            <a:ext cx="7160089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3817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332656"/>
            <a:ext cx="8568952" cy="6048672"/>
          </a:xfrm>
        </p:spPr>
        <p:txBody>
          <a:bodyPr>
            <a:normAutofit/>
          </a:bodyPr>
          <a:lstStyle/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Pro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splátku </a:t>
            </a:r>
            <a:r>
              <a:rPr lang="cs-CZ" altLang="cs-CZ" sz="32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platí vztah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kde 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i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úrok</a:t>
            </a: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vypočtený z posledního stavu dluhu,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i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úmor</a:t>
            </a: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tj. částka, která se skutečně odečte od posledního stavu dluhu.</a:t>
            </a:r>
            <a:endParaRPr lang="cs-CZ" altLang="cs-CZ" sz="2800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Obrázek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022" y="1196752"/>
            <a:ext cx="1741058" cy="5760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9818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0"/>
            <a:ext cx="8424936" cy="6525344"/>
          </a:xfrm>
        </p:spPr>
        <p:txBody>
          <a:bodyPr/>
          <a:lstStyle/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Průběh splácení dluhu se zapisuje do tabulky zvané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umořovací plán </a:t>
            </a:r>
            <a:r>
              <a:rPr lang="cs-CZ" altLang="cs-CZ" sz="3200" ker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nebo </a:t>
            </a:r>
            <a:r>
              <a:rPr lang="cs-CZ" altLang="cs-CZ" sz="3200" b="1" ker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splátkový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kalendář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Plán obsahuje </a:t>
            </a: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pět sloupců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v nichž je uvedeno: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období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(rok), 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výše splátky, úroku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úmoru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 příslušném období,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stav dluhu na konci období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20040" lvl="1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Počet řádků v plánu je dán počtem období, kdy je dluh splácen.</a:t>
            </a: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375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908720"/>
            <a:ext cx="7992888" cy="5328592"/>
          </a:xfrm>
        </p:spPr>
        <p:txBody>
          <a:bodyPr/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Vzhledem k tomu, že dlužník splácí úvěr věřiteli obvykle v pravidelných (zde ročních) intervalech, lze proces </a:t>
            </a:r>
            <a:r>
              <a:rPr 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splácení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přirovnat k </a:t>
            </a:r>
            <a:r>
              <a:rPr 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vyplácení anuit důchodu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4979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196752"/>
            <a:ext cx="7992888" cy="5040560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 při výpočtu hodnoty splátky úvěru budeme </a:t>
            </a:r>
            <a:r>
              <a:rPr lang="cs-CZ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počáteční dluh </a:t>
            </a:r>
            <a:r>
              <a:rPr lang="cs-CZ" sz="2800" b="1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považovat za </a:t>
            </a:r>
            <a:r>
              <a:rPr lang="cs-CZ" sz="28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současnou hodnotu </a:t>
            </a:r>
            <a:r>
              <a:rPr lang="cs-CZ" sz="2800" b="1" i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PV</a:t>
            </a:r>
            <a:r>
              <a:rPr lang="cs-CZ" sz="28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důchodu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předpokladů výše se bude jednat o </a:t>
            </a:r>
            <a:r>
              <a:rPr lang="cs-CZ" sz="2800" b="1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dočasný bezprostřední polhůtní roční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důchod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400" dirty="0"/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657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395536" y="188640"/>
                <a:ext cx="8640960" cy="6336704"/>
              </a:xfrm>
            </p:spPr>
            <p:txBody>
              <a:bodyPr>
                <a:normAutofit lnSpcReduction="10000"/>
              </a:bodyPr>
              <a:lstStyle/>
              <a:p>
                <a:pPr marL="0" lvl="0" indent="0" algn="ctr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b="1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Hodnotu splátky tedy získáme ze vztahu (viz Důchody)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>
                          <a:latin typeface="Cambria Math"/>
                          <a:cs typeface="Times New Roman" panose="02020603050405020304" pitchFamily="18" charset="0"/>
                        </a:rPr>
                        <m:t>𝑃𝑉</m:t>
                      </m:r>
                      <m:r>
                        <a:rPr lang="cs-CZ" sz="2000" i="1"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cs-CZ" sz="2000" i="1">
                          <a:latin typeface="Cambria Math"/>
                          <a:cs typeface="Times New Roman" panose="02020603050405020304" pitchFamily="18" charset="0"/>
                        </a:rPr>
                        <m:t>𝑎</m:t>
                      </m:r>
                      <m:f>
                        <m:fPr>
                          <m:ctrlPr>
                            <a:rPr lang="cs-CZ" sz="20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cs-CZ" sz="2000" i="1">
                              <a:latin typeface="Cambria Math"/>
                              <a:cs typeface="Times New Roman" panose="020206030504050203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cs-CZ" sz="20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0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20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(1+</m:t>
                                  </m:r>
                                  <m:r>
                                    <a:rPr lang="cs-CZ" sz="20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  <m:r>
                                    <a:rPr lang="cs-CZ" sz="20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cs-CZ" sz="20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r>
                            <a:rPr lang="cs-CZ" sz="2000" i="1">
                              <a:latin typeface="Cambria Math"/>
                              <a:cs typeface="Times New Roman" panose="020206030504050203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kde </a:t>
                </a:r>
                <a:r>
                  <a:rPr lang="cs-CZ" sz="28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PV</a:t>
                </a: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cs-CZ" sz="28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Použijeme-li </a:t>
                </a:r>
                <a:r>
                  <a:rPr lang="cs-CZ" sz="28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diskontní faktor </a:t>
                </a:r>
                <a14:m>
                  <m:oMath xmlns:m="http://schemas.openxmlformats.org/officeDocument/2006/math">
                    <m:r>
                      <a:rPr lang="cs-CZ" sz="2800" i="1" kern="0">
                        <a:solidFill>
                          <a:schemeClr val="tx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𝑣</m:t>
                    </m:r>
                    <m:r>
                      <a:rPr lang="cs-CZ" sz="2800" i="1" kern="0">
                        <a:solidFill>
                          <a:schemeClr val="tx1"/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cs-CZ" sz="28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800" i="1" ker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cs-CZ" sz="2800" i="1" ker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1+</m:t>
                        </m:r>
                        <m:r>
                          <a:rPr lang="cs-CZ" sz="2800" i="1" ker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𝑖</m:t>
                        </m:r>
                      </m:den>
                    </m:f>
                  </m:oMath>
                </a14:m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pak dluh </a:t>
                </a:r>
                <a:r>
                  <a:rPr lang="cs-CZ" sz="28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000" b="0" i="1" smtClean="0">
                          <a:latin typeface="Cambria Math"/>
                          <a:cs typeface="Times New Roman" panose="02020603050405020304" pitchFamily="18" charset="0"/>
                        </a:rPr>
                        <m:t>𝐷</m:t>
                      </m:r>
                      <m:r>
                        <a:rPr lang="cs-CZ" sz="3000" i="1"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cs-CZ" sz="3000" i="1">
                          <a:latin typeface="Cambria Math"/>
                          <a:cs typeface="Times New Roman" panose="02020603050405020304" pitchFamily="18" charset="0"/>
                        </a:rPr>
                        <m:t>𝑎</m:t>
                      </m:r>
                      <m:f>
                        <m:fPr>
                          <m:ctrlPr>
                            <a:rPr lang="cs-CZ" sz="30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cs-CZ" sz="3000" i="1">
                              <a:latin typeface="Cambria Math"/>
                              <a:cs typeface="Times New Roman" panose="020206030504050203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cs-CZ" sz="300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3000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cs-CZ" sz="3000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r>
                            <a:rPr lang="cs-CZ" sz="3000" i="1">
                              <a:latin typeface="Cambria Math"/>
                              <a:cs typeface="Times New Roman" panose="020206030504050203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cs-CZ" sz="39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a pro splátku </a:t>
                </a:r>
                <a:r>
                  <a:rPr lang="cs-CZ" sz="32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získáme vztah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32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kern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cs-CZ" sz="2800" i="1" kern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cs-CZ" sz="2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𝐷𝑖</m:t>
                          </m:r>
                        </m:num>
                        <m:den>
                          <m:r>
                            <a:rPr lang="cs-CZ" sz="2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cs-CZ" sz="2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8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cs-CZ" sz="28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777240" lvl="1" indent="-4572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q"/>
                </a:pPr>
                <a:endParaRPr lang="cs-CZ" altLang="cs-CZ" sz="30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777240" lvl="1" indent="-4572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q"/>
                </a:pPr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395536" y="188640"/>
                <a:ext cx="8640960" cy="6336704"/>
              </a:xfrm>
              <a:blipFill rotWithShape="1">
                <a:blip r:embed="rId2"/>
                <a:stretch>
                  <a:fillRect l="-70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0585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188640"/>
                <a:ext cx="8424936" cy="6408712"/>
              </a:xfrm>
            </p:spPr>
            <p:txBody>
              <a:bodyPr>
                <a:normAutofit fontScale="47500" lnSpcReduction="20000"/>
              </a:bodyPr>
              <a:lstStyle/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59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9.1 Splácení dluhu splátkami stejné výše</a:t>
                </a: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32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51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Je-li dluh splácen </a:t>
                </a:r>
                <a:r>
                  <a:rPr lang="cs-CZ" sz="51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stejně vysokými splátkami</a:t>
                </a:r>
                <a:r>
                  <a:rPr lang="cs-CZ" sz="51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pak můžeme </a:t>
                </a:r>
                <a:r>
                  <a:rPr lang="cs-CZ" sz="5100" b="1" kern="0" dirty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sloupec pro splátku </a:t>
                </a:r>
                <a:r>
                  <a:rPr lang="cs-CZ" sz="51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umořovacím plánu </a:t>
                </a:r>
                <a:r>
                  <a:rPr lang="cs-CZ" sz="5100" b="1" kern="0" dirty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vyplnit ihned</a:t>
                </a:r>
                <a:r>
                  <a:rPr lang="cs-CZ" sz="51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51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Úrok </a:t>
                </a:r>
                <a:r>
                  <a:rPr lang="cs-CZ" sz="51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cs-CZ" sz="38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:r>
                  <a:rPr lang="cs-CZ" sz="51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. . . , </a:t>
                </a:r>
                <a:r>
                  <a:rPr lang="cs-CZ" sz="51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v </a:t>
                </a:r>
                <a:r>
                  <a:rPr lang="cs-CZ" sz="51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cs-CZ" sz="51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tém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období spočteme podle vztahu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sz="5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5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kde </a:t>
                </a:r>
                <a:r>
                  <a:rPr lang="cs-CZ" sz="51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cs-CZ" sz="51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j−1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je stav dluhu v předchozím, (</a:t>
                </a:r>
                <a:r>
                  <a:rPr lang="cs-CZ" sz="51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 − 1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cs-CZ" sz="51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cs-CZ" sz="51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tém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období. 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sz="4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51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Výše úmoru </a:t>
                </a:r>
                <a:r>
                  <a:rPr lang="cs-CZ" sz="51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cs-CZ" sz="38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cs-CZ" sz="51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 každé období je dána rozdílem mezi splátkou a úrokem v témže období:</a:t>
                </a: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51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cs-CZ" sz="5100" i="1">
                              <a:latin typeface="Cambria Math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cs-CZ" sz="5100" i="1">
                              <a:latin typeface="Cambria Math"/>
                              <a:cs typeface="Times New Roman" panose="02020603050405020304" pitchFamily="18" charset="0"/>
                            </a:rPr>
                            <m:t>𝑗</m:t>
                          </m:r>
                        </m:sub>
                      </m:sSub>
                      <m:r>
                        <a:rPr lang="cs-CZ" sz="5100" i="1"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cs-CZ" sz="5100" i="1">
                          <a:latin typeface="Cambria Math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cs-CZ" sz="5100" i="1">
                          <a:latin typeface="Cambria Math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cs-CZ" sz="51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cs-CZ" sz="5100" i="1">
                              <a:latin typeface="Cambria Math"/>
                              <a:cs typeface="Times New Roman" panose="020206030504050203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cs-CZ" sz="5100" i="1">
                              <a:latin typeface="Cambria Math"/>
                              <a:cs typeface="Times New Roman" panose="02020603050405020304" pitchFamily="18" charset="0"/>
                            </a:rPr>
                            <m:t>𝑗</m:t>
                          </m:r>
                        </m:sub>
                      </m:sSub>
                      <m:r>
                        <a:rPr lang="cs-CZ" sz="5100" i="1">
                          <a:latin typeface="Cambria Math"/>
                          <a:cs typeface="Times New Roman" panose="02020603050405020304" pitchFamily="18" charset="0"/>
                        </a:rPr>
                        <m:t>, </m:t>
                      </m:r>
                      <m:r>
                        <a:rPr lang="cs-CZ" sz="5100" i="1">
                          <a:latin typeface="Cambria Math"/>
                          <a:cs typeface="Times New Roman" panose="02020603050405020304" pitchFamily="18" charset="0"/>
                        </a:rPr>
                        <m:t>𝑗</m:t>
                      </m:r>
                      <m:r>
                        <a:rPr lang="cs-CZ" sz="5100" i="1">
                          <a:latin typeface="Cambria Math"/>
                          <a:cs typeface="Times New Roman" panose="02020603050405020304" pitchFamily="18" charset="0"/>
                        </a:rPr>
                        <m:t>=1,…,</m:t>
                      </m:r>
                      <m:r>
                        <a:rPr lang="cs-CZ" sz="5100" i="1">
                          <a:latin typeface="Cambria Math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cs-CZ" sz="5100" i="1">
                          <a:latin typeface="Cambria Math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cs-CZ" sz="5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5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51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Stav dluhu </a:t>
                </a:r>
                <a:r>
                  <a:rPr lang="cs-CZ" sz="51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cs-CZ" sz="38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cs-CZ" sz="51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 každé období se vypočte jako rozdíl předchozího stavu dluhu a úmoru v současném období, tj.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2400" dirty="0"/>
                  <a:t> </a:t>
                </a: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59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59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59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cs-CZ" sz="59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</m:sSub>
                    <m:r>
                      <a:rPr lang="cs-CZ" sz="5900" b="0" i="1" smtClean="0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cs-CZ" sz="59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59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cs-CZ" sz="59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cs-CZ" sz="59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−1</m:t>
                        </m:r>
                      </m:sub>
                    </m:sSub>
                    <m:r>
                      <a:rPr lang="cs-CZ" sz="5900" b="0" i="1" smtClean="0">
                        <a:latin typeface="Cambria Math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cs-CZ" sz="59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59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cs-CZ" sz="59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</m:sSub>
                    <m:r>
                      <a:rPr lang="cs-CZ" sz="5900" b="0" i="1" smtClean="0">
                        <a:latin typeface="Cambria Math"/>
                        <a:cs typeface="Times New Roman" panose="02020603050405020304" pitchFamily="18" charset="0"/>
                      </a:rPr>
                      <m:t>, </m:t>
                    </m:r>
                    <m:r>
                      <a:rPr lang="cs-CZ" sz="5900" b="0" i="1" smtClean="0">
                        <a:latin typeface="Cambria Math"/>
                        <a:cs typeface="Times New Roman" panose="02020603050405020304" pitchFamily="18" charset="0"/>
                      </a:rPr>
                      <m:t>𝑗</m:t>
                    </m:r>
                    <m:r>
                      <a:rPr lang="cs-CZ" sz="5900" b="0" i="1" smtClean="0">
                        <a:latin typeface="Cambria Math"/>
                        <a:cs typeface="Times New Roman" panose="02020603050405020304" pitchFamily="18" charset="0"/>
                      </a:rPr>
                      <m:t>=1,…,</m:t>
                    </m:r>
                    <m:r>
                      <a:rPr lang="cs-CZ" sz="5900" b="0" i="1" smtClean="0">
                        <a:latin typeface="Cambria Math"/>
                        <a:cs typeface="Times New Roman" panose="02020603050405020304" pitchFamily="18" charset="0"/>
                      </a:rPr>
                      <m:t>𝑛</m:t>
                    </m:r>
                    <m:r>
                      <a:rPr lang="cs-CZ" sz="5900" b="0" i="1" smtClean="0">
                        <a:latin typeface="Cambria Math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cs-CZ" sz="59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4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188640"/>
                <a:ext cx="8424936" cy="6408712"/>
              </a:xfrm>
              <a:blipFill>
                <a:blip r:embed="rId2"/>
                <a:stretch>
                  <a:fillRect l="-507" t="-237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081" y="1988840"/>
            <a:ext cx="1956134" cy="6480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9657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395536" y="692696"/>
                <a:ext cx="8424936" cy="5832648"/>
              </a:xfrm>
            </p:spPr>
            <p:txBody>
              <a:bodyPr/>
              <a:lstStyle/>
              <a:p>
                <a:pPr marL="0" lvl="0" indent="0" algn="ctr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b="1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 praxi někdy nastane případ, že poslední splátka je menší než všechny předchozí. </a:t>
                </a: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Tuto nižší splátku </a:t>
                </a:r>
                <a:r>
                  <a:rPr lang="cs-CZ" altLang="cs-CZ" sz="32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uhradíme v </a:t>
                </a:r>
                <a:r>
                  <a:rPr lang="cs-CZ" altLang="cs-CZ" sz="32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cs-CZ" altLang="cs-CZ" sz="3200" kern="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tém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roce. </a:t>
                </a: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28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Výši poslední splátky </a:t>
                </a:r>
                <a:r>
                  <a:rPr lang="cs-CZ" sz="2800" b="1" i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cs-CZ" sz="28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2800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určíme </a:t>
                </a: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ze vztahu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kern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cs-CZ" sz="2800" i="1" kern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2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cs-CZ" sz="2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cs-CZ" sz="2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800" i="1" kern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2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cs-CZ" sz="2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cs-CZ" sz="2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800" i="1" kern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0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395536" y="692696"/>
                <a:ext cx="8424936" cy="5832648"/>
              </a:xfrm>
              <a:blipFill>
                <a:blip r:embed="rId2"/>
                <a:stretch>
                  <a:fillRect l="-10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0046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844824"/>
            <a:ext cx="7992888" cy="4392488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Úvěr 500 000 Kč má být umořen polhůtními ročními splátkami ve výši 90 000 Kč při úrokové míre 6,3% </a:t>
            </a:r>
            <a:r>
              <a:rPr lang="cs-CZ" sz="2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p.a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Sestavte </a:t>
            </a: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umořovací plán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364937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1722</TotalTime>
  <Words>591</Words>
  <Application>Microsoft Office PowerPoint</Application>
  <PresentationFormat>Předvádění na obrazovce (4:3)</PresentationFormat>
  <Paragraphs>73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Cambria Math</vt:lpstr>
      <vt:lpstr>Georgia</vt:lpstr>
      <vt:lpstr>Times New Roman</vt:lpstr>
      <vt:lpstr>Trebuchet MS</vt:lpstr>
      <vt:lpstr>Wingdings</vt:lpstr>
      <vt:lpstr>Aerodynamika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Pavlacka</dc:creator>
  <cp:lastModifiedBy>Pavlačková Martina</cp:lastModifiedBy>
  <cp:revision>277</cp:revision>
  <dcterms:created xsi:type="dcterms:W3CDTF">2019-08-02T15:17:46Z</dcterms:created>
  <dcterms:modified xsi:type="dcterms:W3CDTF">2022-03-03T08:10:09Z</dcterms:modified>
</cp:coreProperties>
</file>