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327" r:id="rId6"/>
    <p:sldId id="351" r:id="rId7"/>
    <p:sldId id="325" r:id="rId8"/>
    <p:sldId id="326" r:id="rId9"/>
    <p:sldId id="328" r:id="rId10"/>
    <p:sldId id="352" r:id="rId11"/>
    <p:sldId id="329" r:id="rId12"/>
    <p:sldId id="330" r:id="rId13"/>
    <p:sldId id="333" r:id="rId14"/>
    <p:sldId id="353" r:id="rId15"/>
    <p:sldId id="331" r:id="rId16"/>
    <p:sldId id="332" r:id="rId17"/>
    <p:sldId id="334" r:id="rId18"/>
    <p:sldId id="354" r:id="rId19"/>
    <p:sldId id="335" r:id="rId20"/>
    <p:sldId id="336" r:id="rId21"/>
    <p:sldId id="339" r:id="rId22"/>
    <p:sldId id="355" r:id="rId23"/>
    <p:sldId id="337" r:id="rId24"/>
    <p:sldId id="338" r:id="rId25"/>
    <p:sldId id="340" r:id="rId26"/>
    <p:sldId id="356" r:id="rId27"/>
    <p:sldId id="261" r:id="rId28"/>
    <p:sldId id="362" r:id="rId29"/>
    <p:sldId id="262" r:id="rId30"/>
    <p:sldId id="263" r:id="rId31"/>
    <p:sldId id="363" r:id="rId32"/>
    <p:sldId id="265" r:id="rId33"/>
    <p:sldId id="266" r:id="rId34"/>
    <p:sldId id="267" r:id="rId35"/>
    <p:sldId id="344" r:id="rId36"/>
    <p:sldId id="357" r:id="rId37"/>
    <p:sldId id="341" r:id="rId38"/>
    <p:sldId id="345" r:id="rId39"/>
    <p:sldId id="358" r:id="rId40"/>
    <p:sldId id="342" r:id="rId41"/>
    <p:sldId id="346" r:id="rId42"/>
    <p:sldId id="359" r:id="rId43"/>
    <p:sldId id="343" r:id="rId44"/>
    <p:sldId id="347" r:id="rId45"/>
    <p:sldId id="360" r:id="rId46"/>
    <p:sldId id="348" r:id="rId47"/>
    <p:sldId id="349" r:id="rId48"/>
    <p:sldId id="361" r:id="rId49"/>
    <p:sldId id="268" r:id="rId50"/>
    <p:sldId id="350" r:id="rId5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02" y="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8277-A8BB-4361-9C4E-4778304E16CC}" type="datetimeFigureOut">
              <a:rPr lang="cs-CZ" smtClean="0"/>
              <a:t>03.03.2022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30D3-498B-4A5E-A790-58F90382721C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8277-A8BB-4361-9C4E-4778304E16CC}" type="datetimeFigureOut">
              <a:rPr lang="cs-CZ" smtClean="0"/>
              <a:t>03.03.2022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30D3-498B-4A5E-A790-58F90382721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8277-A8BB-4361-9C4E-4778304E16CC}" type="datetimeFigureOut">
              <a:rPr lang="cs-CZ" smtClean="0"/>
              <a:t>03.03.2022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30D3-498B-4A5E-A790-58F90382721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8277-A8BB-4361-9C4E-4778304E16CC}" type="datetimeFigureOut">
              <a:rPr lang="cs-CZ" smtClean="0"/>
              <a:t>03.03.2022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30D3-498B-4A5E-A790-58F90382721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8277-A8BB-4361-9C4E-4778304E16CC}" type="datetimeFigureOut">
              <a:rPr lang="cs-CZ" smtClean="0"/>
              <a:t>03.03.2022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30D3-498B-4A5E-A790-58F90382721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8277-A8BB-4361-9C4E-4778304E16CC}" type="datetimeFigureOut">
              <a:rPr lang="cs-CZ" smtClean="0"/>
              <a:t>03.03.2022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30D3-498B-4A5E-A790-58F90382721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8277-A8BB-4361-9C4E-4778304E16CC}" type="datetimeFigureOut">
              <a:rPr lang="cs-CZ" smtClean="0"/>
              <a:t>03.03.2022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30D3-498B-4A5E-A790-58F90382721C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8277-A8BB-4361-9C4E-4778304E16CC}" type="datetimeFigureOut">
              <a:rPr lang="cs-CZ" smtClean="0"/>
              <a:t>03.03.2022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30D3-498B-4A5E-A790-58F90382721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8277-A8BB-4361-9C4E-4778304E16CC}" type="datetimeFigureOut">
              <a:rPr lang="cs-CZ" smtClean="0"/>
              <a:t>03.03.2022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30D3-498B-4A5E-A790-58F90382721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8277-A8BB-4361-9C4E-4778304E16CC}" type="datetimeFigureOut">
              <a:rPr lang="cs-CZ" smtClean="0"/>
              <a:t>03.03.2022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30D3-498B-4A5E-A790-58F90382721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8277-A8BB-4361-9C4E-4778304E16CC}" type="datetimeFigureOut">
              <a:rPr lang="cs-CZ" smtClean="0"/>
              <a:t>03.03.2022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30D3-498B-4A5E-A790-58F90382721C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C78277-A8BB-4361-9C4E-4778304E16CC}" type="datetimeFigureOut">
              <a:rPr lang="cs-CZ" smtClean="0"/>
              <a:t>03.03.2022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B5530D3-498B-4A5E-A790-58F90382721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51520" y="548680"/>
            <a:ext cx="8640960" cy="55446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altLang="cs-CZ" sz="3600" b="1" dirty="0">
                <a:latin typeface="Times New Roman" pitchFamily="18" charset="0"/>
                <a:cs typeface="Times New Roman" pitchFamily="18" charset="0"/>
              </a:rPr>
              <a:t>7. Spoření</a:t>
            </a:r>
          </a:p>
          <a:p>
            <a:pPr algn="ctr">
              <a:buNone/>
            </a:pP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cs-CZ" altLang="cs-CZ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Spořením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rozumíme </a:t>
            </a:r>
            <a:r>
              <a:rPr lang="cs-CZ" altLang="cs-CZ" sz="3000" b="1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pravidelné ukládání určitých částek po konečně dlouhou dobu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lvl="0" indent="0" fontAlgn="base">
              <a:spcAft>
                <a:spcPct val="0"/>
              </a:spcAft>
              <a:buClr>
                <a:srgbClr val="00007D"/>
              </a:buClr>
              <a:buSzPct val="75000"/>
              <a:buNone/>
            </a:pPr>
            <a:endParaRPr lang="cs-CZ" altLang="cs-CZ" sz="300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Součet všech úložek se nazývá </a:t>
            </a:r>
            <a:r>
              <a:rPr lang="cs-CZ" altLang="cs-CZ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uložená částka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fontAlgn="base">
              <a:spcAft>
                <a:spcPct val="0"/>
              </a:spcAft>
              <a:buClr>
                <a:srgbClr val="00007D"/>
              </a:buClr>
              <a:buSzPct val="75000"/>
              <a:buNone/>
            </a:pPr>
            <a:endParaRPr lang="cs-CZ" altLang="cs-CZ" sz="300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Součet uložené částky a příslušných úroků se nazývá </a:t>
            </a:r>
            <a:r>
              <a:rPr lang="cs-CZ" altLang="cs-CZ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částka naspořená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Ta bývá obvykle cílem výpočtů v oblasti spoření. </a:t>
            </a:r>
            <a:endParaRPr lang="cs-CZ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754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67544" y="548680"/>
                <a:ext cx="7992888" cy="5688632"/>
              </a:xfrm>
            </p:spPr>
            <p:txBody>
              <a:bodyPr>
                <a:normAutofit/>
              </a:bodyPr>
              <a:lstStyle/>
              <a:p>
                <a:pPr marL="342900" lvl="0" indent="-34290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r>
                  <a:rPr lang="cs-CZ" sz="28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Příklad</a:t>
                </a:r>
                <a:r>
                  <a:rPr lang="cs-CZ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Jakou částku uspoříme do konce roku, jestliže ukládáme koncem každého měsíce 1 200 Kč při úrokové míre 9% </a:t>
                </a:r>
                <a:r>
                  <a:rPr lang="cs-CZ" sz="28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p.a</a:t>
                </a:r>
                <a:r>
                  <a:rPr lang="cs-CZ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.?</a:t>
                </a:r>
              </a:p>
              <a:p>
                <a:pPr marL="342900" lvl="0" indent="-34290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cs-CZ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r>
                  <a:rPr lang="cs-CZ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Řešení: Jedná se o krátkodobé polhůtní spoření, použijeme proto vzorec</a:t>
                </a:r>
              </a:p>
              <a:p>
                <a:pPr marL="0" lvl="0" indent="0" algn="ctr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𝑆</m:t>
                      </m:r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/>
                        </a:rPr>
                        <m:t>𝑚𝑥</m:t>
                      </m:r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cs-CZ" sz="2400" b="0" i="1" smtClean="0">
                                  <a:latin typeface="Cambria Math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cs-CZ" sz="2400" b="0" i="1" smtClean="0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cs-CZ" sz="2400" b="0" dirty="0"/>
              </a:p>
              <a:p>
                <a:pPr marL="0" lvl="0" indent="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r>
                  <a:rPr lang="cs-CZ" sz="2800" dirty="0"/>
                  <a:t>   </a:t>
                </a:r>
                <a:r>
                  <a:rPr 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 </a:t>
                </a:r>
                <a:r>
                  <a:rPr lang="cs-CZ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12 a </a:t>
                </a:r>
                <a:r>
                  <a:rPr lang="cs-CZ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1200.</a:t>
                </a:r>
              </a:p>
              <a:p>
                <a:pPr marL="0" indent="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</a:rPr>
                        <m:t>𝑆</m:t>
                      </m:r>
                      <m:r>
                        <a:rPr lang="cs-CZ" sz="2400" i="1">
                          <a:latin typeface="Cambria Math"/>
                        </a:rPr>
                        <m:t>=12∙1200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12−</m:t>
                              </m:r>
                              <m:r>
                                <a:rPr lang="cs-CZ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cs-CZ" sz="240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12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</a:rPr>
                            <m:t>0,09</m:t>
                          </m:r>
                        </m:e>
                      </m:d>
                      <m:r>
                        <a:rPr lang="cs-CZ" sz="2400" b="0" i="0" smtClean="0">
                          <a:latin typeface="Cambria Math"/>
                        </a:rPr>
                        <m:t>=14994 (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K</m:t>
                      </m:r>
                      <m:r>
                        <a:rPr lang="cs-CZ" sz="2400" b="0" i="0" smtClean="0">
                          <a:latin typeface="Cambria Math"/>
                        </a:rPr>
                        <m:t>č)</m:t>
                      </m:r>
                    </m:oMath>
                  </m:oMathPara>
                </a14:m>
                <a:endParaRPr lang="cs-CZ" sz="2400" dirty="0"/>
              </a:p>
              <a:p>
                <a:pPr marL="0" lvl="0" indent="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67544" y="548680"/>
                <a:ext cx="7992888" cy="5688632"/>
              </a:xfrm>
              <a:blipFill rotWithShape="1">
                <a:blip r:embed="rId2"/>
                <a:stretch>
                  <a:fillRect l="-763" t="-1072" r="-20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8919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95536" y="692696"/>
            <a:ext cx="8424936" cy="5832648"/>
          </a:xfrm>
        </p:spPr>
        <p:txBody>
          <a:bodyPr/>
          <a:lstStyle/>
          <a:p>
            <a:pPr marL="0" lvl="0" indent="0" algn="ctr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</a:pPr>
            <a:r>
              <a:rPr lang="cs-CZ" altLang="cs-CZ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7.3 Dlouhodobé předlhůtní spoření</a:t>
            </a:r>
          </a:p>
          <a:p>
            <a:pPr marL="0" lvl="0" indent="0" algn="ctr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</a:pPr>
            <a:endParaRPr lang="cs-CZ" altLang="cs-CZ" sz="32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cs-CZ" altLang="cs-CZ" sz="32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Předpoklady</a:t>
            </a:r>
            <a:r>
              <a:rPr lang="cs-CZ" altLang="cs-CZ" sz="32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77240" lvl="1" indent="-4572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</a:pP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vždy </a:t>
            </a:r>
            <a:r>
              <a:rPr lang="cs-CZ" altLang="cs-CZ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cs-CZ" altLang="cs-CZ" sz="3000" b="1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začátku roku</a:t>
            </a:r>
            <a:r>
              <a:rPr lang="cs-CZ" altLang="cs-CZ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ukládáme částku ve výši </a:t>
            </a:r>
            <a:r>
              <a:rPr lang="cs-CZ" altLang="cs-CZ" sz="3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cs-CZ" altLang="cs-CZ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Kč </a:t>
            </a:r>
            <a:r>
              <a:rPr lang="cs-CZ" altLang="cs-CZ" sz="3000" b="1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po dobu </a:t>
            </a:r>
            <a:r>
              <a:rPr lang="cs-CZ" altLang="cs-CZ" sz="3000" b="1" i="1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altLang="cs-CZ" sz="3000" b="1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let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777240" lvl="1" indent="-4572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</a:pPr>
            <a:r>
              <a:rPr lang="cs-CZ" altLang="cs-CZ" sz="3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cs-CZ" altLang="cs-CZ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roční úroková sazba 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vyjádřena jako desetinné číslo,</a:t>
            </a:r>
          </a:p>
          <a:p>
            <a:pPr marL="777240" lvl="1" indent="-4572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</a:pPr>
            <a:r>
              <a:rPr lang="cs-CZ" altLang="cs-CZ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úrokové období 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cs-CZ" altLang="cs-CZ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rok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77240" lvl="1" indent="-4572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</a:pPr>
            <a:endParaRPr lang="cs-CZ" altLang="cs-CZ" sz="300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77240" lvl="1" indent="-4572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046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67544" y="1052736"/>
                <a:ext cx="8280920" cy="5184576"/>
              </a:xfrm>
            </p:spPr>
            <p:txBody>
              <a:bodyPr/>
              <a:lstStyle/>
              <a:p>
                <a:pPr marL="342900" lvl="0" indent="-34290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r>
                  <a:rPr lang="cs-CZ" sz="32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případě, že spoříme takto </a:t>
                </a:r>
                <a:r>
                  <a:rPr lang="cs-CZ" sz="32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začátkem</a:t>
                </a:r>
                <a:r>
                  <a:rPr lang="cs-CZ" sz="32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každého roku částku  </a:t>
                </a:r>
                <a:r>
                  <a:rPr lang="cs-CZ" sz="3200" i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cs-CZ" sz="32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Kč, bude mít </a:t>
                </a:r>
                <a:r>
                  <a:rPr lang="cs-CZ" sz="32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naspořená částka za </a:t>
                </a:r>
                <a:r>
                  <a:rPr lang="cs-CZ" sz="3200" b="1" i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cs-CZ" sz="32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let </a:t>
                </a:r>
                <a:r>
                  <a:rPr lang="cs-CZ" sz="32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tvar</a:t>
                </a:r>
              </a:p>
              <a:p>
                <a:pPr marL="0" lvl="0" indent="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endParaRPr lang="cs-CZ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ctr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</a:rPr>
                      <m:t>𝑆</m:t>
                    </m:r>
                    <m:r>
                      <a:rPr lang="cs-CZ" sz="2800" b="0" i="1" smtClean="0">
                        <a:latin typeface="Cambria Math"/>
                      </a:rPr>
                      <m:t>=</m:t>
                    </m:r>
                    <m:r>
                      <a:rPr lang="cs-CZ" sz="2800" b="0" i="1" smtClean="0">
                        <a:latin typeface="Cambria Math"/>
                      </a:rPr>
                      <m:t>𝑥</m:t>
                    </m:r>
                    <m:r>
                      <a:rPr lang="cs-CZ" sz="2800" b="0" i="1" smtClean="0">
                        <a:latin typeface="Cambria Math"/>
                      </a:rPr>
                      <m:t>(1+</m:t>
                    </m:r>
                    <m:r>
                      <a:rPr lang="cs-CZ" sz="2800" b="0" i="1" smtClean="0">
                        <a:latin typeface="Cambria Math"/>
                      </a:rPr>
                      <m:t>𝑖</m:t>
                    </m:r>
                    <m:r>
                      <a:rPr lang="cs-CZ" sz="2800" b="0" i="0" smtClean="0">
                        <a:latin typeface="Cambria Math"/>
                      </a:rPr>
                      <m:t>)</m:t>
                    </m:r>
                    <m:f>
                      <m:fPr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b="0" i="1" smtClean="0">
                                <a:latin typeface="Cambria Math"/>
                              </a:rPr>
                              <m:t>(1+</m:t>
                            </m:r>
                            <m:r>
                              <a:rPr lang="cs-CZ" sz="28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cs-CZ" sz="2800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cs-CZ" sz="2800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cs-CZ" sz="2800" b="0" i="1" smtClean="0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cs-CZ" sz="2800" b="0" i="1" smtClean="0">
                            <a:latin typeface="Cambria Math"/>
                          </a:rPr>
                          <m:t>𝑖</m:t>
                        </m:r>
                      </m:den>
                    </m:f>
                  </m:oMath>
                </a14:m>
                <a:r>
                  <a:rPr lang="cs-CZ" sz="2800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67544" y="1052736"/>
                <a:ext cx="8280920" cy="5184576"/>
              </a:xfrm>
              <a:blipFill rotWithShape="1">
                <a:blip r:embed="rId2"/>
                <a:stretch>
                  <a:fillRect l="-1031" t="-1647" r="-257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2945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548680"/>
            <a:ext cx="7992888" cy="5688632"/>
          </a:xfrm>
        </p:spPr>
        <p:txBody>
          <a:bodyPr>
            <a:normAutofit/>
          </a:bodyPr>
          <a:lstStyle/>
          <a:p>
            <a:pPr marL="342900" lvl="0" indent="-3429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</a:t>
            </a:r>
            <a:r>
              <a:rPr 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Kolik naspoříme za 5 let, ukládáme-li pravidelně počátkem každého roku částku 20 000 Kč při roční úrokové míře 5%?</a:t>
            </a:r>
          </a:p>
          <a:p>
            <a:pPr marL="0" lvl="0" indent="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364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67544" y="548680"/>
                <a:ext cx="7992888" cy="5688632"/>
              </a:xfrm>
            </p:spPr>
            <p:txBody>
              <a:bodyPr>
                <a:normAutofit/>
              </a:bodyPr>
              <a:lstStyle/>
              <a:p>
                <a:pPr marL="342900" lvl="0" indent="-34290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r>
                  <a:rPr lang="cs-CZ" sz="28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Příklad</a:t>
                </a:r>
                <a:r>
                  <a:rPr lang="cs-CZ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Kolik naspoříme za 5 let, ukládáme-li pravidelně počátkem každého roku částku 20 000 Kč při roční úrokové míře 5%?</a:t>
                </a:r>
              </a:p>
              <a:p>
                <a:pPr marL="342900" lvl="0" indent="-34290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r>
                  <a:rPr lang="cs-CZ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Řešení: Jedná se o dlouhodobé předlhůtní spoření, použijeme proto vzorec</a:t>
                </a:r>
              </a:p>
              <a:p>
                <a:pPr marL="0" lvl="0" indent="0" algn="ctr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</a:rPr>
                        <m:t>𝑆</m:t>
                      </m:r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i="1">
                          <a:latin typeface="Cambria Math"/>
                        </a:rPr>
                        <m:t>𝑥</m:t>
                      </m:r>
                      <m:r>
                        <a:rPr lang="cs-CZ" sz="2400" i="1">
                          <a:latin typeface="Cambria Math"/>
                        </a:rPr>
                        <m:t>(1+</m:t>
                      </m:r>
                      <m:r>
                        <a:rPr lang="cs-CZ" sz="2400" i="1">
                          <a:latin typeface="Cambria Math"/>
                        </a:rPr>
                        <m:t>𝑖</m:t>
                      </m:r>
                      <m:r>
                        <a:rPr lang="cs-CZ" sz="2400">
                          <a:latin typeface="Cambria Math"/>
                        </a:rPr>
                        <m:t>)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(1+</m:t>
                              </m:r>
                              <m:r>
                                <a:rPr lang="cs-CZ" sz="24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cs-CZ" sz="24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cs-CZ" sz="2400" i="1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  <a:p>
                <a:pPr marL="0" lvl="0" indent="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r>
                  <a:rPr 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pro </a:t>
                </a:r>
                <a:r>
                  <a:rPr lang="cs-CZ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5 a </a:t>
                </a:r>
                <a:r>
                  <a:rPr lang="cs-CZ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20000.</a:t>
                </a:r>
              </a:p>
              <a:p>
                <a:pPr marL="0" lvl="0" indent="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</a:rPr>
                        <m:t>𝑆</m:t>
                      </m:r>
                      <m:r>
                        <a:rPr lang="cs-CZ" sz="2400" i="1">
                          <a:latin typeface="Cambria Math"/>
                        </a:rPr>
                        <m:t>=20000(1+0,05</m:t>
                      </m:r>
                      <m:r>
                        <a:rPr lang="cs-CZ" sz="2400">
                          <a:latin typeface="Cambria Math"/>
                        </a:rPr>
                        <m:t>)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(1+</m:t>
                              </m:r>
                              <m:r>
                                <a:rPr lang="cs-CZ" sz="2400" b="0" i="1" smtClean="0">
                                  <a:latin typeface="Cambria Math"/>
                                </a:rPr>
                                <m:t>0,05</m:t>
                              </m:r>
                              <m:r>
                                <a:rPr lang="cs-CZ" sz="24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cs-CZ" sz="2400" i="1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0,05</m:t>
                          </m:r>
                        </m:den>
                      </m:f>
                      <m:r>
                        <a:rPr lang="cs-CZ" sz="2400">
                          <a:latin typeface="Cambria Math"/>
                        </a:rPr>
                        <m:t>=116038, 30(</m:t>
                      </m:r>
                      <m:r>
                        <m:rPr>
                          <m:sty m:val="p"/>
                        </m:rPr>
                        <a:rPr lang="cs-CZ" sz="2400">
                          <a:latin typeface="Cambria Math"/>
                        </a:rPr>
                        <m:t>K</m:t>
                      </m:r>
                      <m:r>
                        <a:rPr lang="cs-CZ" sz="2400">
                          <a:latin typeface="Cambria Math"/>
                        </a:rPr>
                        <m:t>č)</m:t>
                      </m:r>
                    </m:oMath>
                  </m:oMathPara>
                </a14:m>
                <a:endParaRPr lang="cs-CZ" sz="2400" dirty="0"/>
              </a:p>
              <a:p>
                <a:pPr marL="0" lvl="0" indent="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67544" y="548680"/>
                <a:ext cx="7992888" cy="5688632"/>
              </a:xfrm>
              <a:blipFill>
                <a:blip r:embed="rId2"/>
                <a:stretch>
                  <a:fillRect l="-763" t="-107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562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95536" y="692696"/>
            <a:ext cx="8424936" cy="5832648"/>
          </a:xfrm>
        </p:spPr>
        <p:txBody>
          <a:bodyPr/>
          <a:lstStyle/>
          <a:p>
            <a:pPr marL="0" lvl="0" indent="0" algn="ctr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</a:pPr>
            <a:r>
              <a:rPr lang="cs-CZ" altLang="cs-CZ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7.4 Dlouhodobé polhůtní spoření</a:t>
            </a:r>
          </a:p>
          <a:p>
            <a:pPr marL="0" lvl="0" indent="0" algn="ctr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</a:pPr>
            <a:endParaRPr lang="cs-CZ" altLang="cs-CZ" sz="32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cs-CZ" altLang="cs-CZ" sz="32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Předpoklady</a:t>
            </a:r>
            <a:r>
              <a:rPr lang="cs-CZ" altLang="cs-CZ" sz="32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77240" lvl="1" indent="-4572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</a:pP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vždy </a:t>
            </a:r>
            <a:r>
              <a:rPr lang="cs-CZ" altLang="cs-CZ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cs-CZ" altLang="cs-CZ" sz="3000" b="1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konci roku</a:t>
            </a:r>
            <a:r>
              <a:rPr lang="cs-CZ" altLang="cs-CZ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ukládáme částku ve výši </a:t>
            </a:r>
            <a:r>
              <a:rPr lang="cs-CZ" altLang="cs-CZ" sz="3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cs-CZ" altLang="cs-CZ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Kč </a:t>
            </a:r>
            <a:r>
              <a:rPr lang="cs-CZ" altLang="cs-CZ" sz="3000" b="1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po dobu </a:t>
            </a:r>
            <a:r>
              <a:rPr lang="cs-CZ" altLang="cs-CZ" sz="3000" b="1" i="1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altLang="cs-CZ" sz="3000" b="1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let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777240" lvl="1" indent="-4572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</a:pPr>
            <a:r>
              <a:rPr lang="cs-CZ" altLang="cs-CZ" sz="3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cs-CZ" altLang="cs-CZ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roční úroková sazba 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vyjádřena jako desetinné číslo,</a:t>
            </a:r>
          </a:p>
          <a:p>
            <a:pPr marL="777240" lvl="1" indent="-4572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</a:pPr>
            <a:r>
              <a:rPr lang="cs-CZ" altLang="cs-CZ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úrokové období 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cs-CZ" altLang="cs-CZ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rok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77240" lvl="1" indent="-4572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</a:pPr>
            <a:endParaRPr lang="cs-CZ" altLang="cs-CZ" sz="300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77240" lvl="1" indent="-4572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596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67544" y="1052736"/>
                <a:ext cx="8280920" cy="5184576"/>
              </a:xfrm>
            </p:spPr>
            <p:txBody>
              <a:bodyPr/>
              <a:lstStyle/>
              <a:p>
                <a:pPr marL="342900" lvl="0" indent="-34290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r>
                  <a:rPr lang="cs-CZ" sz="32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případě, že spoříme takto </a:t>
                </a:r>
                <a:r>
                  <a:rPr lang="cs-CZ" sz="3200" b="1" kern="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koncem</a:t>
                </a:r>
                <a:r>
                  <a:rPr lang="cs-CZ" sz="32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každého roku částku  </a:t>
                </a:r>
                <a:r>
                  <a:rPr lang="cs-CZ" sz="3200" i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cs-CZ" sz="32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Kč, bude mít </a:t>
                </a:r>
                <a:r>
                  <a:rPr lang="cs-CZ" sz="32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naspořená částka za </a:t>
                </a:r>
                <a:r>
                  <a:rPr lang="cs-CZ" sz="3200" b="1" i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cs-CZ" sz="32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let </a:t>
                </a:r>
                <a:r>
                  <a:rPr lang="cs-CZ" sz="32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tvar</a:t>
                </a:r>
              </a:p>
              <a:p>
                <a:pPr marL="0" lvl="0" indent="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endParaRPr lang="cs-CZ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ctr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</a:rPr>
                      <m:t>𝑆</m:t>
                    </m:r>
                    <m:r>
                      <a:rPr lang="cs-CZ" sz="2800" b="0" i="1" smtClean="0">
                        <a:latin typeface="Cambria Math"/>
                      </a:rPr>
                      <m:t>=</m:t>
                    </m:r>
                    <m:r>
                      <a:rPr lang="cs-CZ" sz="2800" b="0" i="1" smtClean="0">
                        <a:latin typeface="Cambria Math"/>
                      </a:rPr>
                      <m:t>𝑥</m:t>
                    </m:r>
                    <m:f>
                      <m:fPr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b="0" i="1" smtClean="0">
                                <a:latin typeface="Cambria Math"/>
                              </a:rPr>
                              <m:t>(1+</m:t>
                            </m:r>
                            <m:r>
                              <a:rPr lang="cs-CZ" sz="28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cs-CZ" sz="2800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cs-CZ" sz="2800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cs-CZ" sz="2800" b="0" i="1" smtClean="0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cs-CZ" sz="2800" b="0" i="1" smtClean="0">
                            <a:latin typeface="Cambria Math"/>
                          </a:rPr>
                          <m:t>𝑖</m:t>
                        </m:r>
                      </m:den>
                    </m:f>
                  </m:oMath>
                </a14:m>
                <a:r>
                  <a:rPr lang="cs-CZ" sz="2800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67544" y="1052736"/>
                <a:ext cx="8280920" cy="5184576"/>
              </a:xfrm>
              <a:blipFill rotWithShape="1">
                <a:blip r:embed="rId2"/>
                <a:stretch>
                  <a:fillRect l="-1031" t="-1647" r="-24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650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548680"/>
            <a:ext cx="7992888" cy="5688632"/>
          </a:xfrm>
        </p:spPr>
        <p:txBody>
          <a:bodyPr>
            <a:normAutofit/>
          </a:bodyPr>
          <a:lstStyle/>
          <a:p>
            <a:pPr marL="342900" lvl="0" indent="-3429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</a:t>
            </a:r>
            <a:r>
              <a:rPr 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Kolik naspoříme za 5 let, ukládáme-li pravidelně koncem každého roku částku 20 000 Kč při roční úrokové míře 5%?</a:t>
            </a:r>
          </a:p>
          <a:p>
            <a:pPr marL="0" lvl="0" indent="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049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67544" y="548680"/>
                <a:ext cx="7992888" cy="5688632"/>
              </a:xfrm>
            </p:spPr>
            <p:txBody>
              <a:bodyPr>
                <a:normAutofit/>
              </a:bodyPr>
              <a:lstStyle/>
              <a:p>
                <a:pPr marL="342900" lvl="0" indent="-34290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r>
                  <a:rPr lang="cs-CZ" sz="28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Příklad</a:t>
                </a:r>
                <a:r>
                  <a:rPr lang="cs-CZ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Kolik naspoříme za 5 let, ukládáme-li pravidelně koncem každého roku částku 20 000 Kč při roční úrokové míře 5%?</a:t>
                </a:r>
              </a:p>
              <a:p>
                <a:pPr marL="342900" lvl="0" indent="-34290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r>
                  <a:rPr lang="cs-CZ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Řešení: Jedná se o dlouhodobé polhůtní spoření, použijeme proto vzorec</a:t>
                </a:r>
              </a:p>
              <a:p>
                <a:pPr marL="0" lvl="0" indent="0" algn="ctr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</a:rPr>
                        <m:t>𝑆</m:t>
                      </m:r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i="1">
                          <a:latin typeface="Cambria Math"/>
                        </a:rPr>
                        <m:t>𝑥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(1+</m:t>
                              </m:r>
                              <m:r>
                                <a:rPr lang="cs-CZ" sz="24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cs-CZ" sz="24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cs-CZ" sz="2400" i="1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r>
                  <a:rPr 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pro </a:t>
                </a:r>
                <a:r>
                  <a:rPr lang="cs-CZ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5 a </a:t>
                </a:r>
                <a:r>
                  <a:rPr lang="cs-CZ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20000.</a:t>
                </a:r>
              </a:p>
              <a:p>
                <a:pPr marL="0" lvl="0" indent="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</a:rPr>
                        <m:t>𝑆</m:t>
                      </m:r>
                      <m:r>
                        <a:rPr lang="cs-CZ" sz="2400" i="1">
                          <a:latin typeface="Cambria Math"/>
                        </a:rPr>
                        <m:t>=20000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(1+</m:t>
                              </m:r>
                              <m:r>
                                <a:rPr lang="cs-CZ" sz="2400" b="0" i="1" smtClean="0">
                                  <a:latin typeface="Cambria Math"/>
                                </a:rPr>
                                <m:t>0,05</m:t>
                              </m:r>
                              <m:r>
                                <a:rPr lang="cs-CZ" sz="24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  <m:r>
                            <a:rPr lang="cs-CZ" sz="2400" i="1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0,05</m:t>
                          </m:r>
                        </m:den>
                      </m:f>
                      <m:r>
                        <a:rPr lang="cs-CZ" sz="2400">
                          <a:latin typeface="Cambria Math"/>
                        </a:rPr>
                        <m:t>=</m:t>
                      </m:r>
                      <m:r>
                        <a:rPr lang="cs-CZ" sz="2400" i="1">
                          <a:latin typeface="Cambria Math"/>
                        </a:rPr>
                        <m:t>110512, 60</m:t>
                      </m:r>
                      <m:r>
                        <a:rPr lang="cs-CZ" sz="240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cs-CZ" sz="2400">
                          <a:latin typeface="Cambria Math"/>
                        </a:rPr>
                        <m:t>K</m:t>
                      </m:r>
                      <m:r>
                        <a:rPr lang="cs-CZ" sz="2400">
                          <a:latin typeface="Cambria Math"/>
                        </a:rPr>
                        <m:t>č)</m:t>
                      </m:r>
                    </m:oMath>
                  </m:oMathPara>
                </a14:m>
                <a:endParaRPr lang="cs-CZ" sz="2400" dirty="0"/>
              </a:p>
              <a:p>
                <a:pPr marL="0" lvl="0" indent="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67544" y="548680"/>
                <a:ext cx="7992888" cy="5688632"/>
              </a:xfrm>
              <a:blipFill rotWithShape="1">
                <a:blip r:embed="rId2"/>
                <a:stretch>
                  <a:fillRect l="-763" t="-1072" r="-38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3276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95536" y="692696"/>
            <a:ext cx="8424936" cy="5832648"/>
          </a:xfrm>
        </p:spPr>
        <p:txBody>
          <a:bodyPr/>
          <a:lstStyle/>
          <a:p>
            <a:pPr marL="0" lvl="0" indent="0" algn="ctr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</a:pPr>
            <a:r>
              <a:rPr lang="cs-CZ" altLang="cs-CZ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7.5 Kombinace krátkodobého a dlouhodobého předlhůtního spoření</a:t>
            </a:r>
          </a:p>
          <a:p>
            <a:pPr marL="0" lvl="0" indent="0" algn="ctr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</a:pPr>
            <a:endParaRPr lang="cs-CZ" altLang="cs-CZ" sz="32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cs-CZ" altLang="cs-CZ" sz="32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Předpoklady</a:t>
            </a:r>
            <a:r>
              <a:rPr lang="cs-CZ" altLang="cs-CZ" sz="32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77240" lvl="1" indent="-4572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</a:pP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vždy </a:t>
            </a:r>
            <a:r>
              <a:rPr lang="cs-CZ" altLang="cs-CZ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 začátku každé </a:t>
            </a:r>
            <a:r>
              <a:rPr lang="cs-CZ" altLang="cs-CZ" sz="3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altLang="cs-CZ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altLang="cs-CZ" sz="3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tiny</a:t>
            </a:r>
            <a:r>
              <a:rPr lang="cs-CZ" altLang="cs-CZ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roku 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ukládáme částku ve výši </a:t>
            </a:r>
            <a:r>
              <a:rPr lang="cs-CZ" altLang="cs-CZ" sz="3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cs-CZ" altLang="cs-CZ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Kč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3000" b="1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po dobu </a:t>
            </a:r>
            <a:r>
              <a:rPr lang="cs-CZ" altLang="cs-CZ" sz="3000" b="1" i="1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altLang="cs-CZ" sz="3000" b="1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let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777240" lvl="1" indent="-4572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</a:pPr>
            <a:r>
              <a:rPr lang="cs-CZ" altLang="cs-CZ" sz="3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cs-CZ" altLang="cs-CZ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roční úroková sazba 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vyjádřena jako desetinné číslo,</a:t>
            </a:r>
          </a:p>
          <a:p>
            <a:pPr marL="777240" lvl="1" indent="-4572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</a:pPr>
            <a:r>
              <a:rPr lang="cs-CZ" altLang="cs-CZ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úrokové období 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cs-CZ" altLang="cs-CZ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rok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77240" lvl="1" indent="-4572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</a:pPr>
            <a:endParaRPr lang="cs-CZ" altLang="cs-CZ" sz="300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77240" lvl="1" indent="-4572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817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568952" cy="6048672"/>
          </a:xfrm>
        </p:spPr>
        <p:txBody>
          <a:bodyPr>
            <a:normAutofit fontScale="77500" lnSpcReduction="20000"/>
          </a:bodyPr>
          <a:lstStyle/>
          <a:p>
            <a:pPr marL="342900" lvl="0" indent="-34290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cs-CZ" altLang="cs-CZ" sz="3200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Rozlišujeme několik </a:t>
            </a:r>
            <a:r>
              <a:rPr lang="cs-CZ" altLang="cs-CZ" sz="3200" b="1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typů spoření</a:t>
            </a:r>
            <a:r>
              <a:rPr lang="cs-CZ" altLang="cs-CZ" sz="3200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77240" lvl="1" indent="-45720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</a:pPr>
            <a:r>
              <a:rPr lang="cs-CZ" altLang="cs-CZ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Krátkodobé</a:t>
            </a:r>
            <a:r>
              <a:rPr lang="cs-CZ" altLang="cs-CZ" sz="3000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altLang="cs-CZ" sz="3000" b="1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doba tohoto spoření nepřesáhne jedno úrokové období</a:t>
            </a:r>
            <a:r>
              <a:rPr lang="cs-CZ" altLang="cs-CZ" sz="3000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Úroky jsou připisovány na konci doby spoření. Jednotlivé složky jsou úročeny na základě </a:t>
            </a:r>
            <a:r>
              <a:rPr lang="cs-CZ" altLang="cs-CZ" sz="3000" b="1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jednoduchého úročení</a:t>
            </a:r>
            <a:r>
              <a:rPr lang="cs-CZ" altLang="cs-CZ" sz="3000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20040" lvl="1" indent="0" fontAlgn="base">
              <a:spcAft>
                <a:spcPct val="0"/>
              </a:spcAft>
              <a:buClr>
                <a:srgbClr val="00007D"/>
              </a:buClr>
              <a:buSzPct val="75000"/>
              <a:buNone/>
            </a:pPr>
            <a:r>
              <a:rPr lang="cs-CZ" altLang="cs-CZ" sz="3000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777240" lvl="1" indent="-45720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</a:pPr>
            <a:r>
              <a:rPr lang="cs-CZ" altLang="cs-CZ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Dlouhodobé</a:t>
            </a:r>
            <a:r>
              <a:rPr lang="cs-CZ" altLang="cs-CZ" sz="3000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altLang="cs-CZ" sz="3000" b="1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doba spoření bude delší než jedno (obvykle roční) úrokové období</a:t>
            </a:r>
            <a:r>
              <a:rPr lang="cs-CZ" altLang="cs-CZ" sz="3000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V rámci jednoho úrokového období spoříme pouze jednou. Úroky se připisují na konci každého úrokového období k naspořené částce a dále se s touto částkou úročí. </a:t>
            </a:r>
          </a:p>
          <a:p>
            <a:pPr marL="320040" lvl="1" indent="0" fontAlgn="base">
              <a:spcAft>
                <a:spcPct val="0"/>
              </a:spcAft>
              <a:buClr>
                <a:srgbClr val="00007D"/>
              </a:buClr>
              <a:buSzPct val="75000"/>
              <a:buNone/>
            </a:pPr>
            <a:r>
              <a:rPr lang="cs-CZ" altLang="cs-CZ" sz="3000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777240" lvl="1" indent="-45720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</a:pPr>
            <a:r>
              <a:rPr lang="cs-CZ" altLang="cs-CZ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Kombinované</a:t>
            </a:r>
            <a:r>
              <a:rPr lang="cs-CZ" altLang="cs-CZ" sz="3000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je </a:t>
            </a:r>
            <a:r>
              <a:rPr lang="cs-CZ" altLang="cs-CZ" sz="3000" b="1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kombinací krátkodobého a dlouhodobého spoření.</a:t>
            </a:r>
            <a:endParaRPr lang="cs-CZ" altLang="cs-CZ" sz="3000" kern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777240" lvl="1" indent="-45720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</a:pPr>
            <a:endParaRPr lang="cs-CZ" altLang="cs-CZ" sz="3000" kern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777240" lvl="1" indent="-45720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</a:pPr>
            <a:r>
              <a:rPr lang="cs-CZ" altLang="cs-CZ" sz="3000" b="1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Předlhůtní</a:t>
            </a:r>
            <a:r>
              <a:rPr lang="cs-CZ" altLang="cs-CZ" sz="3000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danou částku ukládáme na počátku pravidelného časového intervalu</a:t>
            </a:r>
          </a:p>
          <a:p>
            <a:pPr marL="777240" lvl="1" indent="-45720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</a:pPr>
            <a:r>
              <a:rPr lang="cs-CZ" altLang="cs-CZ" sz="3000" b="1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Polhůtní </a:t>
            </a:r>
            <a:r>
              <a:rPr lang="cs-CZ" altLang="cs-CZ" sz="3000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danou částku ukládáme na konci pravidelného časového intervalu</a:t>
            </a:r>
          </a:p>
        </p:txBody>
      </p:sp>
    </p:spTree>
    <p:extLst>
      <p:ext uri="{BB962C8B-B14F-4D97-AF65-F5344CB8AC3E}">
        <p14:creationId xmlns:p14="http://schemas.microsoft.com/office/powerpoint/2010/main" val="3769818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67544" y="1052736"/>
                <a:ext cx="7992888" cy="5184576"/>
              </a:xfrm>
            </p:spPr>
            <p:txBody>
              <a:bodyPr/>
              <a:lstStyle/>
              <a:p>
                <a:pPr marL="342900" lvl="0" indent="-34290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r>
                  <a:rPr lang="cs-CZ" sz="32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případě, že spoříme takto počátkem každé </a:t>
                </a:r>
                <a:r>
                  <a:rPr lang="cs-CZ" sz="3200" i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cs-CZ" sz="32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cs-CZ" sz="32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tiny</a:t>
                </a:r>
                <a:r>
                  <a:rPr lang="cs-CZ" sz="32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roku částku  </a:t>
                </a:r>
                <a:r>
                  <a:rPr lang="cs-CZ" sz="3200" i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cs-CZ" sz="32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Kč po dobu </a:t>
                </a:r>
                <a:r>
                  <a:rPr lang="cs-CZ" sz="3200" i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cs-CZ" sz="32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let, bude mít </a:t>
                </a:r>
                <a:r>
                  <a:rPr lang="cs-CZ" sz="32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naspořená částka za </a:t>
                </a:r>
                <a:r>
                  <a:rPr lang="cs-CZ" sz="3200" b="1" i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cs-CZ" sz="32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let </a:t>
                </a:r>
                <a:r>
                  <a:rPr lang="cs-CZ" sz="32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tvar</a:t>
                </a:r>
              </a:p>
              <a:p>
                <a:pPr marL="0" lvl="0" indent="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endParaRPr lang="cs-CZ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ctr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</a:rPr>
                      <m:t>𝑆</m:t>
                    </m:r>
                    <m:r>
                      <a:rPr lang="cs-CZ" sz="2800" b="0" i="1" smtClean="0">
                        <a:latin typeface="Cambria Math"/>
                      </a:rPr>
                      <m:t>=</m:t>
                    </m:r>
                    <m:r>
                      <a:rPr lang="cs-CZ" sz="2800" b="0" i="1" smtClean="0">
                        <a:latin typeface="Cambria Math"/>
                      </a:rPr>
                      <m:t>𝑚𝑥</m:t>
                    </m:r>
                    <m:d>
                      <m:dPr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800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cs-CZ" sz="2800" b="0" i="1" smtClean="0">
                                <a:latin typeface="Cambria Math"/>
                              </a:rPr>
                              <m:t>+1</m:t>
                            </m:r>
                          </m:num>
                          <m:den>
                            <m:r>
                              <a:rPr lang="cs-CZ" sz="28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cs-CZ" sz="2800" b="0" i="1" smtClean="0">
                                <a:latin typeface="Cambria Math"/>
                              </a:rPr>
                              <m:t>𝑚</m:t>
                            </m:r>
                          </m:den>
                        </m:f>
                        <m:r>
                          <a:rPr lang="cs-CZ" sz="2800" b="0" i="1" smtClean="0">
                            <a:latin typeface="Cambria Math"/>
                          </a:rPr>
                          <m:t>𝑖</m:t>
                        </m:r>
                      </m:e>
                    </m:d>
                    <m:f>
                      <m:fPr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b="0" i="1" smtClean="0">
                                <a:latin typeface="Cambria Math"/>
                              </a:rPr>
                              <m:t>(1+</m:t>
                            </m:r>
                            <m:r>
                              <a:rPr lang="cs-CZ" sz="28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cs-CZ" sz="2800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cs-CZ" sz="2800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cs-CZ" sz="2800" b="0" i="1" smtClean="0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cs-CZ" sz="2800" b="0" i="1" smtClean="0">
                            <a:latin typeface="Cambria Math"/>
                          </a:rPr>
                          <m:t>𝑖</m:t>
                        </m:r>
                      </m:den>
                    </m:f>
                  </m:oMath>
                </a14:m>
                <a:r>
                  <a:rPr lang="cs-CZ" sz="2800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67544" y="1052736"/>
                <a:ext cx="7992888" cy="5184576"/>
              </a:xfrm>
              <a:blipFill rotWithShape="1">
                <a:blip r:embed="rId2"/>
                <a:stretch>
                  <a:fillRect l="-1068" t="-1647" r="-16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7951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548680"/>
            <a:ext cx="7992888" cy="5688632"/>
          </a:xfrm>
        </p:spPr>
        <p:txBody>
          <a:bodyPr>
            <a:normAutofit/>
          </a:bodyPr>
          <a:lstStyle/>
          <a:p>
            <a:pPr marL="342900" lvl="0" indent="-3429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</a:t>
            </a:r>
            <a:r>
              <a:rPr 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Kolik naspoříme za 5 let, ukládáme-li pravidelně počátkem každého čtvrtletí částku 5000 Kč při roční úrokové míře 5%?</a:t>
            </a:r>
          </a:p>
          <a:p>
            <a:pPr marL="0" lvl="0" indent="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272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67544" y="548680"/>
                <a:ext cx="7992888" cy="5688632"/>
              </a:xfrm>
            </p:spPr>
            <p:txBody>
              <a:bodyPr>
                <a:normAutofit lnSpcReduction="10000"/>
              </a:bodyPr>
              <a:lstStyle/>
              <a:p>
                <a:pPr marL="342900" lvl="0" indent="-34290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r>
                  <a:rPr lang="cs-CZ" sz="28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Příklad</a:t>
                </a:r>
                <a:r>
                  <a:rPr lang="cs-CZ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Kolik naspoříme za 5 let, ukládáme-li pravidelně počátkem každého čtvrtletí částku 5000 Kč při roční úrokové míře 5%?</a:t>
                </a:r>
              </a:p>
              <a:p>
                <a:pPr marL="342900" lvl="0" indent="-34290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r>
                  <a:rPr lang="cs-CZ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Řešení: Jedná se o kombinaci dlouhodobého a krátkodobého předlhůtního spoření, použijeme proto vzorec</a:t>
                </a:r>
              </a:p>
              <a:p>
                <a:pPr marL="0" lvl="0" indent="0" algn="ctr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</a:rPr>
                        <m:t>𝑆</m:t>
                      </m:r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i="1">
                          <a:latin typeface="Cambria Math"/>
                        </a:rPr>
                        <m:t>𝑚𝑥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cs-CZ" sz="2400" i="1">
                                  <a:latin typeface="Cambria Math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cs-CZ" sz="2400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r>
                            <a:rPr lang="cs-CZ" sz="2400" i="1">
                              <a:latin typeface="Cambria Math"/>
                            </a:rPr>
                            <m:t>𝑖</m:t>
                          </m:r>
                        </m:e>
                      </m:d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(1+</m:t>
                              </m:r>
                              <m:r>
                                <a:rPr lang="cs-CZ" sz="24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cs-CZ" sz="24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cs-CZ" sz="2400" i="1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r>
                  <a:rPr 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pro </a:t>
                </a:r>
                <a:r>
                  <a:rPr lang="cs-CZ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5, </a:t>
                </a:r>
                <a:r>
                  <a:rPr lang="cs-CZ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 a </a:t>
                </a:r>
                <a:r>
                  <a:rPr lang="cs-CZ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5000.</a:t>
                </a:r>
              </a:p>
              <a:p>
                <a:pPr marL="0" lvl="0" indent="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</a:rPr>
                        <m:t>𝑆</m:t>
                      </m:r>
                      <m:r>
                        <a:rPr lang="cs-CZ" sz="2400" i="1">
                          <a:latin typeface="Cambria Math"/>
                        </a:rPr>
                        <m:t>=4∙5000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cs-CZ" sz="2400" i="1">
                                  <a:latin typeface="Cambria Math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cs-CZ" sz="240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</a:rPr>
                            <m:t>0,05</m:t>
                          </m:r>
                        </m:e>
                      </m:d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(1+</m:t>
                              </m:r>
                              <m:r>
                                <a:rPr lang="cs-CZ" sz="2400" b="0" i="1" smtClean="0">
                                  <a:latin typeface="Cambria Math"/>
                                </a:rPr>
                                <m:t>0,05</m:t>
                              </m:r>
                              <m:r>
                                <a:rPr lang="cs-CZ" sz="24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  <m:r>
                            <a:rPr lang="cs-CZ" sz="2400" i="1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0,05</m:t>
                          </m:r>
                        </m:den>
                      </m:f>
                    </m:oMath>
                  </m:oMathPara>
                </a14:m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>
                          <a:latin typeface="Cambria Math"/>
                        </a:rPr>
                        <m:t>=</m:t>
                      </m:r>
                      <m:r>
                        <a:rPr lang="cs-CZ" sz="2400" i="1">
                          <a:latin typeface="Cambria Math"/>
                        </a:rPr>
                        <m:t>113966, 10</m:t>
                      </m:r>
                      <m:r>
                        <a:rPr lang="cs-CZ" sz="240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cs-CZ" sz="2400">
                          <a:latin typeface="Cambria Math"/>
                        </a:rPr>
                        <m:t>K</m:t>
                      </m:r>
                      <m:r>
                        <a:rPr lang="cs-CZ" sz="2400">
                          <a:latin typeface="Cambria Math"/>
                        </a:rPr>
                        <m:t>č)</m:t>
                      </m:r>
                    </m:oMath>
                  </m:oMathPara>
                </a14:m>
                <a:endParaRPr lang="cs-CZ" sz="2400" dirty="0"/>
              </a:p>
              <a:p>
                <a:pPr marL="0" lvl="0" indent="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67544" y="548680"/>
                <a:ext cx="7992888" cy="5688632"/>
              </a:xfrm>
              <a:blipFill rotWithShape="1">
                <a:blip r:embed="rId2"/>
                <a:stretch>
                  <a:fillRect l="-763" t="-18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4977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95536" y="692696"/>
            <a:ext cx="8424936" cy="5832648"/>
          </a:xfrm>
        </p:spPr>
        <p:txBody>
          <a:bodyPr/>
          <a:lstStyle/>
          <a:p>
            <a:pPr marL="0" lvl="0" indent="0" algn="ctr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</a:pPr>
            <a:r>
              <a:rPr lang="cs-CZ" altLang="cs-CZ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7.6 Kombinace krátkodobého a dlouhodobého polhůtního spoření</a:t>
            </a:r>
          </a:p>
          <a:p>
            <a:pPr marL="0" lvl="0" indent="0" algn="ctr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</a:pPr>
            <a:endParaRPr lang="cs-CZ" altLang="cs-CZ" sz="32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cs-CZ" altLang="cs-CZ" sz="32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Předpoklady</a:t>
            </a:r>
            <a:r>
              <a:rPr lang="cs-CZ" altLang="cs-CZ" sz="32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77240" lvl="1" indent="-4572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</a:pP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vždy </a:t>
            </a:r>
            <a:r>
              <a:rPr lang="cs-CZ" altLang="cs-CZ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cs-CZ" altLang="cs-CZ" sz="3000" b="1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konci</a:t>
            </a:r>
            <a:r>
              <a:rPr lang="cs-CZ" altLang="cs-CZ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každé </a:t>
            </a:r>
            <a:r>
              <a:rPr lang="cs-CZ" altLang="cs-CZ" sz="3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altLang="cs-CZ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altLang="cs-CZ" sz="3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tiny</a:t>
            </a:r>
            <a:r>
              <a:rPr lang="cs-CZ" altLang="cs-CZ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roku 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ukládáme částku ve výši </a:t>
            </a:r>
            <a:r>
              <a:rPr lang="cs-CZ" altLang="cs-CZ" sz="3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cs-CZ" altLang="cs-CZ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Kč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3000" b="1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po dobu </a:t>
            </a:r>
            <a:r>
              <a:rPr lang="cs-CZ" altLang="cs-CZ" sz="3000" b="1" i="1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altLang="cs-CZ" sz="3000" b="1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let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777240" lvl="1" indent="-4572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</a:pPr>
            <a:r>
              <a:rPr lang="cs-CZ" altLang="cs-CZ" sz="3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cs-CZ" altLang="cs-CZ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roční úroková sazba 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vyjádřena jako desetinné číslo,</a:t>
            </a:r>
          </a:p>
          <a:p>
            <a:pPr marL="777240" lvl="1" indent="-4572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</a:pPr>
            <a:r>
              <a:rPr lang="cs-CZ" altLang="cs-CZ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úrokové období 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cs-CZ" altLang="cs-CZ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rok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77240" lvl="1" indent="-4572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</a:pPr>
            <a:endParaRPr lang="cs-CZ" altLang="cs-CZ" sz="300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77240" lvl="1" indent="-4572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083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67544" y="1052736"/>
                <a:ext cx="7992888" cy="5184576"/>
              </a:xfrm>
            </p:spPr>
            <p:txBody>
              <a:bodyPr/>
              <a:lstStyle/>
              <a:p>
                <a:pPr marL="342900" lvl="0" indent="-34290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r>
                  <a:rPr lang="cs-CZ" sz="32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případě, že spoříme takto koncem každé </a:t>
                </a:r>
                <a:r>
                  <a:rPr lang="cs-CZ" sz="3200" i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cs-CZ" sz="32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cs-CZ" sz="32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tiny</a:t>
                </a:r>
                <a:r>
                  <a:rPr lang="cs-CZ" sz="32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roku částku  </a:t>
                </a:r>
                <a:r>
                  <a:rPr lang="cs-CZ" sz="3200" i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cs-CZ" sz="32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Kč po dobu </a:t>
                </a:r>
                <a:r>
                  <a:rPr lang="cs-CZ" sz="3200" i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cs-CZ" sz="32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let, bude mít </a:t>
                </a:r>
                <a:r>
                  <a:rPr lang="cs-CZ" sz="32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naspořená částka za </a:t>
                </a:r>
                <a:r>
                  <a:rPr lang="cs-CZ" sz="3200" b="1" i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cs-CZ" sz="32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let </a:t>
                </a:r>
                <a:r>
                  <a:rPr lang="cs-CZ" sz="32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tvar</a:t>
                </a:r>
              </a:p>
              <a:p>
                <a:pPr marL="0" lvl="0" indent="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endParaRPr lang="cs-CZ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ctr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</a:rPr>
                      <m:t>𝑆</m:t>
                    </m:r>
                    <m:r>
                      <a:rPr lang="cs-CZ" sz="2800" b="0" i="1" smtClean="0">
                        <a:latin typeface="Cambria Math"/>
                      </a:rPr>
                      <m:t>=</m:t>
                    </m:r>
                    <m:r>
                      <a:rPr lang="cs-CZ" sz="2800" b="0" i="1" smtClean="0">
                        <a:latin typeface="Cambria Math"/>
                      </a:rPr>
                      <m:t>𝑚𝑥</m:t>
                    </m:r>
                    <m:d>
                      <m:dPr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800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cs-CZ" sz="2800" b="0" i="1" smtClean="0"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cs-CZ" sz="28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cs-CZ" sz="2800" b="0" i="1" smtClean="0">
                                <a:latin typeface="Cambria Math"/>
                              </a:rPr>
                              <m:t>𝑚</m:t>
                            </m:r>
                          </m:den>
                        </m:f>
                        <m:r>
                          <a:rPr lang="cs-CZ" sz="2800" b="0" i="1" smtClean="0">
                            <a:latin typeface="Cambria Math"/>
                          </a:rPr>
                          <m:t>𝑖</m:t>
                        </m:r>
                      </m:e>
                    </m:d>
                    <m:f>
                      <m:fPr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b="0" i="1" smtClean="0">
                                <a:latin typeface="Cambria Math"/>
                              </a:rPr>
                              <m:t>(1+</m:t>
                            </m:r>
                            <m:r>
                              <a:rPr lang="cs-CZ" sz="28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cs-CZ" sz="2800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cs-CZ" sz="2800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cs-CZ" sz="2800" b="0" i="1" smtClean="0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cs-CZ" sz="2800" b="0" i="1" smtClean="0">
                            <a:latin typeface="Cambria Math"/>
                          </a:rPr>
                          <m:t>𝑖</m:t>
                        </m:r>
                      </m:den>
                    </m:f>
                  </m:oMath>
                </a14:m>
                <a:r>
                  <a:rPr lang="cs-CZ" sz="2800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67544" y="1052736"/>
                <a:ext cx="7992888" cy="5184576"/>
              </a:xfrm>
              <a:blipFill rotWithShape="1">
                <a:blip r:embed="rId2"/>
                <a:stretch>
                  <a:fillRect l="-1068" t="-1647" r="-16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1081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548680"/>
            <a:ext cx="7992888" cy="5688632"/>
          </a:xfrm>
        </p:spPr>
        <p:txBody>
          <a:bodyPr>
            <a:normAutofit/>
          </a:bodyPr>
          <a:lstStyle/>
          <a:p>
            <a:pPr marL="342900" lvl="0" indent="-3429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</a:t>
            </a:r>
            <a:r>
              <a:rPr 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Kolik naspoříme za 5 let, ukládáme-li pravidelně </a:t>
            </a:r>
            <a:r>
              <a:rPr lang="cs-CZ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koncem</a:t>
            </a:r>
            <a:r>
              <a:rPr 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každého čtvrtletí částku 5000 Kč při roční úrokové míře 5%?</a:t>
            </a:r>
          </a:p>
          <a:p>
            <a:pPr marL="0" lvl="0" indent="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557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67544" y="548680"/>
                <a:ext cx="7992888" cy="5688632"/>
              </a:xfrm>
            </p:spPr>
            <p:txBody>
              <a:bodyPr>
                <a:normAutofit lnSpcReduction="10000"/>
              </a:bodyPr>
              <a:lstStyle/>
              <a:p>
                <a:pPr marL="342900" lvl="0" indent="-34290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r>
                  <a:rPr lang="cs-CZ" sz="28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Příklad</a:t>
                </a:r>
                <a:r>
                  <a:rPr lang="cs-CZ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Kolik naspoříme za 5 let, ukládáme-li pravidelně </a:t>
                </a:r>
                <a:r>
                  <a:rPr lang="cs-CZ" sz="28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koncem</a:t>
                </a:r>
                <a:r>
                  <a:rPr lang="cs-CZ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každého čtvrtletí částku 5000 Kč při roční úrokové míře 5%?</a:t>
                </a:r>
              </a:p>
              <a:p>
                <a:pPr marL="342900" lvl="0" indent="-34290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r>
                  <a:rPr lang="cs-CZ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Řešení: Jedná se o kombinaci dlouhodobého a krátkodobého polhůtního spoření, použijeme proto vzorec</a:t>
                </a:r>
              </a:p>
              <a:p>
                <a:pPr marL="0" lvl="0" indent="0" algn="ctr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</a:rPr>
                        <m:t>𝑆</m:t>
                      </m:r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i="1">
                          <a:latin typeface="Cambria Math"/>
                        </a:rPr>
                        <m:t>𝑚𝑥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cs-CZ" sz="2400" i="1">
                                  <a:latin typeface="Cambria Math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cs-CZ" sz="2400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r>
                            <a:rPr lang="cs-CZ" sz="2400" i="1">
                              <a:latin typeface="Cambria Math"/>
                            </a:rPr>
                            <m:t>𝑖</m:t>
                          </m:r>
                        </m:e>
                      </m:d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(1+</m:t>
                              </m:r>
                              <m:r>
                                <a:rPr lang="cs-CZ" sz="24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cs-CZ" sz="24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cs-CZ" sz="2400" i="1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r>
                  <a:rPr 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pro </a:t>
                </a:r>
                <a:r>
                  <a:rPr lang="cs-CZ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5, </a:t>
                </a:r>
                <a:r>
                  <a:rPr lang="cs-CZ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 a </a:t>
                </a:r>
                <a:r>
                  <a:rPr lang="cs-CZ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5000.</a:t>
                </a:r>
              </a:p>
              <a:p>
                <a:pPr marL="0" lvl="0" indent="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</a:rPr>
                        <m:t>𝑆</m:t>
                      </m:r>
                      <m:r>
                        <a:rPr lang="cs-CZ" sz="2400" i="1">
                          <a:latin typeface="Cambria Math"/>
                        </a:rPr>
                        <m:t>=4∙5000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4−</m:t>
                              </m:r>
                              <m:r>
                                <a:rPr lang="cs-CZ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cs-CZ" sz="240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</a:rPr>
                            <m:t>0,05</m:t>
                          </m:r>
                        </m:e>
                      </m:d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(1+</m:t>
                              </m:r>
                              <m:r>
                                <a:rPr lang="cs-CZ" sz="2400" b="0" i="1" smtClean="0">
                                  <a:latin typeface="Cambria Math"/>
                                </a:rPr>
                                <m:t>0,05</m:t>
                              </m:r>
                              <m:r>
                                <a:rPr lang="cs-CZ" sz="24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  <m:r>
                            <a:rPr lang="cs-CZ" sz="2400" i="1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0,05</m:t>
                          </m:r>
                        </m:den>
                      </m:f>
                    </m:oMath>
                  </m:oMathPara>
                </a14:m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>
                          <a:latin typeface="Cambria Math"/>
                        </a:rPr>
                        <m:t>=</m:t>
                      </m:r>
                      <m:r>
                        <a:rPr lang="cs-CZ" sz="2400" i="1">
                          <a:latin typeface="Cambria Math"/>
                        </a:rPr>
                        <m:t>112584, 70</m:t>
                      </m:r>
                      <m:r>
                        <a:rPr lang="cs-CZ" sz="240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cs-CZ" sz="2400">
                          <a:latin typeface="Cambria Math"/>
                        </a:rPr>
                        <m:t>K</m:t>
                      </m:r>
                      <m:r>
                        <a:rPr lang="cs-CZ" sz="2400">
                          <a:latin typeface="Cambria Math"/>
                        </a:rPr>
                        <m:t>č)</m:t>
                      </m:r>
                    </m:oMath>
                  </m:oMathPara>
                </a14:m>
                <a:endParaRPr lang="cs-CZ" sz="2400" dirty="0"/>
              </a:p>
              <a:p>
                <a:pPr marL="0" lvl="0" indent="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67544" y="548680"/>
                <a:ext cx="7992888" cy="5688632"/>
              </a:xfrm>
              <a:blipFill rotWithShape="1">
                <a:blip r:embed="rId2"/>
                <a:stretch>
                  <a:fillRect l="-763" t="-18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303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8352928" cy="6048672"/>
          </a:xfrm>
        </p:spPr>
        <p:txBody>
          <a:bodyPr>
            <a:normAutofit fontScale="92500" lnSpcReduction="20000"/>
          </a:bodyPr>
          <a:lstStyle/>
          <a:p>
            <a:pPr marL="0" lvl="0" indent="0" algn="ctr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None/>
            </a:pPr>
            <a:r>
              <a:rPr lang="cs-CZ" altLang="cs-CZ" sz="39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8. Důchody</a:t>
            </a:r>
          </a:p>
          <a:p>
            <a:pPr marL="0" lvl="0" indent="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None/>
            </a:pPr>
            <a:endParaRPr lang="cs-CZ" altLang="cs-CZ" sz="32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cs-CZ" altLang="cs-CZ" sz="35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Pod pojmem </a:t>
            </a:r>
            <a:r>
              <a:rPr lang="cs-CZ" altLang="cs-CZ" sz="35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důchod</a:t>
            </a:r>
            <a:r>
              <a:rPr lang="cs-CZ" altLang="cs-CZ" sz="35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ve finanční matematice rozumíme </a:t>
            </a:r>
            <a:r>
              <a:rPr lang="cs-CZ" altLang="cs-CZ" sz="3500" b="1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pravidelně se opakující systém plateb</a:t>
            </a:r>
            <a:r>
              <a:rPr lang="cs-CZ" altLang="cs-CZ" sz="35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None/>
            </a:pPr>
            <a:endParaRPr lang="cs-CZ" sz="32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 počítání důchodů nás bude zajímat především jeho </a:t>
            </a:r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současná hodnota 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která je </a:t>
            </a:r>
            <a:r>
              <a:rPr 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rovna součtu všech budoucích plateb diskontovaných k dnešnímu datu. 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Někdy se zjišťuje také </a:t>
            </a:r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budoucí hodnota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důchodu, označená </a:t>
            </a:r>
            <a:r>
              <a:rPr lang="cs-CZ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FV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jakožto </a:t>
            </a:r>
            <a:r>
              <a:rPr 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součet budoucích hodnot všech výplat.</a:t>
            </a:r>
          </a:p>
        </p:txBody>
      </p:sp>
    </p:spTree>
    <p:extLst>
      <p:ext uri="{BB962C8B-B14F-4D97-AF65-F5344CB8AC3E}">
        <p14:creationId xmlns:p14="http://schemas.microsoft.com/office/powerpoint/2010/main" val="15959242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95536" y="1700808"/>
            <a:ext cx="8424936" cy="4824536"/>
          </a:xfrm>
        </p:spPr>
        <p:txBody>
          <a:bodyPr/>
          <a:lstStyle/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altLang="cs-CZ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</a:t>
            </a:r>
            <a:r>
              <a:rPr lang="cs-CZ" altLang="cs-CZ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Vymyslete, kde se s </a:t>
            </a:r>
            <a:r>
              <a:rPr lang="cs-CZ" altLang="cs-CZ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důchody</a:t>
            </a:r>
            <a:r>
              <a:rPr lang="cs-CZ" altLang="cs-CZ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tj. s </a:t>
            </a:r>
            <a:r>
              <a:rPr lang="cs-CZ" altLang="cs-CZ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pravidelně se opakujícími platbami</a:t>
            </a:r>
            <a:r>
              <a:rPr lang="cs-CZ" altLang="cs-CZ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setkáváte v běžném životě. </a:t>
            </a:r>
          </a:p>
        </p:txBody>
      </p:sp>
    </p:spTree>
    <p:extLst>
      <p:ext uri="{BB962C8B-B14F-4D97-AF65-F5344CB8AC3E}">
        <p14:creationId xmlns:p14="http://schemas.microsoft.com/office/powerpoint/2010/main" val="1947608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424936" cy="5793824"/>
          </a:xfrm>
        </p:spPr>
        <p:txBody>
          <a:bodyPr/>
          <a:lstStyle/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altLang="cs-CZ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pojmenování </a:t>
            </a:r>
            <a:r>
              <a:rPr lang="cs-CZ" altLang="cs-CZ" sz="32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výplaty u důchodu</a:t>
            </a:r>
            <a:r>
              <a:rPr lang="cs-CZ" altLang="cs-CZ" sz="3200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používá také pojem </a:t>
            </a:r>
            <a:r>
              <a:rPr lang="cs-CZ" altLang="cs-CZ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anuita</a:t>
            </a:r>
            <a:r>
              <a:rPr lang="cs-CZ" altLang="cs-CZ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altLang="cs-CZ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altLang="cs-CZ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Výplatním obdobím </a:t>
            </a:r>
            <a:r>
              <a:rPr lang="cs-CZ" altLang="cs-CZ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rozumíme </a:t>
            </a:r>
            <a:r>
              <a:rPr lang="cs-CZ" altLang="cs-CZ" sz="32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období mezi dvěma výplatami</a:t>
            </a:r>
            <a:r>
              <a:rPr lang="cs-CZ" altLang="cs-CZ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altLang="cs-CZ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Může být stejně dlouhé jako úrokové období nebo může být kratší.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7099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95536" y="692696"/>
            <a:ext cx="8424936" cy="5832648"/>
          </a:xfrm>
        </p:spPr>
        <p:txBody>
          <a:bodyPr/>
          <a:lstStyle/>
          <a:p>
            <a:pPr marL="0" lvl="0" indent="0" algn="ctr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</a:pPr>
            <a:r>
              <a:rPr lang="cs-CZ" altLang="cs-CZ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7.1 Krátkodobé předlhůtní spoření</a:t>
            </a:r>
          </a:p>
          <a:p>
            <a:pPr marL="0" lvl="0" indent="0" algn="ctr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</a:pPr>
            <a:endParaRPr lang="cs-CZ" altLang="cs-CZ" sz="32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cs-CZ" altLang="cs-CZ" sz="32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Předpoklady</a:t>
            </a:r>
            <a:r>
              <a:rPr lang="cs-CZ" altLang="cs-CZ" sz="32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77240" lvl="1" indent="-4572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</a:pP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vždy </a:t>
            </a:r>
            <a:r>
              <a:rPr lang="cs-CZ" altLang="cs-CZ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 začátku každé </a:t>
            </a:r>
            <a:r>
              <a:rPr lang="cs-CZ" altLang="cs-CZ" sz="3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altLang="cs-CZ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altLang="cs-CZ" sz="3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tiny</a:t>
            </a:r>
            <a:r>
              <a:rPr lang="cs-CZ" altLang="cs-CZ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roku 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ukládáme částku ve výši </a:t>
            </a:r>
            <a:r>
              <a:rPr lang="cs-CZ" altLang="cs-CZ" sz="3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cs-CZ" altLang="cs-CZ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Kč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777240" lvl="1" indent="-4572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</a:pPr>
            <a:r>
              <a:rPr lang="cs-CZ" altLang="cs-CZ" sz="3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cs-CZ" altLang="cs-CZ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roční úroková sazba 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vyjádřena jako desetinné číslo,</a:t>
            </a:r>
          </a:p>
          <a:p>
            <a:pPr marL="777240" lvl="1" indent="-4572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</a:pPr>
            <a:r>
              <a:rPr lang="cs-CZ" altLang="cs-CZ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úrokové období 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cs-CZ" altLang="cs-CZ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rok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77240" lvl="1" indent="-4572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</a:pPr>
            <a:endParaRPr lang="cs-CZ" altLang="cs-CZ" sz="300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77240" lvl="1" indent="-4572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375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8280920" cy="5976664"/>
          </a:xfrm>
        </p:spPr>
        <p:txBody>
          <a:bodyPr>
            <a:normAutofit fontScale="85000" lnSpcReduction="20000"/>
          </a:bodyPr>
          <a:lstStyle/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r>
              <a:rPr lang="pl-PL" altLang="cs-CZ" sz="35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Klasifikace důchodů</a:t>
            </a:r>
            <a:r>
              <a:rPr lang="pl-PL" altLang="cs-CZ" sz="3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pl-PL" altLang="cs-CZ" sz="32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pl-PL" altLang="cs-CZ" sz="3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</a:t>
            </a:r>
            <a:r>
              <a:rPr lang="pl-PL" altLang="cs-CZ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celkové doby výplat </a:t>
            </a:r>
          </a:p>
          <a:p>
            <a:pPr marL="777240" lvl="1" indent="-4572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pl-PL" altLang="cs-CZ" sz="3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důchod </a:t>
            </a:r>
            <a:r>
              <a:rPr lang="pl-PL" altLang="cs-CZ" sz="3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dočasný</a:t>
            </a:r>
            <a:r>
              <a:rPr lang="pl-PL" altLang="cs-CZ" sz="3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777240" lvl="1" indent="-4572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pl-PL" altLang="cs-CZ" sz="3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důchod </a:t>
            </a:r>
            <a:r>
              <a:rPr lang="pl-PL" altLang="cs-CZ" sz="3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věčný</a:t>
            </a:r>
            <a:r>
              <a:rPr lang="pl-PL" altLang="cs-CZ" sz="3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pl-PL" altLang="cs-CZ" sz="3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toho, je-li </a:t>
            </a:r>
            <a:r>
              <a:rPr lang="pl-PL" altLang="cs-CZ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výplata uskutečněna na začátku či na konci pravidelného intervalu </a:t>
            </a:r>
          </a:p>
          <a:p>
            <a:pPr marL="777240" lvl="1" indent="-4572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pl-PL" altLang="cs-CZ" sz="3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důchod </a:t>
            </a:r>
            <a:r>
              <a:rPr lang="pl-PL" altLang="cs-CZ" sz="3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předlhůtní</a:t>
            </a:r>
            <a:r>
              <a:rPr lang="pl-PL" altLang="cs-CZ" sz="3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777240" lvl="1" indent="-4572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pl-PL" altLang="cs-CZ" sz="3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důchod </a:t>
            </a:r>
            <a:r>
              <a:rPr lang="pl-PL" altLang="cs-CZ" sz="3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polhůtní</a:t>
            </a:r>
            <a:r>
              <a:rPr lang="pl-PL" altLang="cs-CZ" sz="3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pl-PL" altLang="cs-CZ" sz="3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toho, </a:t>
            </a:r>
            <a:r>
              <a:rPr lang="pl-PL" altLang="cs-CZ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odkdy se s výplatami začíná </a:t>
            </a:r>
          </a:p>
          <a:p>
            <a:pPr marL="777240" lvl="1" indent="-4572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pl-PL" altLang="cs-CZ" sz="3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důchod </a:t>
            </a:r>
            <a:r>
              <a:rPr lang="pl-PL" altLang="cs-CZ" sz="3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bezprostřední</a:t>
            </a:r>
            <a:r>
              <a:rPr lang="pl-PL" altLang="cs-CZ" sz="3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777240" lvl="1" indent="-4572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pl-PL" altLang="cs-CZ" sz="3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důchod </a:t>
            </a:r>
            <a:r>
              <a:rPr lang="pl-PL" altLang="cs-CZ" sz="3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odložený</a:t>
            </a:r>
            <a:r>
              <a:rPr lang="pl-PL" altLang="cs-CZ" sz="3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pl-PL" altLang="cs-CZ" sz="3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toho, je-li </a:t>
            </a:r>
            <a:r>
              <a:rPr lang="pl-PL" altLang="cs-CZ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výplatní období dlouhé jeden rok nebo je kratší než jeden rok</a:t>
            </a:r>
            <a:r>
              <a:rPr lang="pl-PL" altLang="cs-CZ" sz="3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77240" lvl="1" indent="-4572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pl-PL" altLang="cs-CZ" sz="3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důchod </a:t>
            </a:r>
            <a:r>
              <a:rPr lang="pl-PL" altLang="cs-CZ" sz="3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roční</a:t>
            </a:r>
            <a:r>
              <a:rPr lang="pl-PL" altLang="cs-CZ" sz="3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777240" lvl="1" indent="-4572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pl-PL" altLang="cs-CZ" sz="3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důchody </a:t>
            </a:r>
            <a:r>
              <a:rPr lang="pl-PL" altLang="cs-CZ" sz="3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področní</a:t>
            </a:r>
            <a:r>
              <a:rPr lang="pl-PL" altLang="cs-CZ" sz="3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altLang="cs-CZ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altLang="cs-CZ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altLang="cs-CZ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altLang="cs-CZ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altLang="cs-CZ" sz="32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altLang="cs-CZ" sz="32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8550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95536" y="1700808"/>
            <a:ext cx="8424936" cy="4824536"/>
          </a:xfrm>
        </p:spPr>
        <p:txBody>
          <a:bodyPr/>
          <a:lstStyle/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altLang="cs-CZ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</a:t>
            </a:r>
            <a:r>
              <a:rPr lang="cs-CZ" altLang="cs-CZ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U důchodů, které jste vymysleli v předchozím příkladu, určete jejich druh.</a:t>
            </a: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altLang="cs-CZ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03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23528" y="476672"/>
            <a:ext cx="8208912" cy="6048672"/>
          </a:xfrm>
        </p:spPr>
        <p:txBody>
          <a:bodyPr>
            <a:normAutofit/>
          </a:bodyPr>
          <a:lstStyle/>
          <a:p>
            <a:pPr marL="0" lvl="0" indent="0" algn="ctr" fontAlgn="base"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r>
              <a:rPr lang="cs-CZ" sz="3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8.1 Důchody dočasné bezprostřední</a:t>
            </a:r>
          </a:p>
          <a:p>
            <a:pPr marL="0" lvl="0" indent="0" algn="ctr" fontAlgn="base"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35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Anuita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(výplata důchodu) je v tomto případě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omezena </a:t>
            </a:r>
            <a:r>
              <a:rPr lang="cs-CZ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časovými obdobími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vyplácením anuit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výši </a:t>
            </a:r>
            <a:r>
              <a:rPr 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Kč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začne ihned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sz="2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3502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95536" y="908720"/>
            <a:ext cx="8352928" cy="5616624"/>
          </a:xfrm>
        </p:spPr>
        <p:txBody>
          <a:bodyPr/>
          <a:lstStyle/>
          <a:p>
            <a:pPr marL="342900" lvl="0" indent="-34290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3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Tyto typy důchodů budeme dále dělit takto:</a:t>
            </a:r>
          </a:p>
          <a:p>
            <a:pPr marL="777240" lvl="1" indent="-45720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cs-CZ" sz="3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Důchod </a:t>
            </a:r>
            <a:r>
              <a:rPr lang="cs-CZ" sz="3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předlhůtní roční</a:t>
            </a:r>
          </a:p>
          <a:p>
            <a:pPr marL="777240" lvl="1" indent="-45720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cs-CZ" sz="3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Důchod </a:t>
            </a:r>
            <a:r>
              <a:rPr lang="cs-CZ" sz="3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polhůtní roční</a:t>
            </a:r>
          </a:p>
          <a:p>
            <a:pPr marL="777240" lvl="1" indent="-45720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cs-CZ" sz="3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Důchod </a:t>
            </a:r>
            <a:r>
              <a:rPr lang="cs-CZ" sz="3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předlhůtní področní</a:t>
            </a:r>
          </a:p>
          <a:p>
            <a:pPr marL="777240" lvl="1" indent="-457200" fontAlgn="base"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cs-CZ" sz="3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Důchod </a:t>
            </a:r>
            <a:r>
              <a:rPr lang="cs-CZ" sz="3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polhůtní področní</a:t>
            </a:r>
          </a:p>
          <a:p>
            <a:pPr marL="320040" lvl="1" indent="0" fontAlgn="base"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30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38338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79512" y="764704"/>
                <a:ext cx="8784976" cy="5649808"/>
              </a:xfrm>
            </p:spPr>
            <p:txBody>
              <a:bodyPr>
                <a:normAutofit/>
              </a:bodyPr>
              <a:lstStyle/>
              <a:p>
                <a:pPr marL="0" lvl="0" indent="0" algn="ctr" fontAlgn="base">
                  <a:lnSpc>
                    <a:spcPct val="90000"/>
                  </a:lnSpc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r>
                  <a:rPr lang="cs-CZ" altLang="cs-CZ" sz="33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Důchod předlhůtní roční</a:t>
                </a:r>
              </a:p>
              <a:p>
                <a:pPr marL="0" lvl="0" indent="0" algn="ctr" fontAlgn="base">
                  <a:lnSpc>
                    <a:spcPct val="90000"/>
                  </a:lnSpc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endParaRPr lang="cs-CZ" altLang="cs-CZ" sz="32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fontAlgn="base">
                  <a:lnSpc>
                    <a:spcPct val="90000"/>
                  </a:lnSpc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r>
                  <a:rPr lang="cs-CZ" altLang="cs-CZ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Předpokládáme, že </a:t>
                </a:r>
                <a:r>
                  <a:rPr lang="cs-CZ" altLang="cs-CZ" sz="28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anuita ve výši </a:t>
                </a:r>
                <a:r>
                  <a:rPr lang="cs-CZ" altLang="cs-CZ" sz="2800" b="1" i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cs-CZ" altLang="cs-CZ" sz="28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Kč </a:t>
                </a:r>
                <a:r>
                  <a:rPr lang="cs-CZ" altLang="cs-CZ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 vyplácena </a:t>
                </a:r>
                <a:r>
                  <a:rPr lang="cs-CZ" altLang="cs-CZ" sz="28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počátkem každého roku </a:t>
                </a:r>
                <a:r>
                  <a:rPr lang="cs-CZ" altLang="cs-CZ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při roční neměnné úrokové míře </a:t>
                </a:r>
                <a:r>
                  <a:rPr lang="cs-CZ" altLang="cs-CZ" sz="2800" i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cs-CZ" altLang="cs-CZ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(s ročním úročením).</a:t>
                </a:r>
              </a:p>
              <a:p>
                <a:pPr marL="342900" lvl="0" indent="-342900" fontAlgn="base">
                  <a:lnSpc>
                    <a:spcPct val="90000"/>
                  </a:lnSpc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r>
                  <a:rPr lang="cs-CZ" altLang="cs-CZ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Výplatní období je tedy jeden rok a je shodné s úrokovým obdobím.</a:t>
                </a:r>
              </a:p>
              <a:p>
                <a:pPr marL="0" lvl="0" indent="0" fontAlgn="base">
                  <a:lnSpc>
                    <a:spcPct val="90000"/>
                  </a:lnSpc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𝑃𝑉</m:t>
                      </m:r>
                      <m:r>
                        <a:rPr lang="cs-CZ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𝑎</m:t>
                      </m:r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cs-CZ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(1+</m:t>
                                  </m:r>
                                  <m:r>
                                    <a:rPr lang="cs-CZ" sz="24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cs-CZ" sz="24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cs-CZ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fontAlgn="base">
                  <a:lnSpc>
                    <a:spcPct val="90000"/>
                  </a:lnSpc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fontAlgn="base">
                  <a:lnSpc>
                    <a:spcPct val="90000"/>
                  </a:lnSpc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fontAlgn="base">
                  <a:lnSpc>
                    <a:spcPct val="90000"/>
                  </a:lnSpc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79512" y="764704"/>
                <a:ext cx="8784976" cy="5649808"/>
              </a:xfrm>
              <a:blipFill rotWithShape="1">
                <a:blip r:embed="rId2"/>
                <a:stretch>
                  <a:fillRect l="-624" t="-2373" r="-228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44506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6225872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altLang="cs-CZ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altLang="cs-CZ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</a:t>
            </a: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Vypočtete současnou hodnotu důchodu vypláceného vždy </a:t>
            </a:r>
            <a:r>
              <a:rPr lang="cs-CZ" altLang="cs-CZ" sz="28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počátkem</a:t>
            </a: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roku po dobu 5 let. S výplatami, které činí 1 200 Kč, začneme hned. Úroková míra činí 5% </a:t>
            </a:r>
            <a:r>
              <a:rPr lang="cs-CZ" altLang="cs-CZ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p.a</a:t>
            </a: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9871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6225872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altLang="cs-CZ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altLang="cs-CZ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</a:t>
            </a: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Vypočtete současnou hodnotu důchodu vypláceného vždy počátkem roku po dobu 5 let. S výplatami, které činí 1 200 Kč, začneme hned. Úroková míra činí 5% </a:t>
            </a:r>
            <a:r>
              <a:rPr lang="cs-CZ" altLang="cs-CZ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p.a</a:t>
            </a: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Řešení: Současnou hodnotu zjistíme ze vztahu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Současná hodnota důchodu činí 5 455,10 Kč. Jinými slovy, abychom mohli na počátku každého roku po dobu 5 let pobírat důchod ve výši 1 000 Kč, musíme teď složit částku 5 455,10 Kč.</a:t>
            </a: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511" y="4221088"/>
            <a:ext cx="4818535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3121539" y="3005807"/>
                <a:ext cx="2900922" cy="8463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𝑃𝑉</m:t>
                      </m:r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𝑎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(1+</m:t>
                                  </m:r>
                                  <m:r>
                                    <a:rPr lang="cs-CZ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cs-CZ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cs-CZ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539" y="3005807"/>
                <a:ext cx="2900922" cy="8463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38520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79512" y="764704"/>
                <a:ext cx="8784976" cy="5649808"/>
              </a:xfrm>
            </p:spPr>
            <p:txBody>
              <a:bodyPr>
                <a:normAutofit/>
              </a:bodyPr>
              <a:lstStyle/>
              <a:p>
                <a:pPr marL="0" lvl="0" indent="0" algn="ctr" fontAlgn="base">
                  <a:lnSpc>
                    <a:spcPct val="90000"/>
                  </a:lnSpc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r>
                  <a:rPr lang="cs-CZ" altLang="cs-CZ" sz="33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Důchod polhůtní roční</a:t>
                </a:r>
              </a:p>
              <a:p>
                <a:pPr marL="0" lvl="0" indent="0" algn="ctr" fontAlgn="base">
                  <a:lnSpc>
                    <a:spcPct val="90000"/>
                  </a:lnSpc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endParaRPr lang="cs-CZ" altLang="cs-CZ" sz="32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fontAlgn="base">
                  <a:lnSpc>
                    <a:spcPct val="90000"/>
                  </a:lnSpc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r>
                  <a:rPr lang="cs-CZ" altLang="cs-CZ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Předpokládáme, že </a:t>
                </a:r>
                <a:r>
                  <a:rPr lang="cs-CZ" altLang="cs-CZ" sz="28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anuita ve výši </a:t>
                </a:r>
                <a:r>
                  <a:rPr lang="cs-CZ" altLang="cs-CZ" sz="2800" b="1" i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cs-CZ" altLang="cs-CZ" sz="28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Kč </a:t>
                </a:r>
                <a:r>
                  <a:rPr lang="cs-CZ" altLang="cs-CZ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 vyplácena </a:t>
                </a:r>
                <a:r>
                  <a:rPr lang="cs-CZ" altLang="cs-CZ" sz="28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koncem každého roku </a:t>
                </a:r>
                <a:r>
                  <a:rPr lang="cs-CZ" altLang="cs-CZ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při roční neměnné úrokové míře </a:t>
                </a:r>
                <a:r>
                  <a:rPr lang="cs-CZ" altLang="cs-CZ" sz="2800" i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cs-CZ" altLang="cs-CZ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(s ročním úročením).</a:t>
                </a:r>
              </a:p>
              <a:p>
                <a:pPr marL="342900" lvl="0" indent="-342900" fontAlgn="base">
                  <a:lnSpc>
                    <a:spcPct val="90000"/>
                  </a:lnSpc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r>
                  <a:rPr lang="cs-CZ" altLang="cs-CZ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Výplatní období je tedy jeden rok a je shodné s úrokovým obdobím.</a:t>
                </a:r>
              </a:p>
              <a:p>
                <a:pPr marL="0" lvl="0" indent="0" fontAlgn="base">
                  <a:lnSpc>
                    <a:spcPct val="90000"/>
                  </a:lnSpc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  <a:cs typeface="Times New Roman" panose="02020603050405020304" pitchFamily="18" charset="0"/>
                        </a:rPr>
                        <m:t>𝑃𝑉</m:t>
                      </m:r>
                      <m:r>
                        <a:rPr lang="cs-CZ" sz="24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sz="2400" i="1">
                          <a:latin typeface="Cambria Math"/>
                          <a:cs typeface="Times New Roman" panose="02020603050405020304" pitchFamily="18" charset="0"/>
                        </a:rPr>
                        <m:t>𝑎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  <a:cs typeface="Times New Roman" panose="020206030504050203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(1+</m:t>
                                  </m:r>
                                  <m:r>
                                    <a:rPr lang="cs-CZ" sz="2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cs-CZ" sz="2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cs-CZ" sz="2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cs-CZ" sz="2400" i="1">
                              <a:latin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fontAlgn="base">
                  <a:lnSpc>
                    <a:spcPct val="90000"/>
                  </a:lnSpc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fontAlgn="base">
                  <a:lnSpc>
                    <a:spcPct val="90000"/>
                  </a:lnSpc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fontAlgn="base">
                  <a:lnSpc>
                    <a:spcPct val="90000"/>
                  </a:lnSpc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79512" y="764704"/>
                <a:ext cx="8784976" cy="5649808"/>
              </a:xfrm>
              <a:blipFill rotWithShape="1">
                <a:blip r:embed="rId2"/>
                <a:stretch>
                  <a:fillRect l="-624" t="-2373" r="-228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2910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6225872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altLang="cs-CZ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altLang="cs-CZ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</a:t>
            </a: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Vypočtete současnou hodnotu důchodu vypláceného vždy </a:t>
            </a:r>
            <a:r>
              <a:rPr lang="cs-CZ" altLang="cs-CZ" sz="28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koncem</a:t>
            </a: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roku po dobu 5 let. S výplatami, které činí 1 200 Kč, začneme hned. Úroková míra činí 5% </a:t>
            </a:r>
            <a:r>
              <a:rPr lang="cs-CZ" altLang="cs-CZ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p.a</a:t>
            </a: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61587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6225872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altLang="cs-CZ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altLang="cs-CZ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</a:t>
            </a: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Vypočtete současnou hodnotu důchodu vypláceného vždy </a:t>
            </a:r>
            <a:r>
              <a:rPr lang="cs-CZ" altLang="cs-CZ" sz="28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koncem</a:t>
            </a: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roku po dobu 5 let. S výplatami, které činí 1 200 Kč, začneme hned. Úroková míra činí 5% </a:t>
            </a:r>
            <a:r>
              <a:rPr lang="cs-CZ" altLang="cs-CZ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p.a</a:t>
            </a: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Řešení: Současnou hodnotu zjistíme ze vztahu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Současná hodnota důchodu činí 5195, 40 Kč. 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3933056"/>
            <a:ext cx="4032448" cy="97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3459836" y="3005807"/>
                <a:ext cx="2224327" cy="8463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𝑃𝑉</m:t>
                      </m:r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𝑎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(1+</m:t>
                                  </m:r>
                                  <m:r>
                                    <a:rPr lang="cs-CZ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cs-CZ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cs-CZ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836" y="3005807"/>
                <a:ext cx="2224327" cy="8463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100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67544" y="1052736"/>
                <a:ext cx="7992888" cy="5184576"/>
              </a:xfrm>
            </p:spPr>
            <p:txBody>
              <a:bodyPr/>
              <a:lstStyle/>
              <a:p>
                <a:pPr marL="342900" lvl="0" indent="-34290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r>
                  <a:rPr lang="cs-CZ" sz="32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případě, že spoříme takto počátkem každé </a:t>
                </a:r>
                <a:r>
                  <a:rPr lang="cs-CZ" sz="3200" i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cs-CZ" sz="32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cs-CZ" sz="32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tiny</a:t>
                </a:r>
                <a:r>
                  <a:rPr lang="cs-CZ" sz="32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úrokového období částku  </a:t>
                </a:r>
                <a:r>
                  <a:rPr lang="cs-CZ" sz="3200" i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cs-CZ" sz="32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Kč, bude mít </a:t>
                </a:r>
                <a:r>
                  <a:rPr lang="cs-CZ" sz="32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naspořená částka za jeden rok </a:t>
                </a:r>
                <a:r>
                  <a:rPr lang="cs-CZ" sz="32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tvar</a:t>
                </a:r>
              </a:p>
              <a:p>
                <a:pPr marL="0" lvl="0" indent="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endParaRPr lang="cs-CZ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ctr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</a:rPr>
                      <m:t>𝑆</m:t>
                    </m:r>
                    <m:r>
                      <a:rPr lang="cs-CZ" sz="2800" b="0" i="1" smtClean="0">
                        <a:latin typeface="Cambria Math"/>
                      </a:rPr>
                      <m:t>=</m:t>
                    </m:r>
                    <m:r>
                      <a:rPr lang="cs-CZ" sz="2800" b="0" i="1" smtClean="0">
                        <a:latin typeface="Cambria Math"/>
                      </a:rPr>
                      <m:t>𝑚𝑥</m:t>
                    </m:r>
                    <m:d>
                      <m:dPr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800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cs-CZ" sz="2800" b="0" i="1" smtClean="0">
                                <a:latin typeface="Cambria Math"/>
                              </a:rPr>
                              <m:t>+1</m:t>
                            </m:r>
                          </m:num>
                          <m:den>
                            <m:r>
                              <a:rPr lang="cs-CZ" sz="28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cs-CZ" sz="2800" b="0" i="1" smtClean="0">
                                <a:latin typeface="Cambria Math"/>
                              </a:rPr>
                              <m:t>𝑚</m:t>
                            </m:r>
                          </m:den>
                        </m:f>
                        <m:r>
                          <a:rPr lang="cs-CZ" sz="2800" b="0" i="1" smtClean="0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r>
                  <a:rPr lang="cs-CZ" sz="2800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67544" y="1052736"/>
                <a:ext cx="7992888" cy="5184576"/>
              </a:xfrm>
              <a:blipFill rotWithShape="1">
                <a:blip r:embed="rId2"/>
                <a:stretch>
                  <a:fillRect l="-1068" t="-1647" r="-144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49798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79512" y="548680"/>
                <a:ext cx="8784976" cy="5937840"/>
              </a:xfrm>
            </p:spPr>
            <p:txBody>
              <a:bodyPr>
                <a:normAutofit/>
              </a:bodyPr>
              <a:lstStyle/>
              <a:p>
                <a:pPr marL="0" lvl="0" indent="0" algn="ctr" fontAlgn="base">
                  <a:lnSpc>
                    <a:spcPct val="90000"/>
                  </a:lnSpc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r>
                  <a:rPr lang="cs-CZ" altLang="cs-CZ" sz="33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Důchod předlhůtní področní</a:t>
                </a:r>
              </a:p>
              <a:p>
                <a:pPr marL="0" lvl="0" indent="0" algn="ctr" fontAlgn="base">
                  <a:lnSpc>
                    <a:spcPct val="90000"/>
                  </a:lnSpc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endParaRPr lang="cs-CZ" altLang="cs-CZ" sz="32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fontAlgn="base">
                  <a:lnSpc>
                    <a:spcPct val="90000"/>
                  </a:lnSpc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r>
                  <a:rPr lang="cs-CZ" altLang="cs-CZ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Předpokládáme, že </a:t>
                </a:r>
                <a:r>
                  <a:rPr lang="cs-CZ" altLang="cs-CZ" sz="28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anuita ve výši </a:t>
                </a:r>
                <a:r>
                  <a:rPr lang="cs-CZ" altLang="cs-CZ" sz="2800" b="1" i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cs-CZ" altLang="cs-CZ" sz="28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Kč </a:t>
                </a:r>
                <a:r>
                  <a:rPr lang="cs-CZ" altLang="cs-CZ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 vyplácena </a:t>
                </a:r>
                <a:r>
                  <a:rPr lang="cs-CZ" altLang="cs-CZ" sz="2800" b="1" kern="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počátkem</a:t>
                </a:r>
                <a:r>
                  <a:rPr lang="cs-CZ" altLang="cs-CZ" sz="28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altLang="cs-CZ" sz="2800" b="1" kern="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každé </a:t>
                </a:r>
                <a:r>
                  <a:rPr lang="cs-CZ" altLang="cs-CZ" sz="2800" b="1" i="1" kern="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cs-CZ" altLang="cs-CZ" sz="2800" b="1" kern="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cs-CZ" altLang="cs-CZ" sz="2800" b="1" kern="0" dirty="0" err="1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tiny</a:t>
                </a:r>
                <a:r>
                  <a:rPr lang="cs-CZ" altLang="cs-CZ" sz="2800" b="1" kern="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roku </a:t>
                </a:r>
                <a:r>
                  <a:rPr lang="cs-CZ" altLang="cs-CZ" sz="28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 dobu </a:t>
                </a:r>
                <a:r>
                  <a:rPr lang="cs-CZ" altLang="cs-CZ" sz="2800" b="1" i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cs-CZ" altLang="cs-CZ" sz="28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let </a:t>
                </a:r>
                <a:r>
                  <a:rPr lang="cs-CZ" altLang="cs-CZ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při neměnné nominální (roční) úrokové míře </a:t>
                </a:r>
                <a:r>
                  <a:rPr lang="cs-CZ" altLang="cs-CZ" sz="2800" i="1" kern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cs-CZ" altLang="cs-CZ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přičemž úrok je připsán </a:t>
                </a:r>
                <a:r>
                  <a:rPr lang="cs-CZ" altLang="cs-CZ" sz="2800" i="1" kern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cs-CZ" altLang="cs-CZ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-krát za rok.</a:t>
                </a:r>
              </a:p>
              <a:p>
                <a:pPr marL="342900" lvl="0" indent="-342900" fontAlgn="base">
                  <a:lnSpc>
                    <a:spcPct val="90000"/>
                  </a:lnSpc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r>
                  <a:rPr lang="cs-CZ" altLang="cs-CZ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Výplatní období je tedy jedna </a:t>
                </a:r>
                <a:r>
                  <a:rPr lang="cs-CZ" altLang="cs-CZ" sz="2800" i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cs-CZ" altLang="cs-CZ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cs-CZ" altLang="cs-CZ" sz="28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tina</a:t>
                </a:r>
                <a:r>
                  <a:rPr lang="cs-CZ" altLang="cs-CZ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roku a je shodné s úrokovým obdobím.</a:t>
                </a:r>
              </a:p>
              <a:p>
                <a:pPr marL="0" lvl="0" indent="0" fontAlgn="base">
                  <a:lnSpc>
                    <a:spcPct val="90000"/>
                  </a:lnSpc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1800" b="0" i="1" kern="0" smtClea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𝑃𝑉</m:t>
                      </m:r>
                      <m:r>
                        <a:rPr lang="cs-CZ" altLang="cs-CZ" sz="1800" b="0" i="1" kern="0" smtClea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altLang="cs-CZ" sz="1800" b="0" i="1" kern="0" smtClea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𝑎</m:t>
                      </m:r>
                      <m:f>
                        <m:fPr>
                          <m:ctrlPr>
                            <a:rPr lang="cs-CZ" altLang="cs-CZ" sz="1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altLang="cs-CZ" sz="1800" b="0" i="1" kern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cs-CZ" altLang="cs-CZ" sz="1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altLang="cs-CZ" sz="18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altLang="cs-CZ" sz="1800" b="0" i="1" kern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altLang="cs-CZ" sz="1800" b="0" i="1" kern="0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cs-CZ" altLang="cs-CZ" sz="1800" b="0" i="1" kern="0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1+</m:t>
                                      </m:r>
                                      <m:f>
                                        <m:fPr>
                                          <m:ctrlPr>
                                            <a:rPr lang="cs-CZ" altLang="cs-CZ" sz="1800" b="0" i="1" kern="0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cs-CZ" altLang="cs-CZ" sz="1800" b="0" i="1" kern="0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num>
                                        <m:den>
                                          <m:r>
                                            <a:rPr lang="cs-CZ" altLang="cs-CZ" sz="1800" b="0" i="1" kern="0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𝑚</m:t>
                                          </m:r>
                                        </m:den>
                                      </m:f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cs-CZ" altLang="cs-CZ" sz="18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𝑚𝑛</m:t>
                              </m:r>
                            </m:sup>
                          </m:sSup>
                        </m:num>
                        <m:den>
                          <m:r>
                            <a:rPr lang="cs-CZ" altLang="cs-CZ" sz="1800" b="0" i="1" kern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cs-CZ" altLang="cs-CZ" sz="1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18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altLang="cs-CZ" sz="18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cs-CZ" altLang="cs-CZ" sz="18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altLang="cs-CZ" sz="18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cs-CZ" altLang="cs-CZ" sz="18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den>
                          </m:f>
                        </m:den>
                      </m:f>
                    </m:oMath>
                  </m:oMathPara>
                </a14:m>
                <a:endParaRPr lang="cs-CZ" altLang="cs-CZ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fontAlgn="base">
                  <a:lnSpc>
                    <a:spcPct val="90000"/>
                  </a:lnSpc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cs-CZ" altLang="cs-CZ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fontAlgn="base">
                  <a:lnSpc>
                    <a:spcPct val="90000"/>
                  </a:lnSpc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fontAlgn="base">
                  <a:lnSpc>
                    <a:spcPct val="90000"/>
                  </a:lnSpc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fontAlgn="base">
                  <a:lnSpc>
                    <a:spcPct val="90000"/>
                  </a:lnSpc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fontAlgn="base">
                  <a:lnSpc>
                    <a:spcPct val="90000"/>
                  </a:lnSpc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79512" y="548680"/>
                <a:ext cx="8784976" cy="5937840"/>
              </a:xfrm>
              <a:blipFill rotWithShape="1">
                <a:blip r:embed="rId2"/>
                <a:stretch>
                  <a:fillRect l="-624" t="-2259" r="-6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73639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8784976" cy="6225872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altLang="cs-CZ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altLang="cs-CZ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</a:t>
            </a: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Vypočtete současnou hodnotu důchodu vypláceného vždy </a:t>
            </a:r>
            <a:r>
              <a:rPr lang="cs-CZ" altLang="cs-CZ" sz="28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počátkem každého měsíce </a:t>
            </a: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dobu 5 let. S výplatami, které činí 100 Kč, začneme hned. Úroková míra činí 5% </a:t>
            </a:r>
            <a:r>
              <a:rPr lang="cs-CZ" altLang="cs-CZ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p.a</a:t>
            </a: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Úroky jsou připisovány měsíčně.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altLang="cs-CZ" sz="4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4383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07504" y="188640"/>
                <a:ext cx="8784976" cy="6225872"/>
              </a:xfrm>
            </p:spPr>
            <p:txBody>
              <a:bodyPr>
                <a:normAutofit fontScale="55000" lnSpcReduction="20000"/>
              </a:bodyPr>
              <a:lstStyle/>
              <a:p>
                <a:pPr marL="0" lvl="0" indent="0" algn="ctr" fontAlgn="base">
                  <a:lnSpc>
                    <a:spcPct val="90000"/>
                  </a:lnSpc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endParaRPr lang="cs-CZ" altLang="cs-CZ" sz="32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fontAlgn="base">
                  <a:lnSpc>
                    <a:spcPct val="90000"/>
                  </a:lnSpc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r>
                  <a:rPr lang="cs-CZ" altLang="cs-CZ" sz="44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Příklad</a:t>
                </a:r>
                <a:r>
                  <a:rPr lang="cs-CZ" altLang="cs-CZ" sz="44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Vypočtete současnou hodnotu důchodu vypláceného vždy </a:t>
                </a:r>
                <a:r>
                  <a:rPr lang="cs-CZ" altLang="cs-CZ" sz="4400" b="1" kern="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počátkem každého měsíce </a:t>
                </a:r>
                <a:r>
                  <a:rPr lang="cs-CZ" altLang="cs-CZ" sz="44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 dobu 5 let. S výplatami, které činí 100 Kč, začneme hned. Úroková míra činí 5% </a:t>
                </a:r>
                <a:r>
                  <a:rPr lang="cs-CZ" altLang="cs-CZ" sz="44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p.a</a:t>
                </a:r>
                <a:r>
                  <a:rPr lang="cs-CZ" altLang="cs-CZ" sz="44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Úroky jsou připisovány měsíčně.</a:t>
                </a:r>
              </a:p>
              <a:p>
                <a:pPr marL="342900" lvl="0" indent="-342900" fontAlgn="base">
                  <a:lnSpc>
                    <a:spcPct val="90000"/>
                  </a:lnSpc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cs-CZ" altLang="cs-CZ" sz="44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fontAlgn="base">
                  <a:lnSpc>
                    <a:spcPct val="90000"/>
                  </a:lnSpc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r>
                  <a:rPr lang="cs-CZ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Řešení</a:t>
                </a:r>
                <a:r>
                  <a:rPr lang="cs-CZ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Současnou hodnotu zjistíme ze vztahu</a:t>
                </a:r>
              </a:p>
              <a:p>
                <a:pPr marL="0" indent="0" fontAlgn="base">
                  <a:lnSpc>
                    <a:spcPct val="90000"/>
                  </a:lnSpc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endParaRPr lang="cs-CZ" altLang="cs-CZ" sz="2600" i="1" kern="0" dirty="0">
                  <a:solidFill>
                    <a:srgbClr val="000000"/>
                  </a:solidFill>
                  <a:latin typeface="Cambria Math"/>
                  <a:cs typeface="Times New Roman" panose="02020603050405020304" pitchFamily="18" charset="0"/>
                </a:endParaRPr>
              </a:p>
              <a:p>
                <a:pPr marL="0" indent="0" fontAlgn="base">
                  <a:lnSpc>
                    <a:spcPct val="90000"/>
                  </a:lnSpc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endParaRPr lang="cs-CZ" altLang="cs-CZ" sz="2600" i="1" kern="0" dirty="0">
                  <a:solidFill>
                    <a:srgbClr val="000000"/>
                  </a:solidFill>
                  <a:latin typeface="Cambria Math"/>
                  <a:cs typeface="Times New Roman" panose="02020603050405020304" pitchFamily="18" charset="0"/>
                </a:endParaRPr>
              </a:p>
              <a:p>
                <a:pPr marL="0" indent="0" fontAlgn="base">
                  <a:lnSpc>
                    <a:spcPct val="90000"/>
                  </a:lnSpc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600" i="1" ker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𝑃𝑉</m:t>
                      </m:r>
                      <m:r>
                        <a:rPr lang="cs-CZ" altLang="cs-CZ" sz="2600" i="1" ker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altLang="cs-CZ" sz="2600" i="1" ker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𝑎</m:t>
                      </m:r>
                      <m:f>
                        <m:fPr>
                          <m:ctrlPr>
                            <a:rPr lang="cs-CZ" altLang="cs-CZ" sz="26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altLang="cs-CZ" sz="2600" i="1" ker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cs-CZ" altLang="cs-CZ" sz="26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altLang="cs-CZ" sz="26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altLang="cs-CZ" sz="26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altLang="cs-CZ" sz="2600" i="1" ker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cs-CZ" altLang="cs-CZ" sz="2600" i="1" ker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1+</m:t>
                                      </m:r>
                                      <m:f>
                                        <m:fPr>
                                          <m:ctrlPr>
                                            <a:rPr lang="cs-CZ" altLang="cs-CZ" sz="2600" i="1" ker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cs-CZ" altLang="cs-CZ" sz="2600" i="1" ker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num>
                                        <m:den>
                                          <m:r>
                                            <a:rPr lang="cs-CZ" altLang="cs-CZ" sz="2600" i="1" ker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𝑚</m:t>
                                          </m:r>
                                        </m:den>
                                      </m:f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cs-CZ" altLang="cs-CZ" sz="2600" i="1" ker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𝑚𝑛</m:t>
                              </m:r>
                            </m:sup>
                          </m:sSup>
                        </m:num>
                        <m:den>
                          <m:r>
                            <a:rPr lang="cs-CZ" altLang="cs-CZ" sz="2600" i="1" ker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cs-CZ" altLang="cs-CZ" sz="26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2600" i="1" ker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altLang="cs-CZ" sz="2600" i="1" ker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cs-CZ" altLang="cs-CZ" sz="26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altLang="cs-CZ" sz="2600" i="1" ker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cs-CZ" altLang="cs-CZ" sz="2600" i="1" ker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den>
                          </m:f>
                        </m:den>
                      </m:f>
                    </m:oMath>
                  </m:oMathPara>
                </a14:m>
                <a:endParaRPr lang="cs-CZ" altLang="cs-CZ" sz="3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fontAlgn="base">
                  <a:lnSpc>
                    <a:spcPct val="90000"/>
                  </a:lnSpc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fontAlgn="base">
                  <a:lnSpc>
                    <a:spcPct val="90000"/>
                  </a:lnSpc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fontAlgn="base">
                  <a:lnSpc>
                    <a:spcPct val="90000"/>
                  </a:lnSpc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fontAlgn="base">
                  <a:lnSpc>
                    <a:spcPct val="90000"/>
                  </a:lnSpc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fontAlgn="base">
                  <a:lnSpc>
                    <a:spcPct val="90000"/>
                  </a:lnSpc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fontAlgn="base">
                  <a:lnSpc>
                    <a:spcPct val="90000"/>
                  </a:lnSpc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endParaRPr lang="cs-CZ" altLang="cs-CZ" sz="1900" i="1" kern="0" dirty="0">
                  <a:solidFill>
                    <a:srgbClr val="000000"/>
                  </a:solidFill>
                  <a:latin typeface="Cambria Math"/>
                  <a:cs typeface="Times New Roman" panose="02020603050405020304" pitchFamily="18" charset="0"/>
                </a:endParaRPr>
              </a:p>
              <a:p>
                <a:pPr marL="0" lvl="0" indent="0" fontAlgn="base">
                  <a:lnSpc>
                    <a:spcPct val="90000"/>
                  </a:lnSpc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fontAlgn="base">
                  <a:lnSpc>
                    <a:spcPct val="90000"/>
                  </a:lnSpc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fontAlgn="base">
                  <a:lnSpc>
                    <a:spcPct val="90000"/>
                  </a:lnSpc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r>
                  <a:rPr lang="cs-CZ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 marL="0" lvl="0" indent="0" fontAlgn="base">
                  <a:lnSpc>
                    <a:spcPct val="90000"/>
                  </a:lnSpc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endParaRPr lang="cs-CZ" sz="3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fontAlgn="base">
                  <a:lnSpc>
                    <a:spcPct val="90000"/>
                  </a:lnSpc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r>
                  <a:rPr lang="cs-CZ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Současná hodnota daného měsíčního důchodu je v případě</a:t>
                </a:r>
              </a:p>
              <a:p>
                <a:pPr marL="0" lvl="0" indent="0" fontAlgn="base">
                  <a:lnSpc>
                    <a:spcPct val="90000"/>
                  </a:lnSpc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r>
                  <a:rPr lang="cs-CZ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měsíčního úročení 5 321,10 Kč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07504" y="188640"/>
                <a:ext cx="8784976" cy="6225872"/>
              </a:xfrm>
              <a:blipFill rotWithShape="1">
                <a:blip r:embed="rId2"/>
                <a:stretch>
                  <a:fillRect l="-486" r="-14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1835696" y="4005064"/>
                <a:ext cx="5184576" cy="14299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fontAlgn="base">
                  <a:lnSpc>
                    <a:spcPct val="90000"/>
                  </a:lnSpc>
                  <a:spcAft>
                    <a:spcPct val="0"/>
                  </a:spcAft>
                  <a:buClr>
                    <a:srgbClr val="00007D"/>
                  </a:buClr>
                  <a:buSzPct val="75000"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altLang="cs-CZ" i="1" kern="0" smtClea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𝑃𝑉</m:t>
                      </m:r>
                      <m:r>
                        <a:rPr lang="cs-CZ" altLang="cs-CZ" i="1" kern="0" smtClea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=100</m:t>
                      </m:r>
                      <m:f>
                        <m:fPr>
                          <m:ctrlPr>
                            <a:rPr lang="cs-CZ" altLang="cs-CZ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altLang="cs-CZ" i="1" ker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cs-CZ" altLang="cs-CZ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altLang="cs-CZ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altLang="cs-CZ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altLang="cs-CZ" i="1" ker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cs-CZ" altLang="cs-CZ" i="1" ker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1+</m:t>
                                      </m:r>
                                      <m:f>
                                        <m:fPr>
                                          <m:ctrlPr>
                                            <a:rPr lang="cs-CZ" altLang="cs-CZ" i="1" ker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cs-CZ" altLang="cs-CZ" b="0" i="1" kern="0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0,05</m:t>
                                          </m:r>
                                        </m:num>
                                        <m:den>
                                          <m:r>
                                            <a:rPr lang="cs-CZ" altLang="cs-CZ" b="0" i="1" kern="0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12</m:t>
                                          </m:r>
                                        </m:den>
                                      </m:f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cs-CZ" altLang="cs-CZ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  <m:r>
                                <a:rPr lang="cs-CZ" altLang="cs-CZ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∙5</m:t>
                              </m:r>
                            </m:sup>
                          </m:sSup>
                        </m:num>
                        <m:den>
                          <m:r>
                            <a:rPr lang="cs-CZ" altLang="cs-CZ" i="1" ker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cs-CZ" altLang="cs-CZ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i="1" ker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altLang="cs-CZ" i="1" ker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cs-CZ" altLang="cs-CZ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altLang="cs-CZ" b="0" i="1" kern="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0,05</m:t>
                                  </m:r>
                                </m:num>
                                <m:den>
                                  <m:r>
                                    <a:rPr lang="cs-CZ" altLang="cs-CZ" b="0" i="1" kern="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den>
                          </m:f>
                        </m:den>
                      </m:f>
                      <m:r>
                        <a:rPr lang="cs-CZ" altLang="cs-CZ" b="0" i="1" kern="0" smtClea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=5321,10 </m:t>
                      </m:r>
                      <m:r>
                        <a:rPr lang="cs-CZ" altLang="cs-CZ" b="0" i="1" kern="0" smtClea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𝐾</m:t>
                      </m:r>
                      <m:r>
                        <a:rPr lang="cs-CZ" altLang="cs-CZ" b="0" i="1" kern="0" smtClea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č</m:t>
                      </m:r>
                    </m:oMath>
                  </m:oMathPara>
                </a14:m>
                <a:endParaRPr lang="cs-CZ" altLang="cs-CZ" b="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005064"/>
                <a:ext cx="5184576" cy="1429943"/>
              </a:xfrm>
              <a:prstGeom prst="rect">
                <a:avLst/>
              </a:prstGeom>
              <a:blipFill rotWithShape="1">
                <a:blip r:embed="rId3"/>
                <a:stretch>
                  <a:fillRect t="-25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07628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79512" y="548680"/>
                <a:ext cx="8784976" cy="5937840"/>
              </a:xfrm>
            </p:spPr>
            <p:txBody>
              <a:bodyPr>
                <a:normAutofit/>
              </a:bodyPr>
              <a:lstStyle/>
              <a:p>
                <a:pPr marL="0" lvl="0" indent="0" algn="ctr" fontAlgn="base">
                  <a:lnSpc>
                    <a:spcPct val="90000"/>
                  </a:lnSpc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r>
                  <a:rPr lang="cs-CZ" altLang="cs-CZ" sz="33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Důchod polhůtní področní</a:t>
                </a:r>
              </a:p>
              <a:p>
                <a:pPr marL="0" lvl="0" indent="0" algn="ctr" fontAlgn="base">
                  <a:lnSpc>
                    <a:spcPct val="90000"/>
                  </a:lnSpc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endParaRPr lang="cs-CZ" altLang="cs-CZ" sz="32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fontAlgn="base">
                  <a:lnSpc>
                    <a:spcPct val="90000"/>
                  </a:lnSpc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r>
                  <a:rPr lang="cs-CZ" altLang="cs-CZ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Předpokládáme, že </a:t>
                </a:r>
                <a:r>
                  <a:rPr lang="cs-CZ" altLang="cs-CZ" sz="28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anuita ve výši </a:t>
                </a:r>
                <a:r>
                  <a:rPr lang="cs-CZ" altLang="cs-CZ" sz="2800" b="1" i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cs-CZ" altLang="cs-CZ" sz="28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Kč </a:t>
                </a:r>
                <a:r>
                  <a:rPr lang="cs-CZ" altLang="cs-CZ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 vyplácena </a:t>
                </a:r>
                <a:r>
                  <a:rPr lang="cs-CZ" altLang="cs-CZ" sz="2800" b="1" kern="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koncem</a:t>
                </a:r>
                <a:r>
                  <a:rPr lang="cs-CZ" altLang="cs-CZ" sz="28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altLang="cs-CZ" sz="2800" b="1" kern="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každé </a:t>
                </a:r>
                <a:r>
                  <a:rPr lang="cs-CZ" altLang="cs-CZ" sz="2800" b="1" i="1" kern="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cs-CZ" altLang="cs-CZ" sz="2800" b="1" kern="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cs-CZ" altLang="cs-CZ" sz="2800" b="1" kern="0" dirty="0" err="1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tiny</a:t>
                </a:r>
                <a:r>
                  <a:rPr lang="cs-CZ" altLang="cs-CZ" sz="2800" b="1" kern="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roku </a:t>
                </a:r>
                <a:r>
                  <a:rPr lang="cs-CZ" altLang="cs-CZ" sz="28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 dobu </a:t>
                </a:r>
                <a:r>
                  <a:rPr lang="cs-CZ" altLang="cs-CZ" sz="2800" b="1" i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cs-CZ" altLang="cs-CZ" sz="28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let </a:t>
                </a:r>
                <a:r>
                  <a:rPr lang="cs-CZ" altLang="cs-CZ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při neměnné nominální (roční) úrokové míře </a:t>
                </a:r>
                <a:r>
                  <a:rPr lang="cs-CZ" altLang="cs-CZ" sz="2800" i="1" kern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cs-CZ" altLang="cs-CZ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přičemž úrok je připsán </a:t>
                </a:r>
                <a:r>
                  <a:rPr lang="cs-CZ" altLang="cs-CZ" sz="2800" i="1" kern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cs-CZ" altLang="cs-CZ" sz="28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-krát za rok.</a:t>
                </a:r>
              </a:p>
              <a:p>
                <a:pPr marL="342900" lvl="0" indent="-342900" fontAlgn="base">
                  <a:lnSpc>
                    <a:spcPct val="90000"/>
                  </a:lnSpc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r>
                  <a:rPr lang="cs-CZ" altLang="cs-CZ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Výplatní období je tedy jedna </a:t>
                </a:r>
                <a:r>
                  <a:rPr lang="cs-CZ" altLang="cs-CZ" sz="2800" i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cs-CZ" altLang="cs-CZ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cs-CZ" altLang="cs-CZ" sz="28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tina</a:t>
                </a:r>
                <a:r>
                  <a:rPr lang="cs-CZ" altLang="cs-CZ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roku a je shodné s úrokovým obdobím.</a:t>
                </a:r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fontAlgn="base">
                  <a:lnSpc>
                    <a:spcPct val="90000"/>
                  </a:lnSpc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000" i="1" ker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𝑃𝑉</m:t>
                      </m:r>
                      <m:r>
                        <a:rPr lang="cs-CZ" altLang="cs-CZ" sz="2000" i="1" ker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altLang="cs-CZ" sz="2000" i="1" ker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𝑎</m:t>
                      </m:r>
                      <m:f>
                        <m:fPr>
                          <m:ctrlPr>
                            <a:rPr lang="cs-CZ" altLang="cs-CZ" sz="20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altLang="cs-CZ" sz="2000" i="1" ker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cs-CZ" altLang="cs-CZ" sz="20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altLang="cs-CZ" sz="20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altLang="cs-CZ" sz="2000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altLang="cs-CZ" sz="2000" i="1" ker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cs-CZ" altLang="cs-CZ" sz="2000" i="1" ker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1+</m:t>
                                      </m:r>
                                      <m:f>
                                        <m:fPr>
                                          <m:ctrlPr>
                                            <a:rPr lang="cs-CZ" altLang="cs-CZ" sz="2000" i="1" ker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cs-CZ" altLang="cs-CZ" sz="2000" i="1" ker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num>
                                        <m:den>
                                          <m:r>
                                            <a:rPr lang="cs-CZ" altLang="cs-CZ" sz="2000" i="1" ker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𝑚</m:t>
                                          </m:r>
                                        </m:den>
                                      </m:f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cs-CZ" altLang="cs-CZ" sz="2000" i="1" ker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𝑚𝑛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cs-CZ" altLang="cs-CZ" sz="200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20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cs-CZ" altLang="cs-CZ" sz="20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cs-CZ" altLang="cs-CZ" sz="4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fontAlgn="base">
                  <a:lnSpc>
                    <a:spcPct val="90000"/>
                  </a:lnSpc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fontAlgn="base">
                  <a:lnSpc>
                    <a:spcPct val="90000"/>
                  </a:lnSpc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fontAlgn="base">
                  <a:lnSpc>
                    <a:spcPct val="90000"/>
                  </a:lnSpc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79512" y="548680"/>
                <a:ext cx="8784976" cy="5937840"/>
              </a:xfrm>
              <a:blipFill rotWithShape="1">
                <a:blip r:embed="rId2"/>
                <a:stretch>
                  <a:fillRect l="-624" t="-2259" r="-19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31846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6225872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altLang="cs-CZ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altLang="cs-CZ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</a:t>
            </a: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Vypočtete současnou hodnotu důchodu vypláceného vždy </a:t>
            </a:r>
            <a:r>
              <a:rPr lang="cs-CZ" altLang="cs-CZ" sz="28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koncem každého měsíce </a:t>
            </a: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dobu 5 let. S výplatami, které činí 100 Kč, začneme hned. Úroková míra činí 5% </a:t>
            </a:r>
            <a:r>
              <a:rPr lang="cs-CZ" altLang="cs-CZ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p.a</a:t>
            </a: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Úroky jsou připisovány měsíčně.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altLang="cs-CZ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0220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6225872"/>
          </a:xfrm>
        </p:spPr>
        <p:txBody>
          <a:bodyPr>
            <a:normAutofit fontScale="92500" lnSpcReduction="10000"/>
          </a:bodyPr>
          <a:lstStyle/>
          <a:p>
            <a:pPr marL="0" lvl="0" indent="0" algn="ctr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altLang="cs-CZ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altLang="cs-CZ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</a:t>
            </a: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Vypočtete současnou hodnotu důchodu vypláceného vždy </a:t>
            </a:r>
            <a:r>
              <a:rPr lang="cs-CZ" altLang="cs-CZ" sz="28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koncem každého měsíce </a:t>
            </a: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dobu 5 let. S výplatami, které činí 100 Kč, začneme hned. Úroková míra činí 5% </a:t>
            </a:r>
            <a:r>
              <a:rPr lang="cs-CZ" altLang="cs-CZ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p.a</a:t>
            </a: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Úroky jsou připisovány měsíčně.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altLang="cs-CZ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Řešení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Současnou hodnotu zjistíme ze vztahu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Současná hodnota daného měsíčního důchodu je v případě</a:t>
            </a: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měsíčního úročení 5 299,10 Kč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99542"/>
            <a:ext cx="3782261" cy="996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3286616" y="2784208"/>
                <a:ext cx="2570767" cy="12895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i="1" ker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𝑃𝑉</m:t>
                      </m:r>
                      <m:r>
                        <a:rPr lang="cs-CZ" altLang="cs-CZ" i="1" ker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altLang="cs-CZ" i="1" ker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𝑎</m:t>
                      </m:r>
                      <m:f>
                        <m:fPr>
                          <m:ctrlPr>
                            <a:rPr lang="cs-CZ" altLang="cs-CZ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altLang="cs-CZ" i="1" ker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cs-CZ" altLang="cs-CZ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altLang="cs-CZ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altLang="cs-CZ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altLang="cs-CZ" i="1" ker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cs-CZ" altLang="cs-CZ" i="1" ker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1+</m:t>
                                      </m:r>
                                      <m:f>
                                        <m:fPr>
                                          <m:ctrlPr>
                                            <a:rPr lang="cs-CZ" altLang="cs-CZ" i="1" ker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cs-CZ" altLang="cs-CZ" i="1" ker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num>
                                        <m:den>
                                          <m:r>
                                            <a:rPr lang="cs-CZ" altLang="cs-CZ" i="1" ker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𝑚</m:t>
                                          </m:r>
                                        </m:den>
                                      </m:f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cs-CZ" altLang="cs-CZ" i="1" ker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𝑚𝑛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cs-CZ" altLang="cs-CZ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i="1" ker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cs-CZ" altLang="cs-CZ" i="1" ker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616" y="2784208"/>
                <a:ext cx="2570767" cy="12895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08252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23528" y="476672"/>
                <a:ext cx="8208912" cy="6048672"/>
              </a:xfrm>
            </p:spPr>
            <p:txBody>
              <a:bodyPr>
                <a:normAutofit/>
              </a:bodyPr>
              <a:lstStyle/>
              <a:p>
                <a:pPr marL="0" lvl="0" indent="0" algn="ctr" fontAlgn="base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r>
                  <a:rPr lang="cs-CZ" sz="35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8.2 Důchody věčné</a:t>
                </a:r>
              </a:p>
              <a:p>
                <a:pPr marL="342900" lvl="0" indent="-342900" fontAlgn="base"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r>
                  <a:rPr lang="cs-CZ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tomto případě jsou </a:t>
                </a:r>
                <a:r>
                  <a:rPr lang="cs-CZ" sz="24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anuity v hodnotě </a:t>
                </a:r>
                <a:r>
                  <a:rPr lang="cs-CZ" sz="2400" b="1" i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cs-CZ" sz="24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Kč vypláceny v pravidelných intervalech stále</a:t>
                </a:r>
                <a:r>
                  <a:rPr lang="cs-CZ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(do nekonečna). </a:t>
                </a:r>
              </a:p>
              <a:p>
                <a:pPr marL="342900" lvl="0" indent="-342900" fontAlgn="base"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r>
                  <a:rPr lang="cs-CZ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toho důvodu je věčný důchod </a:t>
                </a:r>
                <a:r>
                  <a:rPr lang="cs-CZ" sz="24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limitním případem </a:t>
                </a:r>
                <a:r>
                  <a:rPr lang="cs-CZ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příslušného </a:t>
                </a:r>
                <a:r>
                  <a:rPr lang="cs-CZ" sz="24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dočasného důchodu</a:t>
                </a:r>
                <a:r>
                  <a:rPr lang="cs-CZ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342900" lvl="0" indent="-342900" fontAlgn="base"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r>
                  <a:rPr lang="cs-CZ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Výpočty současných hodnot věčných důchodů lze provést pomocí výpočtu limity z důchodu dočasného. </a:t>
                </a:r>
              </a:p>
              <a:p>
                <a:pPr marL="342900" lvl="0" indent="-342900" fontAlgn="base"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r>
                  <a:rPr lang="cs-CZ" sz="24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Současná hodnota </a:t>
                </a:r>
                <a:r>
                  <a:rPr lang="cs-CZ" sz="24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předlhůtního věčného ročního </a:t>
                </a:r>
                <a:r>
                  <a:rPr lang="cs-CZ" sz="24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důchodu:</a:t>
                </a:r>
              </a:p>
              <a:p>
                <a:pPr marL="0" lvl="0" indent="0" fontAlgn="base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</a:rPr>
                        <m:t>𝑃𝑉</m:t>
                      </m:r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𝑎</m:t>
                          </m:r>
                          <m:r>
                            <a:rPr lang="cs-CZ" sz="2400" i="1">
                              <a:latin typeface="Cambria Math"/>
                            </a:rPr>
                            <m:t>(1+</m:t>
                          </m:r>
                          <m:r>
                            <a:rPr lang="cs-CZ" sz="2400" i="1">
                              <a:latin typeface="Cambria Math"/>
                            </a:rPr>
                            <m:t>𝑖</m:t>
                          </m:r>
                          <m:r>
                            <a:rPr lang="cs-CZ" sz="24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cs-CZ" sz="2400" kern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fontAlgn="base"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r>
                  <a:rPr lang="cs-CZ" sz="24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Současná hodnota </a:t>
                </a:r>
                <a:r>
                  <a:rPr lang="cs-CZ" sz="24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polhůtního věčného ročního </a:t>
                </a:r>
                <a:r>
                  <a:rPr lang="cs-CZ" sz="24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důchodu:</a:t>
                </a:r>
              </a:p>
              <a:p>
                <a:pPr marL="0" lvl="0" indent="0" fontAlgn="base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</a:rPr>
                        <m:t>𝑃𝑉</m:t>
                      </m:r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cs-CZ" sz="2400" kern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fontAlgn="base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endParaRPr lang="cs-CZ" sz="2400" kern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fontAlgn="base"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cs-CZ" sz="2800" kern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fontAlgn="base"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cs-CZ" sz="2800" kern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23528" y="476672"/>
                <a:ext cx="8208912" cy="6048672"/>
              </a:xfrm>
              <a:blipFill>
                <a:blip r:embed="rId2"/>
                <a:stretch>
                  <a:fillRect l="-445" t="-161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5196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6225872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altLang="cs-CZ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altLang="cs-CZ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</a:t>
            </a: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Vypočtete současnou hodnotu věčného důchodu 1 200 Kč vypláceného  </a:t>
            </a:r>
          </a:p>
          <a:p>
            <a:pPr marL="514350" lvl="0" indent="-51435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+mj-lt"/>
              <a:buAutoNum type="alphaLcParenR"/>
              <a:defRPr/>
            </a:pP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počátkem, </a:t>
            </a:r>
          </a:p>
          <a:p>
            <a:pPr marL="514350" lvl="0" indent="-51435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+mj-lt"/>
              <a:buAutoNum type="alphaLcParenR"/>
              <a:defRPr/>
            </a:pP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koncem </a:t>
            </a: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každého roku při úrokové míre 5% </a:t>
            </a:r>
            <a:r>
              <a:rPr lang="cs-CZ" altLang="cs-CZ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p.a</a:t>
            </a: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16983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6225872"/>
          </a:xfrm>
        </p:spPr>
        <p:txBody>
          <a:bodyPr>
            <a:normAutofit lnSpcReduction="10000"/>
          </a:bodyPr>
          <a:lstStyle/>
          <a:p>
            <a:pPr marL="0" lvl="0" indent="0" algn="ctr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altLang="cs-CZ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altLang="cs-CZ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</a:t>
            </a: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Vypočtete současnou hodnotu věčného důchodu 1 200 Kč vypláceného  </a:t>
            </a:r>
          </a:p>
          <a:p>
            <a:pPr marL="514350" lvl="0" indent="-51435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+mj-lt"/>
              <a:buAutoNum type="alphaLcParenR"/>
              <a:defRPr/>
            </a:pP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počátkem, </a:t>
            </a:r>
          </a:p>
          <a:p>
            <a:pPr marL="514350" lvl="0" indent="-51435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+mj-lt"/>
              <a:buAutoNum type="alphaLcParenR"/>
              <a:defRPr/>
            </a:pP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koncem </a:t>
            </a: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každého roku při úrokové míre 5% </a:t>
            </a:r>
            <a:r>
              <a:rPr lang="cs-CZ" altLang="cs-CZ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p.a</a:t>
            </a:r>
            <a:r>
              <a:rPr lang="cs-CZ" alt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Řešení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Současné hodnoty věčných důchodů činí 25 200 a 24 000 Kč.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56992"/>
            <a:ext cx="4555173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418584"/>
            <a:ext cx="449429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739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55576" y="1124744"/>
            <a:ext cx="8064896" cy="540060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altLang="cs-CZ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Využití věčného důchodu</a:t>
            </a:r>
            <a:r>
              <a:rPr lang="cs-CZ" altLang="cs-CZ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lvl="0" indent="-4572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cs-CZ" altLang="cs-CZ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 výpočtu </a:t>
            </a:r>
            <a:r>
              <a:rPr lang="cs-CZ" altLang="cs-CZ" sz="32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ceny konzoly</a:t>
            </a:r>
            <a:r>
              <a:rPr lang="cs-CZ" altLang="cs-CZ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což je obligace s časové neomezeným vyplácením kupónových plateb,</a:t>
            </a:r>
          </a:p>
          <a:p>
            <a:pPr marL="457200" indent="-4572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cs-CZ" altLang="cs-CZ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 výpočtu hodnoty </a:t>
            </a:r>
            <a:r>
              <a:rPr lang="cs-CZ" altLang="cs-CZ" sz="32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akcie</a:t>
            </a:r>
            <a:r>
              <a:rPr lang="cs-CZ" altLang="cs-CZ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kde se předpokládá </a:t>
            </a:r>
            <a:r>
              <a:rPr lang="cs-CZ" altLang="cs-CZ" sz="32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časové neomezené vyplácení dividend</a:t>
            </a:r>
            <a:r>
              <a:rPr lang="cs-CZ" altLang="cs-CZ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altLang="cs-CZ" sz="2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7560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548680"/>
            <a:ext cx="7992888" cy="5688632"/>
          </a:xfrm>
        </p:spPr>
        <p:txBody>
          <a:bodyPr>
            <a:normAutofit/>
          </a:bodyPr>
          <a:lstStyle/>
          <a:p>
            <a:pPr marL="342900" lvl="0" indent="-3429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</a:t>
            </a:r>
            <a:r>
              <a:rPr 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Jakou částku uspoříme do konce roku, jestliže ukládáme počátkem každého měsíce 1 200 Kč při úrokové míre 9% </a:t>
            </a:r>
            <a:r>
              <a:rPr lang="cs-CZ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p.a</a:t>
            </a:r>
            <a:r>
              <a:rPr 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.?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6570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23528" y="476672"/>
                <a:ext cx="8208912" cy="6048672"/>
              </a:xfrm>
            </p:spPr>
            <p:txBody>
              <a:bodyPr>
                <a:normAutofit/>
              </a:bodyPr>
              <a:lstStyle/>
              <a:p>
                <a:pPr marL="0" lvl="0" indent="0" algn="ctr" fontAlgn="base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r>
                  <a:rPr lang="cs-CZ" sz="35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8.3 Důchody odložené</a:t>
                </a:r>
              </a:p>
              <a:p>
                <a:pPr marL="342900" lvl="0" indent="-342900" fontAlgn="base"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r>
                  <a:rPr lang="cs-CZ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 rozdíl od bezprostředního důchodu zde budeme předpokládat, že </a:t>
                </a:r>
                <a:r>
                  <a:rPr lang="cs-CZ" sz="24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výplata důchodu bude opožděna o </a:t>
                </a:r>
                <a:r>
                  <a:rPr lang="cs-CZ" sz="2400" b="1" i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cs-CZ" sz="24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let</a:t>
                </a:r>
                <a:r>
                  <a:rPr lang="cs-CZ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lvl="0" indent="0" fontAlgn="base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endParaRPr lang="cs-CZ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fontAlgn="base"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r>
                  <a:rPr lang="cs-CZ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Současnou hodnotu odloženého důchodu </a:t>
                </a:r>
                <a:r>
                  <a:rPr lang="cs-CZ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získáme </a:t>
                </a:r>
                <a:r>
                  <a:rPr lang="cs-CZ" sz="24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diskontováním současné hodnoty </a:t>
                </a:r>
                <a:r>
                  <a:rPr lang="cs-CZ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příslušného </a:t>
                </a:r>
                <a:r>
                  <a:rPr lang="cs-CZ" sz="24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bezprostředního důchodu o dobu odkladu</a:t>
                </a:r>
                <a:r>
                  <a:rPr lang="cs-CZ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lvl="0" indent="0" fontAlgn="base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endParaRPr lang="cs-CZ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fontAlgn="base"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r>
                  <a:rPr lang="cs-CZ" sz="24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 diskontování se používá u ročních důchodů </a:t>
                </a:r>
                <a:r>
                  <a:rPr lang="cs-CZ" sz="24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diskontní faktor </a:t>
                </a:r>
                <a14:m>
                  <m:oMath xmlns:m="http://schemas.openxmlformats.org/officeDocument/2006/math">
                    <m:r>
                      <a:rPr lang="cs-CZ" sz="2400" i="1" ker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𝑣</m:t>
                    </m:r>
                    <m:r>
                      <a:rPr lang="cs-CZ" sz="2400" i="1" ker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2400" i="1" ker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i="1" ker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a:rPr lang="cs-CZ" sz="2400" i="1" ker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den>
                    </m:f>
                    <m:r>
                      <a:rPr lang="cs-CZ" sz="2400" ker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cs-CZ" sz="24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u področních </a:t>
                </a:r>
                <a14:m>
                  <m:oMath xmlns:m="http://schemas.openxmlformats.org/officeDocument/2006/math">
                    <m:r>
                      <a:rPr lang="cs-CZ" sz="24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cs-CZ" sz="24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24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cs-CZ" sz="24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cs-CZ" sz="24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cs-CZ" sz="24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den>
                        </m:f>
                      </m:den>
                    </m:f>
                  </m:oMath>
                </a14:m>
                <a:endParaRPr lang="cs-CZ" sz="2400" kern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fontAlgn="base"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r>
                  <a:rPr lang="cs-CZ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případě </a:t>
                </a:r>
                <a:r>
                  <a:rPr lang="cs-CZ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področních</a:t>
                </a:r>
                <a:r>
                  <a:rPr lang="cs-CZ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důchodů je třeba </a:t>
                </a:r>
                <a:r>
                  <a:rPr lang="cs-CZ" sz="2400" b="1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diskontovat o </a:t>
                </a:r>
                <a:r>
                  <a:rPr lang="cs-CZ" sz="2400" b="1" i="1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</a:t>
                </a:r>
                <a:r>
                  <a:rPr lang="cs-CZ" sz="2400" b="1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výplatních období</a:t>
                </a:r>
                <a:r>
                  <a:rPr lang="cs-CZ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lvl="0" indent="0" fontAlgn="base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endParaRPr lang="cs-CZ" sz="2400" kern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23528" y="476672"/>
                <a:ext cx="8208912" cy="6048672"/>
              </a:xfrm>
              <a:blipFill>
                <a:blip r:embed="rId2"/>
                <a:stretch>
                  <a:fillRect l="-445" t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484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67544" y="548680"/>
                <a:ext cx="7992888" cy="5688632"/>
              </a:xfrm>
            </p:spPr>
            <p:txBody>
              <a:bodyPr>
                <a:normAutofit/>
              </a:bodyPr>
              <a:lstStyle/>
              <a:p>
                <a:pPr marL="342900" lvl="0" indent="-34290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r>
                  <a:rPr lang="cs-CZ" sz="28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Příklad</a:t>
                </a:r>
                <a:r>
                  <a:rPr lang="cs-CZ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Jakou částku uspoříme do konce roku, jestliže ukládáme počátkem každého měsíce 1 200 Kč při úrokové míre 9% </a:t>
                </a:r>
                <a:r>
                  <a:rPr lang="cs-CZ" sz="28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p.a</a:t>
                </a:r>
                <a:r>
                  <a:rPr lang="cs-CZ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.?</a:t>
                </a:r>
              </a:p>
              <a:p>
                <a:pPr marL="342900" lvl="0" indent="-34290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cs-CZ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r>
                  <a:rPr lang="cs-CZ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Řešení: Jedná se o krátkodobé předlhůtní spoření, použijeme proto vzorec</a:t>
                </a:r>
              </a:p>
              <a:p>
                <a:pPr marL="0" lvl="0" indent="0" algn="ctr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𝑆</m:t>
                      </m:r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/>
                        </a:rPr>
                        <m:t>𝑚𝑥</m:t>
                      </m:r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cs-CZ" sz="2400" b="0" i="1" smtClean="0">
                                  <a:latin typeface="Cambria Math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cs-CZ" sz="2400" b="0" i="1" smtClean="0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cs-CZ" sz="2400" b="0" dirty="0"/>
              </a:p>
              <a:p>
                <a:pPr marL="0" lvl="0" indent="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r>
                  <a:rPr lang="cs-CZ" sz="2800" dirty="0"/>
                  <a:t>   </a:t>
                </a:r>
                <a:r>
                  <a:rPr 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 </a:t>
                </a:r>
                <a:r>
                  <a:rPr lang="cs-CZ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12 a </a:t>
                </a:r>
                <a:r>
                  <a:rPr lang="cs-CZ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1200.</a:t>
                </a:r>
              </a:p>
              <a:p>
                <a:pPr marL="0" indent="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</a:rPr>
                        <m:t>𝑆</m:t>
                      </m:r>
                      <m:r>
                        <a:rPr lang="cs-CZ" sz="2400" i="1">
                          <a:latin typeface="Cambria Math"/>
                        </a:rPr>
                        <m:t>=12∙1200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</a:rPr>
                                <m:t>12</m:t>
                              </m:r>
                              <m:r>
                                <a:rPr lang="cs-CZ" sz="2400" i="1">
                                  <a:latin typeface="Cambria Math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cs-CZ" sz="240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12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</a:rPr>
                            <m:t>0,09</m:t>
                          </m:r>
                        </m:e>
                      </m:d>
                      <m:r>
                        <a:rPr lang="cs-CZ" sz="2400" b="0" i="0" smtClean="0">
                          <a:latin typeface="Cambria Math"/>
                        </a:rPr>
                        <m:t>=15102 (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latin typeface="Cambria Math"/>
                        </a:rPr>
                        <m:t>K</m:t>
                      </m:r>
                      <m:r>
                        <a:rPr lang="cs-CZ" sz="2400" b="0" i="0" smtClean="0">
                          <a:latin typeface="Cambria Math"/>
                        </a:rPr>
                        <m:t>č)</m:t>
                      </m:r>
                    </m:oMath>
                  </m:oMathPara>
                </a14:m>
                <a:endParaRPr lang="cs-CZ" sz="2400" dirty="0"/>
              </a:p>
              <a:p>
                <a:pPr marL="0" lvl="0" indent="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67544" y="548680"/>
                <a:ext cx="7992888" cy="5688632"/>
              </a:xfrm>
              <a:blipFill rotWithShape="1">
                <a:blip r:embed="rId2"/>
                <a:stretch>
                  <a:fillRect l="-763" t="-107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469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95536" y="692696"/>
            <a:ext cx="8424936" cy="5832648"/>
          </a:xfrm>
        </p:spPr>
        <p:txBody>
          <a:bodyPr/>
          <a:lstStyle/>
          <a:p>
            <a:pPr marL="0" lvl="0" indent="0" algn="ctr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</a:pPr>
            <a:r>
              <a:rPr lang="cs-CZ" altLang="cs-CZ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7.2 Krátkodobé polhůtní spoření</a:t>
            </a:r>
          </a:p>
          <a:p>
            <a:pPr marL="0" lvl="0" indent="0" algn="ctr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</a:pPr>
            <a:endParaRPr lang="cs-CZ" altLang="cs-CZ" sz="32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cs-CZ" altLang="cs-CZ" sz="32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Předpoklady</a:t>
            </a:r>
            <a:r>
              <a:rPr lang="cs-CZ" altLang="cs-CZ" sz="32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77240" lvl="1" indent="-4572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</a:pP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vždy </a:t>
            </a:r>
            <a:r>
              <a:rPr lang="cs-CZ" altLang="cs-CZ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cs-CZ" altLang="cs-CZ" sz="3000" b="1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konci</a:t>
            </a:r>
            <a:r>
              <a:rPr lang="cs-CZ" altLang="cs-CZ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každé </a:t>
            </a:r>
            <a:r>
              <a:rPr lang="cs-CZ" altLang="cs-CZ" sz="3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altLang="cs-CZ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altLang="cs-CZ" sz="3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tiny</a:t>
            </a:r>
            <a:r>
              <a:rPr lang="cs-CZ" altLang="cs-CZ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roku 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ukládáme částku ve výši </a:t>
            </a:r>
            <a:r>
              <a:rPr lang="cs-CZ" altLang="cs-CZ" sz="3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cs-CZ" altLang="cs-CZ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Kč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777240" lvl="1" indent="-4572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</a:pPr>
            <a:r>
              <a:rPr lang="cs-CZ" altLang="cs-CZ" sz="3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cs-CZ" altLang="cs-CZ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roční úroková sazba 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vyjádřena jako desetinné číslo,</a:t>
            </a:r>
          </a:p>
          <a:p>
            <a:pPr marL="777240" lvl="1" indent="-4572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</a:pPr>
            <a:r>
              <a:rPr lang="cs-CZ" altLang="cs-CZ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úrokové období 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cs-CZ" altLang="cs-CZ" sz="3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rok</a:t>
            </a:r>
            <a:r>
              <a:rPr lang="cs-CZ" altLang="cs-CZ" sz="3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77240" lvl="1" indent="-4572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</a:pPr>
            <a:endParaRPr lang="cs-CZ" altLang="cs-CZ" sz="300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77240" lvl="1" indent="-457200" fontAlgn="base">
              <a:lnSpc>
                <a:spcPct val="9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q"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585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67544" y="1052736"/>
                <a:ext cx="7992888" cy="5184576"/>
              </a:xfrm>
            </p:spPr>
            <p:txBody>
              <a:bodyPr/>
              <a:lstStyle/>
              <a:p>
                <a:pPr marL="342900" lvl="0" indent="-34290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Font typeface="Wingdings" pitchFamily="2" charset="2"/>
                  <a:buChar char="n"/>
                  <a:defRPr/>
                </a:pPr>
                <a:r>
                  <a:rPr lang="cs-CZ" sz="32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případě, že spoříme takto koncem každé </a:t>
                </a:r>
                <a:r>
                  <a:rPr lang="cs-CZ" sz="3200" i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cs-CZ" sz="32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cs-CZ" sz="32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tiny</a:t>
                </a:r>
                <a:r>
                  <a:rPr lang="cs-CZ" sz="32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úrokového období částku  </a:t>
                </a:r>
                <a:r>
                  <a:rPr lang="cs-CZ" sz="3200" i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cs-CZ" sz="32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Kč, bude mít </a:t>
                </a:r>
                <a:r>
                  <a:rPr lang="cs-CZ" sz="32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naspořená částka za jeden rok </a:t>
                </a:r>
                <a:r>
                  <a:rPr lang="cs-CZ" sz="32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tvar</a:t>
                </a:r>
              </a:p>
              <a:p>
                <a:pPr marL="0" lvl="0" indent="0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:endParaRPr lang="cs-CZ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ctr" eaLnBrk="0" fontAlgn="base" hangingPunct="0">
                  <a:spcAft>
                    <a:spcPct val="0"/>
                  </a:spcAft>
                  <a:buClr>
                    <a:srgbClr val="00007D"/>
                  </a:buClr>
                  <a:buSzPct val="75000"/>
                  <a:buNone/>
                  <a:defRPr/>
                </a:pP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</a:rPr>
                      <m:t>𝑆</m:t>
                    </m:r>
                    <m:r>
                      <a:rPr lang="cs-CZ" sz="2800" b="0" i="1" smtClean="0">
                        <a:latin typeface="Cambria Math"/>
                      </a:rPr>
                      <m:t>=</m:t>
                    </m:r>
                    <m:r>
                      <a:rPr lang="cs-CZ" sz="2800" b="0" i="1" smtClean="0">
                        <a:latin typeface="Cambria Math"/>
                      </a:rPr>
                      <m:t>𝑚𝑥</m:t>
                    </m:r>
                    <m:d>
                      <m:dPr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800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cs-CZ" sz="2800" b="0" i="1" smtClean="0"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cs-CZ" sz="28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cs-CZ" sz="2800" b="0" i="1" smtClean="0">
                                <a:latin typeface="Cambria Math"/>
                              </a:rPr>
                              <m:t>𝑚</m:t>
                            </m:r>
                          </m:den>
                        </m:f>
                        <m:r>
                          <a:rPr lang="cs-CZ" sz="2800" b="0" i="1" smtClean="0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r>
                  <a:rPr lang="cs-CZ" sz="2800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67544" y="1052736"/>
                <a:ext cx="7992888" cy="5184576"/>
              </a:xfrm>
              <a:blipFill rotWithShape="1">
                <a:blip r:embed="rId2"/>
                <a:stretch>
                  <a:fillRect l="-1068" t="-1647" r="-144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9657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548680"/>
            <a:ext cx="7992888" cy="5688632"/>
          </a:xfrm>
        </p:spPr>
        <p:txBody>
          <a:bodyPr>
            <a:normAutofit/>
          </a:bodyPr>
          <a:lstStyle/>
          <a:p>
            <a:pPr marL="342900" lvl="0" indent="-3429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</a:t>
            </a:r>
            <a:r>
              <a:rPr 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Jakou částku uspoříme do konce roku, jestliže ukládáme koncem každého měsíce 1 200 Kč při úrokové míre 9% </a:t>
            </a:r>
            <a:r>
              <a:rPr lang="cs-CZ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p.a</a:t>
            </a:r>
            <a:r>
              <a:rPr lang="cs-CZ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.?</a:t>
            </a:r>
          </a:p>
          <a:p>
            <a:pPr marL="342900" lvl="0" indent="-3429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cs-CZ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047283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1574</TotalTime>
  <Words>2212</Words>
  <Application>Microsoft Office PowerPoint</Application>
  <PresentationFormat>Předvádění na obrazovce (4:3)</PresentationFormat>
  <Paragraphs>279</Paragraphs>
  <Slides>50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6" baseType="lpstr">
      <vt:lpstr>Cambria Math</vt:lpstr>
      <vt:lpstr>Georgia</vt:lpstr>
      <vt:lpstr>Times New Roman</vt:lpstr>
      <vt:lpstr>Trebuchet MS</vt:lpstr>
      <vt:lpstr>Wingdings</vt:lpstr>
      <vt:lpstr>Aerodynamika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Pavlacka</dc:creator>
  <cp:lastModifiedBy>Pavlačková Martina</cp:lastModifiedBy>
  <cp:revision>253</cp:revision>
  <dcterms:created xsi:type="dcterms:W3CDTF">2019-08-02T15:17:46Z</dcterms:created>
  <dcterms:modified xsi:type="dcterms:W3CDTF">2022-03-03T08:09:21Z</dcterms:modified>
</cp:coreProperties>
</file>