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334" r:id="rId7"/>
    <p:sldId id="338" r:id="rId8"/>
    <p:sldId id="265" r:id="rId9"/>
    <p:sldId id="266" r:id="rId10"/>
    <p:sldId id="277" r:id="rId11"/>
    <p:sldId id="278" r:id="rId12"/>
    <p:sldId id="279" r:id="rId13"/>
    <p:sldId id="332" r:id="rId14"/>
    <p:sldId id="325" r:id="rId15"/>
    <p:sldId id="316" r:id="rId16"/>
    <p:sldId id="333" r:id="rId17"/>
    <p:sldId id="286" r:id="rId18"/>
    <p:sldId id="287" r:id="rId19"/>
    <p:sldId id="297" r:id="rId20"/>
    <p:sldId id="289" r:id="rId21"/>
    <p:sldId id="290" r:id="rId22"/>
    <p:sldId id="326" r:id="rId23"/>
    <p:sldId id="318" r:id="rId24"/>
    <p:sldId id="319" r:id="rId25"/>
    <p:sldId id="293" r:id="rId26"/>
    <p:sldId id="294" r:id="rId27"/>
    <p:sldId id="327" r:id="rId28"/>
    <p:sldId id="295" r:id="rId29"/>
    <p:sldId id="296" r:id="rId30"/>
    <p:sldId id="298" r:id="rId31"/>
    <p:sldId id="299" r:id="rId32"/>
    <p:sldId id="302" r:id="rId33"/>
    <p:sldId id="328" r:id="rId34"/>
    <p:sldId id="300" r:id="rId35"/>
    <p:sldId id="329" r:id="rId36"/>
    <p:sldId id="320" r:id="rId37"/>
    <p:sldId id="301" r:id="rId38"/>
    <p:sldId id="330" r:id="rId39"/>
    <p:sldId id="321" r:id="rId40"/>
    <p:sldId id="303" r:id="rId41"/>
    <p:sldId id="304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712968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3. Základní pojmy ve finanční matematice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Finanční matematika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souhrn matematických metod uplatněných v oblasti financí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Lze ji využít například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poskytování úvěrů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investování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také při jiných obchodních transakcích ve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finančnictví, bankovnictví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pojišťovnictví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20693"/>
            <a:ext cx="8352928" cy="5904651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Jednoduché úročení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Jak již bylo uvedeno dříve, úročení dělíme na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polhůtní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předlhůtní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této kapitole probereme oba způsoby úročení, v případě, že se jedná o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jednoduché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úročení, podrobněji. 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78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476672"/>
            <a:ext cx="9036496" cy="6048672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4.1 Jednoduché polhůtní úročení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ve výpočtech budeme označovat </a:t>
            </a:r>
            <a:r>
              <a:rPr lang="cs-CZ" altLang="cs-CZ" sz="32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 jednoduchého polhůtního úročení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jej lze vypočítat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součin základního kapitálu, úrokové míry a doby, po kterou je kapitál uložen nebo zapůjčen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takto: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 základní kapitál (výše půjčky),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roční</a:t>
            </a: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úroková míra vyjádřená desetinným číslem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čas v letech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617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731520"/>
                <a:ext cx="8352928" cy="579382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Vzorec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·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·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lze také přepsat do tvaru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nebo   </a:t>
                </a: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kde</a:t>
                </a: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je základní kapitál (výše půjčky),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  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je</a:t>
                </a: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roční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úroková míra v procentech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je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čas ve dnech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po který je základní kapitál uložen (půjčen).</a:t>
                </a:r>
                <a:endParaRPr lang="cs-CZ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731520"/>
                <a:ext cx="8352928" cy="5793824"/>
              </a:xfrm>
              <a:blipFill>
                <a:blip r:embed="rId2"/>
                <a:stretch>
                  <a:fillRect l="-1168" t="-16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3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332659"/>
                <a:ext cx="8352928" cy="6192685"/>
              </a:xfrm>
            </p:spPr>
            <p:txBody>
              <a:bodyPr>
                <a:normAutofit fontScale="925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Pro vyjádření </a:t>
                </a:r>
                <a:r>
                  <a:rPr lang="cs-CZ" altLang="cs-CZ" sz="35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se používají </a:t>
                </a:r>
                <a:r>
                  <a:rPr lang="cs-CZ" altLang="cs-CZ" sz="35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tzv. </a:t>
                </a:r>
                <a:r>
                  <a:rPr lang="cs-CZ" altLang="cs-CZ" sz="35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standardy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Anglický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 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skutečný počet dnů, rok má 365 dnů a vzorec má tvar</a:t>
                </a: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endParaRPr lang="cs-CZ" sz="3400" dirty="0">
                  <a:latin typeface="Times New Roman" pitchFamily="18" charset="0"/>
                </a:endParaRP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Francouzský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skutečný počet dnů, rok má 360 dnů a vzorec má tvar</a:t>
                </a: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Německý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30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30 dnů, rok má 360 dnů a vzorec má tvar</a:t>
                </a:r>
                <a:endParaRPr lang="cs-CZ" sz="3400" dirty="0">
                  <a:latin typeface="Cambria Math" panose="02040503050406030204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cs-CZ" sz="340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cs-CZ" altLang="cs-CZ" sz="33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332659"/>
                <a:ext cx="8352928" cy="6192685"/>
              </a:xfrm>
              <a:blipFill>
                <a:blip r:embed="rId2"/>
                <a:stretch>
                  <a:fillRect l="-1022" t="-1379" r="-7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89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424936" cy="5040559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Klient uložil do banky vklad ve výši 95 000 Kč dne 15.8.2018 a vybral jej i s úroky dne 31.12.2018. Jak velký byl úrok při úrokové míře 3% </a:t>
            </a:r>
            <a:r>
              <a:rPr lang="cs-CZ" altLang="cs-CZ" sz="28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použití francouzského standardu?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45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138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=1092,50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41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Jak se výše úroku změní, použijeme-li německý standard 30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 nebo anglický standard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/365?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30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    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dirty="0"/>
                  <a:t>              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=1068,80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    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 panose="02040503050406030204" pitchFamily="18" charset="0"/>
                      </a:rPr>
                      <m:t>…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dirty="0"/>
                  <a:t>              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77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182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rovnice jednoduchého polhůtního úročení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kde</a:t>
            </a:r>
            <a:endParaRPr lang="cs-CZ" altLang="cs-CZ" sz="32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splatná částka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kapitál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(výše půjčky nebo vkladu),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úroková míra vyjádřená desetinným číslem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čas v letech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úroková míra v procentech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čas ve dnech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87704C8-7070-44DB-9021-8CC5FDC6BA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79" y="1412776"/>
            <a:ext cx="7890842" cy="100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96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08720"/>
            <a:ext cx="8424936" cy="561662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rovnice slouží k </a:t>
            </a:r>
            <a:r>
              <a:rPr lang="cs-CZ" altLang="cs-CZ" sz="3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výpočtu částky, která je</a:t>
            </a:r>
            <a:r>
              <a:rPr lang="cs-CZ" altLang="cs-CZ" sz="3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891540" lvl="1" indent="-5715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vyplacena v případě bankovního vkladu</a:t>
            </a:r>
            <a:r>
              <a:rPr lang="cs-CZ" altLang="cs-CZ" sz="36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91540" lvl="1" indent="-5715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6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splacena v případě půjčky</a:t>
            </a:r>
            <a:endParaRPr lang="cs-CZ" altLang="cs-CZ" sz="31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537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676456" cy="6120680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Současná a budoucí hodnota kapitálu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Hodnota peněz nezůstává v čase stejná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mění se, např. vzhledem k inflaci.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 výpočtech, kde potřebujeme porovnávat finanční částky v různých časech, je pravidlem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vztahovat všechny tyto částky k jedinému časovému okamžiku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Je-li tímto časovým okamžikem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teď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nazývají se hodnoty přepočtených částek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současnými hodnotami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Jestliže jsou částky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přepočítány do nějakého budoucího časového bodu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nazývají se pak jejich hodnoty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budoucími hodnotami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4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484784"/>
            <a:ext cx="8568952" cy="4896544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Finanční gramotnost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soubor </a:t>
            </a:r>
            <a:r>
              <a:rPr lang="cs-CZ" altLang="cs-CZ" sz="3200" b="1" ker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znalostí člověka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nezbytných k tomu, aby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finančně zabezpečil sebe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svou rodinu s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využitím finančních produktů a služeb. </a:t>
            </a:r>
            <a:endParaRPr lang="cs-CZ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676456" cy="4968551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případě jednoduchého úročení je tedy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splatná částka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budoucí hodnotou počátečního kapitálu </a:t>
            </a:r>
            <a:r>
              <a:rPr lang="cs-CZ" altLang="cs-CZ" sz="32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b="1" i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Naopak,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kapitál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je současnou hodnotou splatné částky 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424936" cy="5472608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současnou hodnotu částky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dostaneme výpočtem ze vzorce 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(1+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vztah</a:t>
            </a:r>
            <a:endParaRPr lang="cs-CZ" altLang="cs-CZ" sz="32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CB5E0F4-66A6-4BCF-BC7E-6B2EFDD66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21" y="3659244"/>
            <a:ext cx="1728191" cy="104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11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424936" cy="511256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Za půl roku budeme potřebovat parcelu. Můžeme ji koupit teď za 615 000 Kč nebo za půl roku v ceně 620 000 Kč. Která z variant je pro nás výhodnější, můžeme-li částku 615 000 Kč nyní investovat při roční úrokové míre 3% </a:t>
            </a:r>
            <a:r>
              <a:rPr lang="cs-CZ" altLang="cs-CZ" sz="32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.?  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400" dirty="0">
              <a:latin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118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Za půl roku budeme potřebovat parcelu. Můžeme ji koupit teď za 615 000 Kč nebo za půl roku v ceně 620 000 Kč. Která z variant je pro nás výhodnější, můžeme-li částku 615 000 Kč nyní investovat při roční úrokové míre 3% </a:t>
            </a:r>
            <a:r>
              <a:rPr lang="cs-CZ" altLang="cs-CZ" sz="24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.?  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Řešení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Porovnáme možnosti pomocí budoucí hodnoty: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sz="2400" dirty="0">
                <a:latin typeface="Times New Roman" pitchFamily="18" charset="0"/>
              </a:rPr>
              <a:t>     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(1+</a:t>
            </a:r>
            <a:r>
              <a:rPr lang="cs-CZ" altLang="cs-CZ" sz="24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615 000(1+0,03∙0,5) = 624 225 Kč. 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Budeme-li tedy 615 000 investovat, budeme mít za půl roku  624 225 Kč, za 620 000 koupíme parcelu a 4 225 Kč nám zbyde. Je tedy výhodnější parcelu koupit až za půl roku.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sz="2400" dirty="0">
              <a:latin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343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9"/>
            <a:ext cx="8496944" cy="6264695"/>
          </a:xfrm>
        </p:spPr>
        <p:txBody>
          <a:bodyPr>
            <a:normAutofit fontScale="77500" lnSpcReduction="2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4.2 Jednoduché předlhůtní úročení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6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altLang="cs-CZ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předlhůtním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neboli </a:t>
            </a:r>
            <a:r>
              <a:rPr lang="cs-CZ" altLang="cs-CZ" sz="3200" b="1" kern="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anticipativním</a:t>
            </a:r>
            <a:r>
              <a:rPr lang="cs-CZ" altLang="cs-CZ" sz="32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úročení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 vyplácen na začátku úrokového období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Příjemce kapitálu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tedy nedostává celou nominální částku, ale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obnos snížený o úrok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b="1" kern="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Úrok u jednoduchého předlhůtního úročení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 nazýván jako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diskont 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je označován písmenem </a:t>
            </a:r>
            <a:r>
              <a:rPr lang="cs-CZ" altLang="cs-CZ" sz="3200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2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Diskont </a:t>
            </a:r>
            <a:r>
              <a:rPr lang="cs-CZ" altLang="cs-CZ" sz="32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lze vypočítat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součin splatné částky, diskontní míry míry a doby, po kterou je kapitál uložen nebo zapůjčen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takto: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splatná částka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 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diskontní míra vyjádřená desetinným číslem,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doba splatnosti v letech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624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052736"/>
                <a:ext cx="8424936" cy="5472607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Částka, která je skutečně půjčena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se značí </a:t>
                </a:r>
                <a:r>
                  <a:rPr lang="cs-CZ" altLang="cs-CZ" sz="32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je rovna 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částce </a:t>
                </a:r>
                <a:r>
                  <a:rPr lang="cs-CZ" altLang="cs-CZ" sz="32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snížené o diskont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Tj.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𝑆𝑑𝑡</m:t>
                      </m:r>
                      <m:r>
                        <a:rPr lang="cs-CZ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𝑑𝑡</m:t>
                      </m:r>
                      <m:r>
                        <a:rPr lang="cs-CZ" sz="32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052736"/>
                <a:ext cx="8424936" cy="5472607"/>
              </a:xfrm>
              <a:blipFill>
                <a:blip r:embed="rId2"/>
                <a:stretch>
                  <a:fillRect l="-1013" t="-15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472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424936" cy="525658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Jednoduché diskontování (tj. předlhůtní úročení) nachází uplatnění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obchodování s krátkodobými cennými papíry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Typickým příkladem těchto cenných papírů jsou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pokladniční poukázky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směnky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někdy k nim řadíme i depozitní certifikáty.</a:t>
            </a: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713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424936" cy="518457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Jak velká částka bude vyplacena dlužníkovi, který si vypůjčil 12 000 Kč při diskontní míře 6% </a:t>
            </a:r>
            <a:r>
              <a:rPr lang="cs-CZ" altLang="cs-CZ" sz="32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na dobu jednoho roku?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196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548680"/>
                <a:ext cx="8424936" cy="597666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Jak velká částka bude vyplacena dlužníkovi, který si vypůjčil 12 000 Kč při diskontní míře 6% </a:t>
                </a:r>
                <a:r>
                  <a:rPr lang="cs-CZ" altLang="cs-CZ" sz="3200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na dobu jednoho roku?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Odpověď nalezneme pomocí vztahu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=12000(1 − 0,06) = 11280 Kč.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Dlužníkovi bude tedy vyplaceno 11 280 Kč.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548680"/>
                <a:ext cx="8424936" cy="5976664"/>
              </a:xfrm>
              <a:blipFill>
                <a:blip r:embed="rId2"/>
                <a:stretch>
                  <a:fillRect l="-1013" t="-14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096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424936" cy="6120680"/>
          </a:xfrm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Složené úročení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Složeného úročení využíváme hlavně v odvětví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dlouhodobých investic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kde se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počítají úroky z úroků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rozdíl od jednoduchého úročení budeme v případě složeného úročení předpokládat, že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počáteční kapitál </a:t>
            </a:r>
            <a:r>
              <a:rPr lang="cs-CZ" altLang="cs-CZ" sz="2800" b="1" i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20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je úročen po více let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Úrok bude ke vkladu připsán vždy na konci roku, a následující rok bude znovu spolu s vkladem úročen, vzniknou tedy úroky z úroků.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Vzhledem k popsanému připisování úroků půjde o </a:t>
            </a:r>
            <a:r>
              <a:rPr lang="cs-CZ" altLang="cs-CZ" sz="28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polhůtní (roční) složené úročení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81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424936" cy="5832648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Základním pojmem, na kterém je založena většina finančních výpočtů, je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 hlediska věřitele: 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odměna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 dočasnou ztrátu kapitálu a za riziko, že tento kapitál nebude splacen v dohodnuté době a výši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 hlediska dlužníka: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cena za jemu poskytnutý úvěr.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375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Předpokládáme, že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2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je počáteční kapitál. Zajímá nás, jak se změní jeho výše za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let, jestliže úroky jsou připisovány vždy na konci roku a další rok znovu úročeny při neměnné úrokové míře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 tabulky je zřejmé, že kapitál za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let dosáhne výše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1,2, …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3F513CC-2C4E-4342-A1EB-9132EF288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312876"/>
            <a:ext cx="4894294" cy="27003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C634791-EF62-41B2-B344-0952E1C4208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661248"/>
            <a:ext cx="2664296" cy="644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7904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568952" cy="5472607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Částky </a:t>
            </a:r>
            <a:r>
              <a:rPr lang="cs-CZ" altLang="cs-CZ" sz="3200" i="1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altLang="cs-CZ" sz="2800" i="1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cs-CZ" altLang="cs-CZ" sz="32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1, 2. . . tvoří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geometrickou posloupnost s kvocientem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1+</a:t>
            </a:r>
            <a:r>
              <a:rPr lang="cs-CZ" altLang="cs-CZ" sz="3200" b="1" i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který se nazývá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úrokovací faktor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neboli </a:t>
            </a: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úročitel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Úročitel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můžeme interpretovat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budoucí hodnotu jednotkového kapitálu na konci prvního roku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697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620690"/>
                <a:ext cx="8352928" cy="590465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 hlediska času je 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částka </a:t>
                </a:r>
                <a:r>
                  <a:rPr lang="cs-CZ" altLang="cs-CZ" sz="3200" b="1" i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400" b="1" i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budoucí hodnotou počátečního kapitálu </a:t>
                </a:r>
                <a:r>
                  <a:rPr lang="cs-CZ" altLang="cs-CZ" sz="32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aopak, částka </a:t>
                </a:r>
                <a:r>
                  <a:rPr lang="cs-CZ" altLang="cs-CZ" sz="32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0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je současnou hodnotou splatné částky </a:t>
                </a:r>
                <a:r>
                  <a:rPr lang="cs-CZ" altLang="cs-CZ" sz="3200" b="1" i="1" kern="0" dirty="0" err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400" b="1" i="1" kern="0" dirty="0" err="1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Současnou hodnotu </a:t>
                </a:r>
                <a:r>
                  <a:rPr lang="cs-CZ" altLang="cs-CZ" sz="32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1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32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vypočítáme z </a:t>
                </a:r>
                <a:r>
                  <a:rPr lang="cs-CZ" altLang="cs-CZ" sz="32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2800" i="1" kern="0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takto:</a:t>
                </a:r>
              </a:p>
              <a:p>
                <a:pPr mar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0</m:t>
                        </m:r>
                      </m:sub>
                    </m:sSub>
                    <m:r>
                      <a:rPr lang="cs-CZ" altLang="cs-CZ" sz="28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b>
                      <m:sSub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𝐾</m:t>
                        </m:r>
                      </m:e>
                      <m:sub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𝑛</m:t>
                        </m:r>
                      </m:sub>
                    </m:sSub>
                    <m:f>
                      <m:fPr>
                        <m:ctrlP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8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(1+</m:t>
                            </m:r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𝑖</m:t>
                            </m:r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altLang="cs-CZ" sz="2800" i="1" ker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Zlomek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cs-CZ" altLang="cs-CZ" sz="2800" b="1" i="1" kern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𝒊</m:t>
                        </m:r>
                      </m:den>
                    </m:f>
                  </m:oMath>
                </a14:m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se nazývá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diskontní faktor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neboli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odúročitel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je interpretován jako současná hodnota jednotkového kapitálu počítaná za období jednoho roku.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620690"/>
                <a:ext cx="8352928" cy="5904654"/>
              </a:xfrm>
              <a:blipFill>
                <a:blip r:embed="rId2"/>
                <a:stretch>
                  <a:fillRect l="-1022" t="-14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118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568952" cy="5184576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 vzroste částka 10 000 Kč uložená na účtu po dobu 5 let při ročním složeném úročení? Úroková míra je 10%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074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 vzroste částka 10 000 Kč uložená na účtu po dobu 5 let při ročním složeném úročení? Úroková míra je 10%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použijeme vzorec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5. Tj.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Částka 10 000 Kč vzroste za uvedených podmínek na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16 105,10 Kč.</a:t>
            </a: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BA45A8-0F99-41BD-B0BD-72BAF991B9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2820737"/>
            <a:ext cx="2664296" cy="644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A11DA47-7B61-42A0-B194-CC40F588C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5" y="4221088"/>
            <a:ext cx="5256584" cy="59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122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568952" cy="489654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Jakou částku musíme dnes složit na účet, abychom z něj za 3 roky mohli vybrat 20 000 Kč? Úroková míra je 6%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1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Jakou částku musíme dnes složit na účet, abychom z něj za 3 roky mohli vybrat 20 000 Kč? Úroková míra je 6% 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Řešení: 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výpočet použijeme vzorec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pro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3. Tj.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Na účet dnes musíme vložit 16 792,40 Kč.</a:t>
            </a: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35A801A-D10F-4499-BF52-B959246EE4F8}"/>
                  </a:ext>
                </a:extLst>
              </p:cNvPr>
              <p:cNvSpPr/>
              <p:nvPr/>
            </p:nvSpPr>
            <p:spPr>
              <a:xfrm>
                <a:off x="3374946" y="2790527"/>
                <a:ext cx="2754148" cy="8517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altLang="cs-CZ" sz="2400" i="1" ker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f>
                        <m:fPr>
                          <m:ctrlP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cs-CZ" altLang="cs-CZ" sz="2400" i="1" ker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(1+</m:t>
                              </m:r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altLang="cs-CZ" sz="2400" i="1" ker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35A801A-D10F-4499-BF52-B959246EE4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946" y="2790527"/>
                <a:ext cx="2754148" cy="8517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017F0187-584F-46EA-AF17-4446FAB70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4221088"/>
            <a:ext cx="4970877" cy="85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46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404664"/>
                <a:ext cx="8856984" cy="6120680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5.1 Složené úročení s častějším připisováním úroků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Na začátku roku uložíme částku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1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na konci každé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b="1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  m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cs-CZ" altLang="cs-CZ" sz="2800" b="1" kern="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tiny</a:t>
                </a:r>
                <a:r>
                  <a:rPr lang="cs-CZ" alt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roku připíšeme úrok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na základě </a:t>
                </a: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složeného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   úročení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2800" b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při roční úrokové míře </a:t>
                </a:r>
                <a:r>
                  <a:rPr lang="cs-CZ" altLang="cs-CZ" sz="2800" b="1" i="1" kern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Vzhledem k tomu, že je úrokové období kratší než jeden rok, je nutné </a:t>
                </a:r>
                <a:r>
                  <a:rPr lang="cs-CZ" altLang="cs-CZ" sz="2800" b="1" kern="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roční úrokovou míru vydělit příslušnou hodnotou </a:t>
                </a:r>
                <a:r>
                  <a:rPr lang="cs-CZ" altLang="cs-CZ" sz="2800" b="1" i="1" kern="0" dirty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Za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let kapitál dosáhne výše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28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28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𝑛𝑚</m:t>
                          </m:r>
                        </m:sup>
                      </m:sSup>
                    </m:oMath>
                  </m:oMathPara>
                </a14:m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kde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1,2, …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404664"/>
                <a:ext cx="8856984" cy="6120680"/>
              </a:xfrm>
              <a:blipFill>
                <a:blip r:embed="rId2"/>
                <a:stretch>
                  <a:fillRect l="-688" t="-21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6525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568952" cy="489654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3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33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Na kolik vzroste vklad 10 000 Kč uložený 5 roků při úrokové míře 10% </a:t>
            </a:r>
            <a:r>
              <a:rPr lang="cs-CZ" altLang="cs-CZ" sz="33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3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se čtvrtletním připisováním úroků?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pl-PL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pl-PL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425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</p:spPr>
            <p:txBody>
              <a:bodyPr>
                <a:normAutofit fontScale="77500" lnSpcReduction="200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: Na kolik vzroste vklad 10 000 Kč uložený 5 roků při úrokové míře 10% </a:t>
                </a:r>
                <a:r>
                  <a:rPr lang="cs-CZ" altLang="cs-CZ" sz="3300" kern="0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p.a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 se čtvrtletním připisováním úroků?</a:t>
                </a: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3300" b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Řešení:  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 výpočet použijeme vzorec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33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𝑛𝑚</m:t>
                          </m:r>
                        </m:sup>
                      </m:sSup>
                    </m:oMath>
                  </m:oMathPara>
                </a14:m>
                <a:endParaRPr lang="cs-CZ" altLang="cs-CZ" sz="33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pro </a:t>
                </a:r>
                <a:r>
                  <a:rPr lang="cs-CZ" altLang="cs-CZ" sz="33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5 a </a:t>
                </a:r>
                <a:r>
                  <a:rPr lang="cs-CZ" altLang="cs-CZ" sz="3300" i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cs-CZ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4. Tj.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33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5</m:t>
                          </m:r>
                        </m:sub>
                      </m:sSub>
                      <m:r>
                        <a:rPr lang="cs-CZ" altLang="cs-CZ" sz="33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10000</m:t>
                      </m:r>
                      <m:sSup>
                        <m:sSupPr>
                          <m:ctrlPr>
                            <a:rPr lang="cs-CZ" altLang="cs-CZ" sz="33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33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sz="3300" i="1" ker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sz="3300" b="0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0,1</m:t>
                                  </m:r>
                                </m:num>
                                <m:den>
                                  <m:r>
                                    <a:rPr lang="cs-CZ" altLang="cs-CZ" sz="3300" b="0" i="1" kern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sz="33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20</m:t>
                          </m:r>
                        </m:sup>
                      </m:sSup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=16386,20 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𝐾</m:t>
                      </m:r>
                      <m:r>
                        <a:rPr lang="cs-CZ" altLang="cs-CZ" sz="3300" b="0" i="1" kern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č</m:t>
                      </m:r>
                    </m:oMath>
                  </m:oMathPara>
                </a14:m>
                <a:endParaRPr lang="cs-CZ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pl-PL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r>
                  <a:rPr lang="pl-PL" altLang="cs-CZ" sz="33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Částka 10 000 Kč vzroste za uvedených podmínek na 16386,20 Kč.</a:t>
                </a:r>
              </a:p>
              <a:p>
                <a:pPr mar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pl-PL" altLang="cs-CZ" sz="33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§"/>
                  <a:defRPr/>
                </a:pPr>
                <a:r>
                  <a:rPr lang="pl-PL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 to samozřejmě více než kdyby byly úroky připisovány jen jednou ročně (viz Příklad dříve, kde při ročním připisováním úroků a jinak stejném zadání vyšlo 16 105,10 Kč.)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r>
                  <a:rPr lang="pl-PL" altLang="cs-CZ" sz="28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cs-CZ" altLang="cs-CZ" sz="32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32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  <a:blipFill>
                <a:blip r:embed="rId2"/>
                <a:stretch>
                  <a:fillRect l="-641" t="-21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63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Výše úroku bývá nejčastěji uvedena v procentech za určité období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míry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Např. 5%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., kde zkratka </a:t>
            </a:r>
            <a:r>
              <a:rPr lang="cs-CZ" altLang="cs-CZ" sz="32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pochází z latinského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cs-CZ" altLang="cs-CZ" sz="3200" b="1" kern="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annum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překládá se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 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značí úrok ve výši 5 procent, který bude připsán nebo zaplacen jednou za rok, obvykle buď na jeho začátku nebo na jeho konci.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242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568952" cy="612068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Nejpoužívanější hodnoty </a:t>
            </a:r>
            <a:r>
              <a:rPr lang="cs-CZ" altLang="cs-CZ" sz="2800" i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2800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pro počet úrokových období jsou: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– roční,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– pololetní,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 – čtvrtletní,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 – měsíční,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52 – týdenní,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600" b="1" kern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365 – denní.</a:t>
            </a:r>
            <a:endParaRPr lang="cs-CZ" altLang="cs-CZ" sz="2600" kern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481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</p:spPr>
            <p:txBody>
              <a:bodyPr>
                <a:normAutofit lnSpcReduction="10000"/>
              </a:bodyPr>
              <a:lstStyle/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5.2 Smíšené úročení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Smíšené úročení je </a:t>
                </a:r>
                <a:r>
                  <a:rPr lang="cs-CZ" sz="28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kombinací složeného a jednoduchého úročení 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 případě, že </a:t>
                </a:r>
                <a:r>
                  <a:rPr 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doba splatnosti </a:t>
                </a:r>
                <a:r>
                  <a:rPr lang="cs-CZ" sz="2800" b="1" i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b="1" kern="0" dirty="0">
                    <a:solidFill>
                      <a:srgbClr val="00B0F0"/>
                    </a:solidFill>
                    <a:latin typeface="Times New Roman" pitchFamily="18" charset="0"/>
                    <a:cs typeface="Times New Roman" pitchFamily="18" charset="0"/>
                  </a:rPr>
                  <a:t> není vyjádřena přirozeným číslem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Doba splatnosti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je zde dána jako 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součet celého počtu roků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zbytku </a:t>
                </a:r>
                <a:r>
                  <a:rPr lang="cs-CZ" sz="28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který je kratší než jeden rok.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cs-CZ" sz="2800" b="1" kern="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Po dobu </a:t>
                </a:r>
                <a:r>
                  <a:rPr lang="cs-CZ" sz="2800" i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jsou úroky připisovány vždy na konci úrokového období a v dalším období znovu úročeny, pouze na konci doby splatnosti (</a:t>
                </a:r>
                <a:r>
                  <a:rPr lang="cs-CZ" sz="2800" b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za dobu </a:t>
                </a:r>
                <a:r>
                  <a:rPr lang="cs-CZ" sz="2800" b="1" i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cs-CZ" sz="2800" b="1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se úročí jednoduše</a:t>
                </a:r>
                <a:r>
                  <a:rPr lang="cs-CZ" sz="2800" kern="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Za dobu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 = N+Z  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kapitál dosáhne výše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altLang="cs-CZ" sz="2800" i="1" ker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cs-CZ" altLang="cs-CZ" sz="2800" i="1" ker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sz="2800" i="1" ker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1+</m:t>
                              </m:r>
                              <m:r>
                                <a:rPr lang="cs-CZ" altLang="cs-CZ" sz="2800" b="0" i="1" kern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𝑁</m:t>
                          </m:r>
                        </m:sup>
                      </m:sSup>
                      <m:d>
                        <m:dPr>
                          <m:ctrlPr>
                            <a:rPr lang="cs-CZ" altLang="cs-CZ" sz="280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1+</m:t>
                          </m:r>
                          <m:r>
                            <a:rPr lang="cs-CZ" altLang="cs-CZ" sz="2800" b="0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𝑖𝑍</m:t>
                          </m:r>
                        </m:e>
                      </m:d>
                    </m:oMath>
                  </m:oMathPara>
                </a14:m>
                <a:endParaRPr lang="cs-CZ" sz="2800" b="1" dirty="0">
                  <a:solidFill>
                    <a:srgbClr val="00B0F0"/>
                  </a:solidFill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1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6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04664"/>
                <a:ext cx="8568952" cy="6120680"/>
              </a:xfrm>
              <a:blipFill>
                <a:blip r:embed="rId2"/>
                <a:stretch>
                  <a:fillRect l="-712" t="-2191" r="-4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4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579382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nemusí být připisován vždy ročně, existují také jiná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období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pololetní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semestre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p.s.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čtvrtletní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quartale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p.q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měsíční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mensem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p.d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9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80920" cy="5184576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splatnosti 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doba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= </a:t>
            </a:r>
            <a:r>
              <a:rPr lang="pl-PL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doba, po kterou je kapitál uložen či zapůjčen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Úrokové období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doba, na jejímž začátku nebo konci je připsán úrok z vkladu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(je zaplacen úrok z úvěru). </a:t>
            </a: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2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80920" cy="5649808"/>
          </a:xfrm>
        </p:spPr>
        <p:txBody>
          <a:bodyPr>
            <a:normAutofit/>
          </a:bodyPr>
          <a:lstStyle/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nemusí být úrokové období stejně dlouhé jako doba splatnosti.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012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208912" cy="6048672"/>
          </a:xfrm>
        </p:spPr>
        <p:txBody>
          <a:bodyPr>
            <a:normAutofit fontScale="85000" lnSpcReduction="10000"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výpočtu úroku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délky doby splatnosti dělíme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používá v případě, že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splatnosti nepřekročí jedno úrokové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zase používá tehdy,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úročíme-li přes více úrokových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slouží pro případ, že dobu splatnosti lze vyjádřit jako součet celočíselného počtu úrokových období a zbytku, který je kratší než jedno úrokové období.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5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20688"/>
            <a:ext cx="8352928" cy="5904656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doby splacení úroku rozdělujeme úročení </a:t>
            </a: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 (</a:t>
            </a:r>
            <a:r>
              <a:rPr 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anticipativní</a:t>
            </a: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 (dekursivní).</a:t>
            </a:r>
          </a:p>
          <a:p>
            <a:pPr marL="320040" lvl="1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0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předlhůtního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zaplacen na začátku úrokového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polhůtního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zaplacen na konci úrokového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33875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1405</TotalTime>
  <Words>2176</Words>
  <Application>Microsoft Office PowerPoint</Application>
  <PresentationFormat>Předvádění na obrazovce (4:3)</PresentationFormat>
  <Paragraphs>280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234</cp:revision>
  <dcterms:created xsi:type="dcterms:W3CDTF">2019-08-02T15:17:46Z</dcterms:created>
  <dcterms:modified xsi:type="dcterms:W3CDTF">2022-02-19T10:45:15Z</dcterms:modified>
</cp:coreProperties>
</file>