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2" r:id="rId6"/>
    <p:sldId id="334" r:id="rId7"/>
    <p:sldId id="338" r:id="rId8"/>
    <p:sldId id="265" r:id="rId9"/>
    <p:sldId id="266" r:id="rId10"/>
    <p:sldId id="277" r:id="rId11"/>
    <p:sldId id="278" r:id="rId12"/>
    <p:sldId id="279" r:id="rId13"/>
    <p:sldId id="332" r:id="rId14"/>
    <p:sldId id="325" r:id="rId15"/>
    <p:sldId id="316" r:id="rId16"/>
    <p:sldId id="333" r:id="rId17"/>
    <p:sldId id="286" r:id="rId18"/>
    <p:sldId id="287" r:id="rId19"/>
    <p:sldId id="297" r:id="rId20"/>
    <p:sldId id="289" r:id="rId21"/>
    <p:sldId id="290" r:id="rId22"/>
    <p:sldId id="326" r:id="rId23"/>
    <p:sldId id="318" r:id="rId24"/>
    <p:sldId id="319" r:id="rId25"/>
    <p:sldId id="293" r:id="rId26"/>
    <p:sldId id="294" r:id="rId27"/>
    <p:sldId id="327" r:id="rId28"/>
    <p:sldId id="295" r:id="rId29"/>
    <p:sldId id="296" r:id="rId30"/>
    <p:sldId id="298" r:id="rId31"/>
    <p:sldId id="299" r:id="rId32"/>
    <p:sldId id="302" r:id="rId33"/>
    <p:sldId id="328" r:id="rId34"/>
    <p:sldId id="300" r:id="rId35"/>
    <p:sldId id="329" r:id="rId36"/>
    <p:sldId id="320" r:id="rId37"/>
    <p:sldId id="301" r:id="rId38"/>
    <p:sldId id="330" r:id="rId39"/>
    <p:sldId id="321" r:id="rId40"/>
    <p:sldId id="303" r:id="rId41"/>
    <p:sldId id="304" r:id="rId4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0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19.02.2022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19.02.2022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19.02.2022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19.02.2022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19.02.2022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19.02.2022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19.02.2022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19.02.2022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19.02.2022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19.02.2022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19.02.2022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FC78277-A8BB-4361-9C4E-4778304E16CC}" type="datetimeFigureOut">
              <a:rPr lang="cs-CZ" smtClean="0"/>
              <a:t>19.02.2022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251520" y="404664"/>
            <a:ext cx="8712968" cy="56886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altLang="cs-CZ" sz="3600" b="1" dirty="0">
                <a:latin typeface="Times New Roman" pitchFamily="18" charset="0"/>
                <a:cs typeface="Times New Roman" pitchFamily="18" charset="0"/>
              </a:rPr>
              <a:t>3. Základní pojmy ve finanční matematice</a:t>
            </a:r>
          </a:p>
          <a:p>
            <a:pPr algn="ctr">
              <a:buNone/>
            </a:pPr>
            <a:endParaRPr lang="cs-CZ" altLang="cs-CZ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Finanční matematika 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souhrn matematických metod uplatněných v oblasti financí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lvl="0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Lze ji využít například při </a:t>
            </a: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poskytování úvěrů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při </a:t>
            </a: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investování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také při jiných obchodních transakcích ve </a:t>
            </a: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finančnictví, bankovnictví 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pojišťovnictví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754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620693"/>
            <a:ext cx="8352928" cy="5904651"/>
          </a:xfrm>
        </p:spPr>
        <p:txBody>
          <a:bodyPr>
            <a:normAutofit/>
          </a:bodyPr>
          <a:lstStyle/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6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4. Jednoduché úročení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Jak již bylo uvedeno dříve, úročení dělíme na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polhůtní 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předlhůtní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 této kapitole probereme oba způsoby úročení, v případě, že se jedná o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jednoduché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úročení, podrobněji. </a:t>
            </a:r>
          </a:p>
          <a:p>
            <a:pPr marL="45720" indent="0">
              <a:buNone/>
            </a:pPr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0278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07504" y="476672"/>
            <a:ext cx="9036496" cy="6048672"/>
          </a:xfrm>
        </p:spPr>
        <p:txBody>
          <a:bodyPr>
            <a:normAutofit fontScale="92500" lnSpcReduction="10000"/>
          </a:bodyPr>
          <a:lstStyle/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4.1 Jednoduché polhůtní úročení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Úrok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ve výpočtech budeme označovat </a:t>
            </a:r>
            <a:r>
              <a:rPr lang="cs-CZ" altLang="cs-CZ" sz="32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U jednoduchého polhůtního úročení 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jej lze vypočítat jako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součin základního kapitálu, úrokové míry a doby, po kterou je kapitál uložen nebo zapůjčen 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takto:</a:t>
            </a:r>
          </a:p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9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cs-CZ" altLang="cs-CZ" sz="39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cs-CZ" altLang="cs-CZ" sz="39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altLang="cs-CZ" sz="39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· </a:t>
            </a:r>
            <a:r>
              <a:rPr lang="cs-CZ" altLang="cs-CZ" sz="39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altLang="cs-CZ" sz="39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· </a:t>
            </a:r>
            <a:r>
              <a:rPr lang="cs-CZ" altLang="cs-CZ" sz="39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kde 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je základní kapitál (výše půjčky), 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  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je</a:t>
            </a:r>
            <a:r>
              <a:rPr lang="cs-CZ" altLang="cs-CZ" sz="30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</a:t>
            </a:r>
            <a:r>
              <a:rPr lang="cs-CZ" altLang="cs-CZ" sz="30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úroková míra vyjádřená desetinným číslem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je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čas v letech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po který je základní kapitál uložen (půjčen).</a:t>
            </a:r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5617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731520"/>
                <a:ext cx="8352928" cy="5793824"/>
              </a:xfrm>
            </p:spPr>
            <p:txBody>
              <a:bodyPr>
                <a:normAutofit/>
              </a:bodyPr>
              <a:lstStyle/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35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Vzorec </a:t>
                </a: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altLang="cs-CZ" sz="36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u</a:t>
                </a:r>
                <a:r>
                  <a:rPr lang="cs-CZ" altLang="cs-CZ" sz="36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cs-CZ" altLang="cs-CZ" sz="36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cs-CZ" altLang="cs-CZ" sz="36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· </a:t>
                </a:r>
                <a:r>
                  <a:rPr lang="cs-CZ" altLang="cs-CZ" sz="36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cs-CZ" altLang="cs-CZ" sz="36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· </a:t>
                </a:r>
                <a:r>
                  <a:rPr lang="cs-CZ" altLang="cs-CZ" sz="36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cs-CZ" altLang="cs-CZ" sz="35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altLang="cs-CZ" sz="35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   lze také přepsat do tvaru </a:t>
                </a: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14:m>
                  <m:oMath xmlns:m="http://schemas.openxmlformats.org/officeDocument/2006/math">
                    <m:r>
                      <a:rPr lang="cs-CZ" sz="32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cs-CZ" sz="3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32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cs-CZ" sz="32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3200" i="1"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cs-CZ" sz="32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cs-CZ" sz="32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3200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cs-CZ" sz="3200" i="1"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</m:oMath>
                </a14:m>
                <a:r>
                  <a:rPr lang="cs-CZ" altLang="cs-CZ" sz="32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  nebo   </a:t>
                </a:r>
                <a14:m>
                  <m:oMath xmlns:m="http://schemas.openxmlformats.org/officeDocument/2006/math">
                    <m:r>
                      <a:rPr lang="cs-CZ" sz="32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cs-CZ" sz="3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32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cs-CZ" sz="32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3200" i="1"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cs-CZ" sz="32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cs-CZ" sz="32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3200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cs-CZ" sz="3200" i="1">
                            <a:latin typeface="Cambria Math" panose="02040503050406030204" pitchFamily="18" charset="0"/>
                          </a:rPr>
                          <m:t>36</m:t>
                        </m:r>
                        <m:r>
                          <a:rPr lang="cs-CZ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cs-CZ" altLang="cs-CZ" sz="3200" kern="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altLang="cs-CZ" sz="32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   kde</a:t>
                </a:r>
                <a:endParaRPr lang="cs-CZ" altLang="cs-CZ" sz="3200" b="1" kern="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777240" lvl="1" indent="-4572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q"/>
                </a:pPr>
                <a:r>
                  <a:rPr lang="cs-CZ" altLang="cs-CZ" sz="3000" i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cs-CZ" altLang="cs-CZ" sz="30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je základní kapitál (výše půjčky), </a:t>
                </a:r>
              </a:p>
              <a:p>
                <a:pPr marL="777240" lvl="1" indent="-4572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q"/>
                </a:pPr>
                <a:r>
                  <a:rPr lang="cs-CZ" altLang="cs-CZ" sz="3000" i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p  </a:t>
                </a:r>
                <a:r>
                  <a:rPr lang="cs-CZ" altLang="cs-CZ" sz="30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je</a:t>
                </a:r>
                <a:r>
                  <a:rPr lang="cs-CZ" altLang="cs-CZ" sz="3000" i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cs-CZ" altLang="cs-CZ" sz="30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roční </a:t>
                </a:r>
                <a:r>
                  <a:rPr lang="cs-CZ" altLang="cs-CZ" sz="30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úroková míra v procentech</a:t>
                </a:r>
              </a:p>
              <a:p>
                <a:pPr marL="777240" lvl="1" indent="-4572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q"/>
                </a:pPr>
                <a:r>
                  <a:rPr lang="cs-CZ" altLang="cs-CZ" sz="3000" i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cs-CZ" altLang="cs-CZ" sz="30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 je </a:t>
                </a:r>
                <a:r>
                  <a:rPr lang="cs-CZ" altLang="cs-CZ" sz="30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čas ve dnech</a:t>
                </a:r>
                <a:r>
                  <a:rPr lang="cs-CZ" altLang="cs-CZ" sz="30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, po který je základní kapitál uložen (půjčen).</a:t>
                </a:r>
                <a:endParaRPr lang="cs-CZ" dirty="0"/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200" b="1" kern="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200" b="1" kern="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731520"/>
                <a:ext cx="8352928" cy="5793824"/>
              </a:xfrm>
              <a:blipFill>
                <a:blip r:embed="rId2"/>
                <a:stretch>
                  <a:fillRect l="-1168" t="-168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2367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332659"/>
                <a:ext cx="8352928" cy="6192685"/>
              </a:xfrm>
            </p:spPr>
            <p:txBody>
              <a:bodyPr>
                <a:normAutofit fontScale="92500"/>
              </a:bodyPr>
              <a:lstStyle/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35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Pro vyjádření </a:t>
                </a:r>
                <a:r>
                  <a:rPr lang="cs-CZ" altLang="cs-CZ" sz="35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cs-CZ" altLang="cs-CZ" sz="35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se používají </a:t>
                </a:r>
                <a:r>
                  <a:rPr lang="cs-CZ" altLang="cs-CZ" sz="35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cs-CZ" altLang="cs-CZ" sz="35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tzv. </a:t>
                </a:r>
                <a:r>
                  <a:rPr lang="cs-CZ" altLang="cs-CZ" sz="35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standardy</a:t>
                </a:r>
                <a:r>
                  <a:rPr lang="cs-CZ" altLang="cs-CZ" sz="35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</a:t>
                </a:r>
              </a:p>
              <a:p>
                <a:pPr marL="834390" lvl="1" indent="-51435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+mj-lt"/>
                  <a:buAutoNum type="arabicPeriod"/>
                </a:pPr>
                <a:r>
                  <a:rPr lang="cs-CZ" altLang="cs-CZ" sz="33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Anglický</a:t>
                </a:r>
                <a:r>
                  <a:rPr lang="cs-CZ" altLang="cs-CZ" sz="33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standard </a:t>
                </a:r>
                <a:r>
                  <a:rPr lang="cs-CZ" altLang="cs-CZ" sz="3300" b="1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ACT</a:t>
                </a:r>
                <a:r>
                  <a:rPr lang="cs-CZ" altLang="cs-CZ" sz="33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/365 </a:t>
                </a:r>
                <a:r>
                  <a:rPr lang="cs-CZ" altLang="cs-CZ" sz="33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… měsíc má skutečný počet dnů, rok má 365 dnů a vzorec má tvar</a:t>
                </a:r>
                <a14:m>
                  <m:oMath xmlns:m="http://schemas.openxmlformats.org/officeDocument/2006/math">
                    <m:r>
                      <a:rPr lang="cs-CZ" sz="3400" b="0" i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3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cs-CZ" sz="34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3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365</m:t>
                        </m:r>
                      </m:den>
                    </m:f>
                  </m:oMath>
                </a14:m>
                <a:endParaRPr lang="cs-CZ" sz="3400" dirty="0">
                  <a:latin typeface="Times New Roman" pitchFamily="18" charset="0"/>
                </a:endParaRPr>
              </a:p>
              <a:p>
                <a:pPr marL="834390" lvl="1" indent="-51435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+mj-lt"/>
                  <a:buAutoNum type="arabicPeriod"/>
                </a:pPr>
                <a:r>
                  <a:rPr lang="cs-CZ" altLang="cs-CZ" sz="33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Francouzský</a:t>
                </a:r>
                <a:r>
                  <a:rPr lang="cs-CZ" altLang="cs-CZ" sz="33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standard </a:t>
                </a:r>
                <a:r>
                  <a:rPr lang="cs-CZ" altLang="cs-CZ" sz="3300" b="1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ACT</a:t>
                </a:r>
                <a:r>
                  <a:rPr lang="cs-CZ" altLang="cs-CZ" sz="33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/360</a:t>
                </a:r>
                <a:r>
                  <a:rPr lang="cs-CZ" altLang="cs-CZ" sz="33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… měsíc má skutečný počet dnů, rok má 360 dnů a vzorec má tvar</a:t>
                </a:r>
                <a14:m>
                  <m:oMath xmlns:m="http://schemas.openxmlformats.org/officeDocument/2006/math">
                    <m:r>
                      <a:rPr lang="cs-CZ" sz="3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3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cs-CZ" sz="34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3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</m:oMath>
                </a14:m>
                <a:r>
                  <a:rPr lang="cs-CZ" altLang="cs-CZ" sz="34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marL="834390" lvl="1" indent="-51435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+mj-lt"/>
                  <a:buAutoNum type="arabicPeriod"/>
                </a:pPr>
                <a:r>
                  <a:rPr lang="cs-CZ" altLang="cs-CZ" sz="33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Německý</a:t>
                </a:r>
                <a:r>
                  <a:rPr lang="cs-CZ" altLang="cs-CZ" sz="33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standard </a:t>
                </a:r>
                <a:r>
                  <a:rPr lang="cs-CZ" altLang="cs-CZ" sz="33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30</a:t>
                </a:r>
                <a:r>
                  <a:rPr lang="cs-CZ" altLang="cs-CZ" sz="3300" b="1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cs-CZ" altLang="cs-CZ" sz="33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/360</a:t>
                </a:r>
                <a:r>
                  <a:rPr lang="cs-CZ" altLang="cs-CZ" sz="33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… měsíc má 30 dnů, rok má 360 dnů a vzorec má tvar</a:t>
                </a:r>
                <a:endParaRPr lang="cs-CZ" sz="3400" dirty="0">
                  <a:latin typeface="Cambria Math" panose="02040503050406030204" pitchFamily="18" charset="0"/>
                </a:endParaRPr>
              </a:p>
              <a:p>
                <a:pPr marL="320040" lvl="1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14:m>
                  <m:oMath xmlns:m="http://schemas.openxmlformats.org/officeDocument/2006/math">
                    <m:r>
                      <a:rPr lang="cs-CZ" sz="3400" b="0" i="0" smtClean="0">
                        <a:latin typeface="Cambria Math" panose="02040503050406030204" pitchFamily="18" charset="0"/>
                      </a:rPr>
                      <m:t>      </m:t>
                    </m:r>
                    <m:r>
                      <a:rPr lang="cs-CZ" sz="3400">
                        <a:latin typeface="Cambria Math" panose="02040503050406030204" pitchFamily="18" charset="0"/>
                      </a:rPr>
                      <m:t> 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3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cs-CZ" sz="34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3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</m:oMath>
                </a14:m>
                <a:r>
                  <a:rPr lang="cs-CZ" altLang="cs-CZ" sz="34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cs-CZ" altLang="cs-CZ" sz="33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200" b="1" kern="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332659"/>
                <a:ext cx="8352928" cy="6192685"/>
              </a:xfrm>
              <a:blipFill>
                <a:blip r:embed="rId2"/>
                <a:stretch>
                  <a:fillRect l="-1022" t="-1379" r="-7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16897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484784"/>
            <a:ext cx="8424936" cy="5040559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8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Příklad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Klient uložil do banky vklad ve výši 95 000 Kč dne 15.8.2018 a vybral jej i s úroky dne 31.12.2018. Jak velký byl úrok při úrokové míře 3% </a:t>
            </a:r>
            <a:r>
              <a:rPr lang="cs-CZ" altLang="cs-CZ" sz="2800" kern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p.a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a použití francouzského standardu?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28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5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</a:pPr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7245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476672"/>
                <a:ext cx="8424936" cy="6048672"/>
              </a:xfrm>
            </p:spPr>
            <p:txBody>
              <a:bodyPr>
                <a:normAutofit/>
              </a:bodyPr>
              <a:lstStyle/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28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28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Řešení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cs-CZ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800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cs-CZ" sz="2800" i="1">
                          <a:latin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cs-CZ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800" i="1">
                              <a:latin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r>
                            <a:rPr lang="cs-CZ" sz="2800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cs-CZ" sz="2800" i="1">
                          <a:latin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cs-CZ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800" i="1">
                              <a:latin typeface="Cambria Math" panose="02040503050406030204" pitchFamily="18" charset="0"/>
                            </a:rPr>
                            <m:t>𝑘</m:t>
                          </m:r>
                        </m:num>
                        <m:den>
                          <m:r>
                            <a:rPr lang="cs-CZ" sz="2800" i="1">
                              <a:latin typeface="Cambria Math" panose="02040503050406030204" pitchFamily="18" charset="0"/>
                            </a:rPr>
                            <m:t>360</m:t>
                          </m:r>
                        </m:den>
                      </m:f>
                    </m:oMath>
                  </m:oMathPara>
                </a14:m>
                <a:endParaRPr lang="cs-CZ" sz="2800" dirty="0">
                  <a:latin typeface="Times New Roman" pitchFamily="18" charset="0"/>
                </a:endParaRP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14:m>
                  <m:oMath xmlns:m="http://schemas.openxmlformats.org/officeDocument/2006/math">
                    <m:r>
                      <a:rPr lang="cs-CZ" sz="28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=95000∙</m:t>
                    </m:r>
                    <m:f>
                      <m:f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cs-CZ" sz="28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138</m:t>
                        </m:r>
                      </m:num>
                      <m:den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=1092,50</m:t>
                    </m:r>
                  </m:oMath>
                </a14:m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Kč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5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476672"/>
                <a:ext cx="8424936" cy="6048672"/>
              </a:xfrm>
              <a:blipFill>
                <a:blip r:embed="rId2"/>
                <a:stretch>
                  <a:fillRect l="-72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65419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476672"/>
                <a:ext cx="8424936" cy="6048672"/>
              </a:xfrm>
            </p:spPr>
            <p:txBody>
              <a:bodyPr>
                <a:normAutofit/>
              </a:bodyPr>
              <a:lstStyle/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28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28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Příklad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Jak se výše úroku změní, použijeme-li německý standard 30</a:t>
                </a:r>
                <a:r>
                  <a:rPr lang="cs-CZ" altLang="cs-CZ" sz="28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/360 nebo anglický standard </a:t>
                </a:r>
                <a:r>
                  <a:rPr lang="cs-CZ" altLang="cs-CZ" sz="28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ACT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/365?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  30</a:t>
                </a:r>
                <a:r>
                  <a:rPr lang="cs-CZ" altLang="cs-CZ" sz="28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/360    </a:t>
                </a:r>
                <a14:m>
                  <m:oMath xmlns:m="http://schemas.openxmlformats.org/officeDocument/2006/math">
                    <m:r>
                      <a:rPr lang="cs-CZ" sz="2800" b="0" i="0" smtClean="0">
                        <a:latin typeface="Cambria Math" panose="02040503050406030204" pitchFamily="18" charset="0"/>
                      </a:rPr>
                      <m:t>…</m:t>
                    </m:r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cs-CZ" sz="28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</m:oMath>
                </a14:m>
                <a:endParaRPr lang="cs-CZ" sz="2800" dirty="0">
                  <a:latin typeface="Times New Roman" pitchFamily="18" charset="0"/>
                </a:endParaRP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sz="2800" dirty="0"/>
                  <a:t>                </a:t>
                </a:r>
                <a14:m>
                  <m:oMath xmlns:m="http://schemas.openxmlformats.org/officeDocument/2006/math">
                    <m:r>
                      <a:rPr lang="cs-CZ" sz="28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=95000∙</m:t>
                    </m:r>
                    <m:f>
                      <m:f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cs-CZ" sz="28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135</m:t>
                        </m:r>
                      </m:num>
                      <m:den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=1068,80</m:t>
                    </m:r>
                  </m:oMath>
                </a14:m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Kč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  </a:t>
                </a:r>
                <a:r>
                  <a:rPr lang="cs-CZ" altLang="cs-CZ" sz="28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ACT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/365    </a:t>
                </a:r>
                <a14:m>
                  <m:oMath xmlns:m="http://schemas.openxmlformats.org/officeDocument/2006/math">
                    <m:r>
                      <a:rPr lang="cs-CZ" sz="2800">
                        <a:latin typeface="Cambria Math" panose="02040503050406030204" pitchFamily="18" charset="0"/>
                      </a:rPr>
                      <m:t>…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  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cs-CZ" sz="28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36</m:t>
                        </m:r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cs-CZ" sz="2800" dirty="0">
                  <a:latin typeface="Times New Roman" pitchFamily="18" charset="0"/>
                </a:endParaRP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sz="2800" dirty="0"/>
                  <a:t>                </a:t>
                </a:r>
                <a14:m>
                  <m:oMath xmlns:m="http://schemas.openxmlformats.org/officeDocument/2006/math">
                    <m:r>
                      <a:rPr lang="cs-CZ" sz="28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=95000∙</m:t>
                    </m:r>
                    <m:f>
                      <m:f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cs-CZ" sz="28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13</m:t>
                        </m:r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36</m:t>
                        </m:r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cs-CZ" sz="2800" i="1">
                        <a:latin typeface="Cambria Math" panose="02040503050406030204" pitchFamily="18" charset="0"/>
                      </a:rPr>
                      <m:t>=10</m:t>
                    </m:r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77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Kč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5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28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5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476672"/>
                <a:ext cx="8424936" cy="6048672"/>
              </a:xfrm>
              <a:blipFill>
                <a:blip r:embed="rId2"/>
                <a:stretch>
                  <a:fillRect l="-72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21820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476672"/>
            <a:ext cx="8424936" cy="6048672"/>
          </a:xfrm>
        </p:spPr>
        <p:txBody>
          <a:bodyPr>
            <a:normAutofit fontScale="92500" lnSpcReduction="10000"/>
          </a:bodyPr>
          <a:lstStyle/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Základní rovnice jednoduchého polhůtního úročení</a:t>
            </a:r>
          </a:p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5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kde</a:t>
            </a:r>
            <a:endParaRPr lang="cs-CZ" altLang="cs-CZ" sz="3200" b="1" kern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cs-CZ" altLang="cs-CZ" sz="30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splatná částka</a:t>
            </a:r>
            <a:r>
              <a:rPr lang="cs-CZ" altLang="cs-CZ" sz="30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cs-CZ" altLang="cs-CZ" sz="30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základní kapitál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(výše půjčky nebo vkladu),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 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</a:t>
            </a:r>
            <a:r>
              <a:rPr lang="cs-CZ" altLang="cs-CZ" sz="30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altLang="cs-CZ" sz="30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úroková míra vyjádřená desetinným číslem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je </a:t>
            </a:r>
            <a:r>
              <a:rPr lang="cs-CZ" altLang="cs-CZ" sz="30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čas v letech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po který je základní kapitál uložen (půjčen) 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 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</a:t>
            </a:r>
            <a:r>
              <a:rPr lang="cs-CZ" altLang="cs-CZ" sz="30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altLang="cs-CZ" sz="30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úroková míra v procentech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je </a:t>
            </a:r>
            <a:r>
              <a:rPr lang="cs-CZ" altLang="cs-CZ" sz="30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čas ve dnech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po který je základní kapitál uložen (půjčen).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487704C8-7070-44DB-9021-8CC5FDC6BA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579" y="1412776"/>
            <a:ext cx="7890842" cy="100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5963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908720"/>
            <a:ext cx="8424936" cy="5616623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Základní rovnice slouží k </a:t>
            </a:r>
            <a:r>
              <a:rPr lang="cs-CZ" altLang="cs-CZ" sz="38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výpočtu částky, která je</a:t>
            </a:r>
            <a:r>
              <a:rPr lang="cs-CZ" altLang="cs-CZ" sz="3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891540" lvl="1" indent="-5715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6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vyplacena v případě bankovního vkladu</a:t>
            </a:r>
            <a:r>
              <a:rPr lang="cs-CZ" altLang="cs-CZ" sz="36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891540" lvl="1" indent="-5715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6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splacena v případě půjčky</a:t>
            </a:r>
            <a:endParaRPr lang="cs-CZ" altLang="cs-CZ" sz="31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5373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404664"/>
            <a:ext cx="8676456" cy="6120680"/>
          </a:xfrm>
        </p:spPr>
        <p:txBody>
          <a:bodyPr>
            <a:normAutofit fontScale="92500" lnSpcReduction="10000"/>
          </a:bodyPr>
          <a:lstStyle/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5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Současná a budoucí hodnota kapitálu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Hodnota peněz nezůstává v čase stejná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mění se, např. vzhledem k inflaci.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Při výpočtech, kde potřebujeme porovnávat finanční částky v různých časech, je pravidlem </a:t>
            </a:r>
            <a:r>
              <a:rPr lang="cs-CZ" altLang="cs-CZ" sz="3200" b="1" kern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vztahovat všechny tyto částky k jedinému časovému okamžiku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Je-li tímto časovým okamžikem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teď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nazývají se hodnoty přepočtených částek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současnými hodnotami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Jestliže jsou částky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přepočítány do nějakého budoucího časového bodu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nazývají se pak jejich hodnoty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budoucími hodnotami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6148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23528" y="1484784"/>
            <a:ext cx="8568952" cy="4896544"/>
          </a:xfrm>
        </p:spPr>
        <p:txBody>
          <a:bodyPr/>
          <a:lstStyle/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Finanční gramotnost 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soubor </a:t>
            </a:r>
            <a:r>
              <a:rPr lang="cs-CZ" altLang="cs-CZ" sz="3200" b="1" ker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znalostí člověka 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nezbytných k tomu, aby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finančně zabezpečil sebe 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svou rodinu s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využitím finančních produktů a služeb. </a:t>
            </a:r>
            <a:endParaRPr lang="cs-CZ" sz="32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8182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556792"/>
            <a:ext cx="8676456" cy="4968551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 případě jednoduchého úročení je tedy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splatná částka </a:t>
            </a:r>
            <a:r>
              <a:rPr lang="cs-CZ" altLang="cs-CZ" sz="32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budoucí hodnotou počátečního kapitálu </a:t>
            </a:r>
            <a:r>
              <a:rPr lang="cs-CZ" altLang="cs-CZ" sz="32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P.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b="1" i="1" kern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Naopak, </a:t>
            </a:r>
            <a:r>
              <a:rPr lang="cs-CZ" altLang="cs-CZ" sz="3200" b="1" kern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kapitál </a:t>
            </a:r>
            <a:r>
              <a:rPr lang="cs-CZ" altLang="cs-CZ" sz="3200" b="1" i="1" kern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altLang="cs-CZ" sz="3200" b="1" kern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je současnou hodnotou splatné částky </a:t>
            </a:r>
            <a:r>
              <a:rPr lang="cs-CZ" altLang="cs-CZ" sz="3200" b="1" i="1" kern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cs-CZ" altLang="cs-CZ" sz="36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8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34117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052736"/>
            <a:ext cx="8424936" cy="5472608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 současnou hodnotu částky </a:t>
            </a:r>
            <a:r>
              <a:rPr lang="cs-CZ" altLang="cs-CZ" sz="32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dostaneme výpočtem ze vzorce </a:t>
            </a:r>
          </a:p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2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cs-CZ" altLang="cs-CZ" sz="32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(1+</a:t>
            </a:r>
            <a:r>
              <a:rPr lang="cs-CZ" altLang="cs-CZ" sz="32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vztah</a:t>
            </a:r>
            <a:endParaRPr lang="cs-CZ" altLang="cs-CZ" sz="3200" b="1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8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CB5E0F4-66A6-4BCF-BC7E-6B2EFDD664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1921" y="3659244"/>
            <a:ext cx="1728191" cy="1045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4117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412776"/>
            <a:ext cx="8424936" cy="5112567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Příklad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Za půl roku budeme potřebovat parcelu. Můžeme ji koupit teď za 615 000 Kč nebo za půl roku v ceně 620 000 Kč. Která z variant je pro nás výhodnější, můžeme-li částku 615 000 Kč nyní investovat při roční úrokové míre 3% </a:t>
            </a:r>
            <a:r>
              <a:rPr lang="cs-CZ" altLang="cs-CZ" sz="3200" kern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p.a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.?   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sz="2400" dirty="0">
              <a:latin typeface="Times New Roman" pitchFamily="18" charset="0"/>
            </a:endParaRPr>
          </a:p>
          <a:p>
            <a:pPr mar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24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cs-CZ" altLang="cs-CZ" sz="35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21184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476672"/>
            <a:ext cx="8424936" cy="6048672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4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Příklad</a:t>
            </a:r>
            <a:r>
              <a:rPr lang="cs-CZ" altLang="cs-CZ" sz="24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Za půl roku budeme potřebovat parcelu. Můžeme ji koupit teď za 615 000 Kč nebo za půl roku v ceně 620 000 Kč. Která z variant je pro nás výhodnější, můžeme-li částku 615 000 Kč nyní investovat při roční úrokové míre 3% </a:t>
            </a:r>
            <a:r>
              <a:rPr lang="cs-CZ" altLang="cs-CZ" sz="2400" kern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p.a</a:t>
            </a:r>
            <a:r>
              <a:rPr lang="cs-CZ" altLang="cs-CZ" sz="24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.?   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24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4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Řešení</a:t>
            </a:r>
            <a:r>
              <a:rPr lang="cs-CZ" altLang="cs-CZ" sz="24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Porovnáme možnosti pomocí budoucí hodnoty: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24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sz="2400" dirty="0">
                <a:latin typeface="Times New Roman" pitchFamily="18" charset="0"/>
              </a:rPr>
              <a:t>     </a:t>
            </a:r>
            <a:r>
              <a:rPr lang="cs-CZ" altLang="cs-CZ" sz="24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cs-CZ" altLang="cs-CZ" sz="24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cs-CZ" altLang="cs-CZ" sz="24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altLang="cs-CZ" sz="24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(1+</a:t>
            </a:r>
            <a:r>
              <a:rPr lang="cs-CZ" altLang="cs-CZ" sz="24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cs-CZ" altLang="cs-CZ" sz="24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= 615 000(1+0,03∙0,5) = 624 225 Kč. </a:t>
            </a:r>
          </a:p>
          <a:p>
            <a:pPr mar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24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</a:pPr>
            <a:r>
              <a:rPr lang="cs-CZ" altLang="cs-CZ" sz="24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Budeme-li tedy 615 000 investovat, budeme mít za půl roku  624 225 Kč, za 620 000 koupíme parcelu a 4 225 Kč nám zbyde. Je tedy výhodnější parcelu koupit až za půl roku.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sz="2400" dirty="0">
              <a:latin typeface="Times New Roman" pitchFamily="18" charset="0"/>
            </a:endParaRPr>
          </a:p>
          <a:p>
            <a:pPr mar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24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cs-CZ" altLang="cs-CZ" sz="35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03434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260649"/>
            <a:ext cx="8496944" cy="6264695"/>
          </a:xfrm>
        </p:spPr>
        <p:txBody>
          <a:bodyPr>
            <a:normAutofit fontScale="77500" lnSpcReduction="20000"/>
          </a:bodyPr>
          <a:lstStyle/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8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4.2 Jednoduché předlhůtní úročení</a:t>
            </a:r>
          </a:p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2600" b="1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cs-CZ" altLang="cs-CZ" sz="3200" b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předlhůtním</a:t>
            </a:r>
            <a:r>
              <a:rPr lang="cs-CZ" altLang="cs-CZ" sz="32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neboli </a:t>
            </a:r>
            <a:r>
              <a:rPr lang="cs-CZ" altLang="cs-CZ" sz="3200" b="1" kern="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anticipativním</a:t>
            </a:r>
            <a:r>
              <a:rPr lang="cs-CZ" altLang="cs-CZ" sz="3200" b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úročení </a:t>
            </a:r>
            <a:r>
              <a:rPr lang="cs-CZ" altLang="cs-CZ" sz="32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úrok vyplácen na začátku úrokového období</a:t>
            </a:r>
            <a:r>
              <a:rPr lang="cs-CZ" altLang="cs-CZ" sz="32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Příjemce kapitálu </a:t>
            </a:r>
            <a:r>
              <a:rPr lang="cs-CZ" altLang="cs-CZ" sz="32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tedy nedostává celou nominální částku, ale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obnos snížený o úrok</a:t>
            </a:r>
            <a:r>
              <a:rPr lang="cs-CZ" altLang="cs-CZ" sz="32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b="1" kern="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Úrok u jednoduchého předlhůtního úročení </a:t>
            </a:r>
            <a:r>
              <a:rPr lang="cs-CZ" altLang="cs-CZ" sz="32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je nazýván jako </a:t>
            </a:r>
            <a:r>
              <a:rPr lang="cs-CZ" altLang="cs-CZ" sz="3200" b="1" kern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diskont </a:t>
            </a:r>
            <a:r>
              <a:rPr lang="cs-CZ" altLang="cs-CZ" sz="32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je označován písmenem </a:t>
            </a:r>
            <a:r>
              <a:rPr lang="cs-CZ" altLang="cs-CZ" sz="3200" i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cs-CZ" altLang="cs-CZ" sz="32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Diskont </a:t>
            </a:r>
            <a:r>
              <a:rPr lang="cs-CZ" altLang="cs-CZ" sz="32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lze vypočítat jako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součin splatné částky, diskontní míry míry a doby, po kterou je kapitál uložen nebo zapůjčen 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takto:</a:t>
            </a:r>
          </a:p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9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cs-CZ" altLang="cs-CZ" sz="39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cs-CZ" altLang="cs-CZ" sz="39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cs-CZ" altLang="cs-CZ" sz="39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· </a:t>
            </a:r>
            <a:r>
              <a:rPr lang="cs-CZ" altLang="cs-CZ" sz="39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cs-CZ" altLang="cs-CZ" sz="39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· </a:t>
            </a:r>
            <a:r>
              <a:rPr lang="cs-CZ" altLang="cs-CZ" sz="39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kde 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splatná částka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  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je</a:t>
            </a:r>
            <a:r>
              <a:rPr lang="cs-CZ" altLang="cs-CZ" sz="30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diskontní míra vyjádřená desetinným číslem,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je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doba splatnosti v letech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01624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1052736"/>
                <a:ext cx="8424936" cy="5472607"/>
              </a:xfrm>
            </p:spPr>
            <p:txBody>
              <a:bodyPr>
                <a:normAutofit/>
              </a:bodyPr>
              <a:lstStyle/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32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Částka, která je skutečně půjčena</a:t>
                </a:r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se značí </a:t>
                </a:r>
                <a:r>
                  <a:rPr lang="cs-CZ" altLang="cs-CZ" sz="3200" b="1" i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a je rovna </a:t>
                </a:r>
                <a:r>
                  <a:rPr lang="cs-CZ" altLang="cs-CZ" sz="3200" b="1" kern="0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částce </a:t>
                </a:r>
                <a:r>
                  <a:rPr lang="cs-CZ" altLang="cs-CZ" sz="3200" b="1" i="1" kern="0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cs-CZ" altLang="cs-CZ" sz="3200" b="1" kern="0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 snížené o diskont</a:t>
                </a:r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. Tj. 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2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cs-CZ" sz="3200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cs-CZ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3200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cs-CZ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cs-CZ" sz="3200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cs-CZ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3200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cs-CZ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cs-CZ" sz="3200" b="0" i="1" smtClean="0">
                          <a:latin typeface="Cambria Math" panose="02040503050406030204" pitchFamily="18" charset="0"/>
                        </a:rPr>
                        <m:t>𝑆𝑑𝑡</m:t>
                      </m:r>
                      <m:r>
                        <a:rPr lang="cs-CZ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3200" i="1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cs-CZ" sz="3200" i="1">
                          <a:latin typeface="Cambria Math" panose="02040503050406030204" pitchFamily="18" charset="0"/>
                        </a:rPr>
                        <m:t>(1−</m:t>
                      </m:r>
                      <m:r>
                        <a:rPr lang="cs-CZ" sz="3200" i="1">
                          <a:latin typeface="Cambria Math" panose="02040503050406030204" pitchFamily="18" charset="0"/>
                        </a:rPr>
                        <m:t>𝑑𝑡</m:t>
                      </m:r>
                      <m:r>
                        <a:rPr lang="cs-CZ" sz="32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cs-CZ" altLang="cs-CZ" sz="32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1052736"/>
                <a:ext cx="8424936" cy="5472607"/>
              </a:xfrm>
              <a:blipFill>
                <a:blip r:embed="rId2"/>
                <a:stretch>
                  <a:fillRect l="-1013" t="-156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14721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268760"/>
            <a:ext cx="8424936" cy="5256583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Jednoduché diskontování (tj. předlhůtní úročení) nachází uplatnění při </a:t>
            </a: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obchodování s krátkodobými cennými papíry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Typickým příkladem těchto cenných papírů jsou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pokladniční poukázky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směnky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někdy k nim řadíme i depozitní certifikáty.</a:t>
            </a:r>
            <a:endParaRPr lang="cs-CZ" altLang="cs-CZ" sz="28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28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87136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340768"/>
            <a:ext cx="8424936" cy="5184575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Příklad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Jak velká částka bude vyplacena dlužníkovi, který si vypůjčil 12 000 Kč při diskontní míře 6% </a:t>
            </a:r>
            <a:r>
              <a:rPr lang="cs-CZ" altLang="cs-CZ" sz="3200" kern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p.a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na dobu jednoho roku?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81961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548680"/>
                <a:ext cx="8424936" cy="5976664"/>
              </a:xfrm>
            </p:spPr>
            <p:txBody>
              <a:bodyPr>
                <a:normAutofit/>
              </a:bodyPr>
              <a:lstStyle/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32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Příklad</a:t>
                </a:r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Jak velká částka bude vyplacena dlužníkovi, který si vypůjčil 12 000 Kč při diskontní míře 6% </a:t>
                </a:r>
                <a:r>
                  <a:rPr lang="cs-CZ" altLang="cs-CZ" sz="3200" kern="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p.a</a:t>
                </a:r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. na dobu jednoho roku?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2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32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Řešení</a:t>
                </a:r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Odpověď nalezneme pomocí vztahu</a:t>
                </a:r>
              </a:p>
              <a:p>
                <a:pPr mar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14:m>
                  <m:oMath xmlns:m="http://schemas.openxmlformats.org/officeDocument/2006/math">
                    <m:r>
                      <a:rPr lang="cs-CZ" sz="32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cs-CZ" sz="3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3200" i="1">
                        <a:latin typeface="Cambria Math" panose="02040503050406030204" pitchFamily="18" charset="0"/>
                      </a:rPr>
                      <m:t>𝑆</m:t>
                    </m:r>
                    <m:r>
                      <a:rPr lang="cs-CZ" sz="3200" i="1">
                        <a:latin typeface="Cambria Math" panose="02040503050406030204" pitchFamily="18" charset="0"/>
                      </a:rPr>
                      <m:t>(1−</m:t>
                    </m:r>
                    <m:r>
                      <a:rPr lang="cs-CZ" sz="3200" i="1">
                        <a:latin typeface="Cambria Math" panose="02040503050406030204" pitchFamily="18" charset="0"/>
                      </a:rPr>
                      <m:t>𝑑𝑡</m:t>
                    </m:r>
                    <m:r>
                      <a:rPr lang="cs-CZ" sz="32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=12000(1 − 0,06) = 11280 Kč.</a:t>
                </a: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Dlužníkovi bude tedy vyplaceno 11 280 Kč.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548680"/>
                <a:ext cx="8424936" cy="5976664"/>
              </a:xfrm>
              <a:blipFill>
                <a:blip r:embed="rId2"/>
                <a:stretch>
                  <a:fillRect l="-1013" t="-142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69096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404664"/>
            <a:ext cx="8424936" cy="6120680"/>
          </a:xfrm>
        </p:spPr>
        <p:txBody>
          <a:bodyPr>
            <a:normAutofit lnSpcReduction="10000"/>
          </a:bodyPr>
          <a:lstStyle/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5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Složené úročení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Složeného úročení využíváme hlavně v odvětví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dlouhodobých investic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kde se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počítají úroky z úroků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 rozdíl od jednoduchého úročení budeme v případě složeného úročení předpokládat, že </a:t>
            </a:r>
            <a:r>
              <a:rPr lang="cs-CZ" altLang="cs-CZ" sz="28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počáteční kapitál </a:t>
            </a:r>
            <a:r>
              <a:rPr lang="cs-CZ" altLang="cs-CZ" sz="2800" b="1" i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altLang="cs-CZ" sz="2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altLang="cs-CZ" sz="28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je úročen po více let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Úrok bude ke vkladu připsán vždy na konci roku, a následující rok bude znovu spolu s vkladem úročen, vzniknou tedy úroky z úroků.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Vzhledem k popsanému připisování úroků půjde o </a:t>
            </a:r>
            <a:r>
              <a:rPr lang="cs-CZ" altLang="cs-CZ" sz="2800" b="1" kern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polhůtní (roční) složené úročení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28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7811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692696"/>
            <a:ext cx="8424936" cy="5832648"/>
          </a:xfrm>
        </p:spPr>
        <p:txBody>
          <a:bodyPr/>
          <a:lstStyle/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Základním pojmem, na kterém je založena většina finančních výpočtů, je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úrok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Z hlediska věřitele: 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úrok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odměna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za dočasnou ztrátu kapitálu a za riziko, že tento kapitál nebude splacen v dohodnuté době a výši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Z hlediska dlužníka: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úrok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cena za jemu poskytnutý úvěr.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63753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404664"/>
            <a:ext cx="8568952" cy="6120680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Předpokládáme, že </a:t>
            </a:r>
            <a:r>
              <a:rPr lang="cs-CZ" altLang="cs-CZ" sz="28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altLang="cs-CZ" sz="2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je počáteční kapitál. Zajímá nás, jak se změní jeho výše za </a:t>
            </a:r>
            <a:r>
              <a:rPr lang="cs-CZ" altLang="cs-CZ" sz="28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let, jestliže úroky jsou připisovány vždy na konci roku a další rok znovu úročeny při neměnné úrokové míře </a:t>
            </a:r>
            <a:r>
              <a:rPr lang="cs-CZ" altLang="cs-CZ" sz="28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8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8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8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8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 tabulky je zřejmé, že kapitál za </a:t>
            </a:r>
            <a:r>
              <a:rPr lang="cs-CZ" altLang="cs-CZ" sz="28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let dosáhne výše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28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kde </a:t>
            </a:r>
            <a:r>
              <a:rPr lang="cs-CZ" altLang="cs-CZ" sz="28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1,2, … 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3F513CC-2C4E-4342-A1EB-9132EF2883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744" y="2312876"/>
            <a:ext cx="4894294" cy="2700300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7C634791-EF62-41B2-B344-0952E1C4208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661248"/>
            <a:ext cx="2664296" cy="6442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079046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052736"/>
            <a:ext cx="8568952" cy="5472607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Částky </a:t>
            </a:r>
            <a:r>
              <a:rPr lang="cs-CZ" altLang="cs-CZ" sz="3200" i="1" kern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altLang="cs-CZ" sz="2800" i="1" kern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cs-CZ" altLang="cs-CZ" sz="32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1, 2. . . tvoří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geometrickou posloupnost s kvocientem </a:t>
            </a:r>
            <a:r>
              <a:rPr lang="cs-CZ" altLang="cs-CZ" sz="3200" b="1" kern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1+</a:t>
            </a:r>
            <a:r>
              <a:rPr lang="cs-CZ" altLang="cs-CZ" sz="3200" b="1" i="1" kern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který se nazývá </a:t>
            </a:r>
            <a:r>
              <a:rPr lang="cs-CZ" altLang="cs-CZ" sz="3200" b="1" kern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úrokovací faktor 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neboli </a:t>
            </a:r>
            <a:r>
              <a:rPr lang="cs-CZ" altLang="cs-CZ" sz="3200" b="1" kern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úročitel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Úročitel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můžeme interpretovat jako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budoucí hodnotu jednotkového kapitálu na konci prvního roku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20040" lvl="1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6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06972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620690"/>
                <a:ext cx="8352928" cy="5904654"/>
              </a:xfrm>
            </p:spPr>
            <p:txBody>
              <a:bodyPr>
                <a:normAutofit/>
              </a:bodyPr>
              <a:lstStyle/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Z hlediska času je </a:t>
                </a:r>
                <a:r>
                  <a:rPr lang="cs-CZ" altLang="cs-CZ" sz="32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částka </a:t>
                </a:r>
                <a:r>
                  <a:rPr lang="cs-CZ" altLang="cs-CZ" sz="3200" b="1" i="1" kern="0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cs-CZ" altLang="cs-CZ" sz="2400" b="1" i="1" kern="0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cs-CZ" altLang="cs-CZ" sz="32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budoucí hodnotou počátečního kapitálu </a:t>
                </a:r>
                <a:r>
                  <a:rPr lang="cs-CZ" altLang="cs-CZ" sz="3200" b="1" i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cs-CZ" altLang="cs-CZ" sz="20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cs-CZ" altLang="cs-CZ" sz="3200" kern="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3200" kern="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aopak, částka </a:t>
                </a:r>
                <a:r>
                  <a:rPr lang="cs-CZ" altLang="cs-CZ" sz="3200" b="1" i="1" kern="0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cs-CZ" altLang="cs-CZ" sz="2000" b="1" kern="0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cs-CZ" altLang="cs-CZ" sz="3200" b="1" kern="0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 je současnou hodnotou splatné částky </a:t>
                </a:r>
                <a:r>
                  <a:rPr lang="cs-CZ" altLang="cs-CZ" sz="3200" b="1" i="1" kern="0" dirty="0" err="1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cs-CZ" altLang="cs-CZ" sz="2400" b="1" i="1" kern="0" dirty="0" err="1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Současnou hodnotu </a:t>
                </a:r>
                <a:r>
                  <a:rPr lang="cs-CZ" altLang="cs-CZ" sz="32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cs-CZ" altLang="cs-CZ" sz="1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vypočítáme z </a:t>
                </a:r>
                <a:r>
                  <a:rPr lang="cs-CZ" altLang="cs-CZ" sz="3200" i="1" kern="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cs-CZ" altLang="cs-CZ" sz="2800" i="1" kern="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cs-CZ" altLang="cs-CZ" sz="28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takto:</a:t>
                </a:r>
              </a:p>
              <a:p>
                <a:pPr mar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altLang="cs-CZ" sz="28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cs-CZ" altLang="cs-CZ" sz="28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𝐾</m:t>
                        </m:r>
                      </m:e>
                      <m:sub>
                        <m:r>
                          <a:rPr lang="cs-CZ" altLang="cs-CZ" sz="28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0</m:t>
                        </m:r>
                      </m:sub>
                    </m:sSub>
                    <m:r>
                      <a:rPr lang="cs-CZ" altLang="cs-CZ" sz="2800" i="1" ker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=</m:t>
                    </m:r>
                    <m:sSub>
                      <m:sSubPr>
                        <m:ctrlPr>
                          <a:rPr lang="cs-CZ" altLang="cs-CZ" sz="28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cs-CZ" altLang="cs-CZ" sz="28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𝐾</m:t>
                        </m:r>
                      </m:e>
                      <m:sub>
                        <m:r>
                          <a:rPr lang="cs-CZ" altLang="cs-CZ" sz="28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𝑛</m:t>
                        </m:r>
                      </m:sub>
                    </m:sSub>
                    <m:f>
                      <m:fPr>
                        <m:ctrlPr>
                          <a:rPr lang="cs-CZ" altLang="cs-CZ" sz="28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cs-CZ" altLang="cs-CZ" sz="28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cs-CZ" altLang="cs-CZ" sz="2800" i="1" ker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cs-CZ" altLang="cs-CZ" sz="2800" i="1" ker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(1+</m:t>
                            </m:r>
                            <m:r>
                              <a:rPr lang="cs-CZ" altLang="cs-CZ" sz="2800" i="1" ker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𝑖</m:t>
                            </m:r>
                            <m:r>
                              <a:rPr lang="cs-CZ" altLang="cs-CZ" sz="2800" i="1" ker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cs-CZ" altLang="cs-CZ" sz="2800" i="1" ker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𝑛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Zlomek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altLang="cs-CZ" sz="2800" b="1" i="1" kern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cs-CZ" altLang="cs-CZ" sz="2800" b="1" i="1" kern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cs-CZ" altLang="cs-CZ" sz="2800" b="1" i="1" kern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  <m:r>
                          <a:rPr lang="cs-CZ" altLang="cs-CZ" sz="2800" b="1" i="1" kern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+</m:t>
                        </m:r>
                        <m:r>
                          <a:rPr lang="cs-CZ" altLang="cs-CZ" sz="2800" b="1" i="1" kern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𝒊</m:t>
                        </m:r>
                      </m:den>
                    </m:f>
                  </m:oMath>
                </a14:m>
                <a:r>
                  <a:rPr lang="cs-CZ" altLang="cs-CZ" sz="2800" b="1" kern="0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se nazývá </a:t>
                </a:r>
                <a:r>
                  <a:rPr lang="cs-CZ" altLang="cs-CZ" sz="2800" b="1" kern="0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diskontní faktor 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neboli </a:t>
                </a:r>
                <a:r>
                  <a:rPr lang="cs-CZ" altLang="cs-CZ" sz="2800" b="1" kern="0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odúročitel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a je interpretován jako současná hodnota jednotkového kapitálu počítaná za období jednoho roku. </a:t>
                </a: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2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2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20040" lvl="1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6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620690"/>
                <a:ext cx="8352928" cy="5904654"/>
              </a:xfrm>
              <a:blipFill>
                <a:blip r:embed="rId2"/>
                <a:stretch>
                  <a:fillRect l="-1022" t="-144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51184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340768"/>
            <a:ext cx="8568952" cy="5184576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8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Příklad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Jak vzroste částka 10 000 Kč uložená na účtu po dobu 5 let při ročním složeném úročení? Úroková míra je 10% </a:t>
            </a:r>
            <a:r>
              <a:rPr lang="cs-CZ" altLang="cs-CZ" sz="2800" kern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p.a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28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20040" lvl="1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6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43074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404664"/>
            <a:ext cx="8568952" cy="6120680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8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Příklad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Jak vzroste částka 10 000 Kč uložená na účtu po dobu 5 let při ročním složeném úročení? Úroková míra je 10% </a:t>
            </a:r>
            <a:r>
              <a:rPr lang="cs-CZ" altLang="cs-CZ" sz="2800" kern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p.a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28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Řešení:  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výpočet použijeme vzorec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28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pro </a:t>
            </a:r>
            <a:r>
              <a:rPr lang="cs-CZ" altLang="cs-CZ" sz="28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5. Tj. 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pl-PL" alt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r>
              <a:rPr lang="pl-PL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Částka 10 000 Kč vzroste za uvedených podmínek na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r>
              <a:rPr lang="pl-PL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16 105,10 Kč.</a:t>
            </a:r>
            <a:endParaRPr lang="cs-CZ" alt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20040" lvl="1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6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0BA45A8-0F99-41BD-B0BD-72BAF991B9D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9852" y="2820737"/>
            <a:ext cx="2664296" cy="64426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AA11DA47-7B61-42A0-B194-CC40F588C4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7705" y="4221088"/>
            <a:ext cx="5256584" cy="595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7122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628800"/>
            <a:ext cx="8568952" cy="4896543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8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Příklad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Jakou částku musíme dnes složit na účet, abychom z něj za 3 roky mohli vybrat 20 000 Kč? Úroková míra je 6% </a:t>
            </a:r>
            <a:r>
              <a:rPr lang="cs-CZ" altLang="cs-CZ" sz="2800" kern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p.a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28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20040" lvl="1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6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12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404664"/>
            <a:ext cx="8568952" cy="6120680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8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Příklad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Jakou částku musíme dnes složit na účet, abychom z něj za 3 roky mohli vybrat 20 000 Kč? Úroková míra je 6% </a:t>
            </a:r>
            <a:r>
              <a:rPr lang="cs-CZ" altLang="cs-CZ" sz="2800" kern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p.a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28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Řešení:  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výpočet použijeme vzorec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28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pro </a:t>
            </a:r>
            <a:r>
              <a:rPr lang="cs-CZ" altLang="cs-CZ" sz="28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3. Tj. 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pl-PL" alt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r>
              <a:rPr lang="pl-PL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Na účet dnes musíme vložit 16 792,40 Kč.</a:t>
            </a:r>
            <a:endParaRPr lang="cs-CZ" alt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20040" lvl="1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6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délník 6">
                <a:extLst>
                  <a:ext uri="{FF2B5EF4-FFF2-40B4-BE49-F238E27FC236}">
                    <a16:creationId xmlns:a16="http://schemas.microsoft.com/office/drawing/2014/main" id="{435A801A-D10F-4499-BF52-B959246EE4F8}"/>
                  </a:ext>
                </a:extLst>
              </p:cNvPr>
              <p:cNvSpPr/>
              <p:nvPr/>
            </p:nvSpPr>
            <p:spPr>
              <a:xfrm>
                <a:off x="3374946" y="2790527"/>
                <a:ext cx="2754148" cy="8517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altLang="cs-CZ" sz="2400" i="1" ker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cs-CZ" altLang="cs-CZ" sz="2400" i="1" ker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cs-CZ" altLang="cs-CZ" sz="2400" i="1" ker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0</m:t>
                          </m:r>
                        </m:sub>
                      </m:sSub>
                      <m:r>
                        <a:rPr lang="cs-CZ" altLang="cs-CZ" sz="2400" i="1" kern="0">
                          <a:latin typeface="Cambria Math" panose="02040503050406030204" pitchFamily="18" charset="0"/>
                          <a:cs typeface="Times New Roman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altLang="cs-CZ" sz="2400" i="1" ker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cs-CZ" altLang="cs-CZ" sz="2400" i="1" ker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cs-CZ" altLang="cs-CZ" sz="2400" i="1" ker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𝑛</m:t>
                          </m:r>
                        </m:sub>
                      </m:sSub>
                      <m:f>
                        <m:fPr>
                          <m:ctrlPr>
                            <a:rPr lang="cs-CZ" altLang="cs-CZ" sz="2400" i="1" ker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cs-CZ" altLang="cs-CZ" sz="2400" i="1" ker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cs-CZ" altLang="cs-CZ" sz="2400" i="1" kern="0"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sSupPr>
                            <m:e>
                              <m:r>
                                <a:rPr lang="cs-CZ" altLang="cs-CZ" sz="2400" i="1" kern="0"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  <m:t>(1+</m:t>
                              </m:r>
                              <m:r>
                                <a:rPr lang="cs-CZ" altLang="cs-CZ" sz="2400" i="1" kern="0"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  <m:t>𝑖</m:t>
                              </m:r>
                              <m:r>
                                <a:rPr lang="cs-CZ" altLang="cs-CZ" sz="2400" i="1" kern="0"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altLang="cs-CZ" sz="2400" i="1" kern="0"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Obdélník 6">
                <a:extLst>
                  <a:ext uri="{FF2B5EF4-FFF2-40B4-BE49-F238E27FC236}">
                    <a16:creationId xmlns:a16="http://schemas.microsoft.com/office/drawing/2014/main" id="{435A801A-D10F-4499-BF52-B959246EE4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4946" y="2790527"/>
                <a:ext cx="2754148" cy="85170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Obrázek 7">
            <a:extLst>
              <a:ext uri="{FF2B5EF4-FFF2-40B4-BE49-F238E27FC236}">
                <a16:creationId xmlns:a16="http://schemas.microsoft.com/office/drawing/2014/main" id="{017F0187-584F-46EA-AF17-4446FAB704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744" y="4221088"/>
            <a:ext cx="4970877" cy="851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8468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179512" y="404664"/>
                <a:ext cx="8856984" cy="6120680"/>
              </a:xfrm>
            </p:spPr>
            <p:txBody>
              <a:bodyPr>
                <a:normAutofit lnSpcReduction="10000"/>
              </a:bodyPr>
              <a:lstStyle/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altLang="cs-CZ" sz="32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5.1 Složené úročení s častějším připisováním úroků</a:t>
                </a: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Na začátku roku uložíme částku </a:t>
                </a:r>
                <a:r>
                  <a:rPr lang="cs-CZ" altLang="cs-CZ" sz="28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cs-CZ" altLang="cs-CZ" sz="1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a </a:t>
                </a:r>
                <a:r>
                  <a:rPr lang="cs-CZ" altLang="cs-CZ" sz="28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na konci každé 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altLang="cs-CZ" sz="2800" b="1" i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  m</a:t>
                </a:r>
                <a:r>
                  <a:rPr lang="cs-CZ" altLang="cs-CZ" sz="28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cs-CZ" altLang="cs-CZ" sz="2800" b="1" kern="0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tiny</a:t>
                </a:r>
                <a:r>
                  <a:rPr lang="cs-CZ" altLang="cs-CZ" sz="28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roku připíšeme úrok 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na základě </a:t>
                </a:r>
                <a:r>
                  <a:rPr lang="cs-CZ" altLang="cs-CZ" sz="2800" b="1" kern="0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složeného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altLang="cs-CZ" sz="2800" b="1" kern="0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    úročení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cs-CZ" altLang="cs-CZ" sz="2800" b="1" kern="0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při roční úrokové míře </a:t>
                </a:r>
                <a:r>
                  <a:rPr lang="cs-CZ" altLang="cs-CZ" sz="2800" b="1" i="1" kern="0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28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Vzhledem k tomu, že je úrokové období kratší než jeden rok, je nutné </a:t>
                </a:r>
                <a:r>
                  <a:rPr lang="cs-CZ" altLang="cs-CZ" sz="2800" b="1" kern="0" dirty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roční úrokovou míru vydělit příslušnou hodnotou </a:t>
                </a:r>
                <a:r>
                  <a:rPr lang="cs-CZ" altLang="cs-CZ" sz="2800" b="1" i="1" kern="0" dirty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Za </a:t>
                </a:r>
                <a:r>
                  <a:rPr lang="cs-CZ" altLang="cs-CZ" sz="28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let kapitál dosáhne výše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altLang="cs-CZ" sz="280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cs-CZ" altLang="cs-CZ" sz="2800" b="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cs-CZ" altLang="cs-CZ" sz="2800" b="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altLang="cs-CZ" sz="2800" b="0" i="1" kern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altLang="cs-CZ" sz="2800" b="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cs-CZ" altLang="cs-CZ" sz="2800" b="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cs-CZ" altLang="cs-CZ" sz="2800" b="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cs-CZ" altLang="cs-CZ" sz="2800" b="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altLang="cs-CZ" sz="2800" i="1" ker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cs-CZ" altLang="cs-CZ" sz="2800" i="1" ker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cs-CZ" altLang="cs-CZ" sz="2800" i="1" ker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altLang="cs-CZ" sz="2800" i="1" ker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  <m:t>𝑖</m:t>
                                  </m:r>
                                </m:num>
                                <m:den>
                                  <m:r>
                                    <a:rPr lang="cs-CZ" altLang="cs-CZ" sz="2800" i="1" ker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  <m:t>𝑚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cs-CZ" altLang="cs-CZ" sz="2800" b="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𝑛𝑚</m:t>
                          </m:r>
                        </m:sup>
                      </m:sSup>
                    </m:oMath>
                  </m:oMathPara>
                </a14:m>
                <a:endParaRPr lang="cs-CZ" altLang="cs-CZ" sz="28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   kde </a:t>
                </a:r>
                <a:r>
                  <a:rPr lang="cs-CZ" altLang="cs-CZ" sz="28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 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= 1,2, … </a:t>
                </a: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endParaRPr lang="cs-CZ" altLang="cs-CZ" sz="28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1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endParaRPr lang="cs-CZ" altLang="cs-CZ" sz="32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endParaRPr lang="cs-CZ" altLang="cs-CZ" sz="32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endParaRPr lang="cs-CZ" altLang="cs-CZ" sz="32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endParaRPr lang="cs-CZ" altLang="cs-CZ" sz="32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20040" lvl="1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6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179512" y="404664"/>
                <a:ext cx="8856984" cy="6120680"/>
              </a:xfrm>
              <a:blipFill>
                <a:blip r:embed="rId2"/>
                <a:stretch>
                  <a:fillRect l="-688" t="-219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56525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628800"/>
            <a:ext cx="8568952" cy="4896543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3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Příklad</a:t>
            </a:r>
            <a:r>
              <a:rPr lang="cs-CZ" altLang="cs-CZ" sz="33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Na kolik vzroste vklad 10 000 Kč uložený 5 roků při úrokové míře 10% </a:t>
            </a:r>
            <a:r>
              <a:rPr lang="cs-CZ" altLang="cs-CZ" sz="3300" kern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p.a</a:t>
            </a:r>
            <a:r>
              <a:rPr lang="cs-CZ" altLang="cs-CZ" sz="33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se čtvrtletním připisováním úroků?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pl-PL" alt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r>
              <a:rPr lang="pl-PL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20040" lvl="1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6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44250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404664"/>
                <a:ext cx="8568952" cy="6120680"/>
              </a:xfrm>
            </p:spPr>
            <p:txBody>
              <a:bodyPr>
                <a:normAutofit fontScale="77500" lnSpcReduction="20000"/>
              </a:bodyPr>
              <a:lstStyle/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3300" b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Příklad</a:t>
                </a:r>
                <a:r>
                  <a:rPr lang="cs-CZ" altLang="cs-CZ" sz="33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: Na kolik vzroste vklad 10 000 Kč uložený 5 roků při úrokové míře 10% </a:t>
                </a:r>
                <a:r>
                  <a:rPr lang="cs-CZ" altLang="cs-CZ" sz="3300" kern="0" dirty="0" err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p.a</a:t>
                </a:r>
                <a:r>
                  <a:rPr lang="cs-CZ" altLang="cs-CZ" sz="33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. se čtvrtletním připisováním úroků?</a:t>
                </a: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altLang="cs-CZ" sz="3300" b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Řešení:  </a:t>
                </a:r>
                <a:r>
                  <a:rPr lang="cs-CZ" altLang="cs-CZ" sz="33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 výpočet použijeme vzorec</a:t>
                </a:r>
              </a:p>
              <a:p>
                <a:pPr marL="0" lv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altLang="cs-CZ" sz="3300" i="1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cs-CZ" altLang="cs-CZ" sz="3300" i="1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cs-CZ" altLang="cs-CZ" sz="3300" i="1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altLang="cs-CZ" sz="3300" i="1" ker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altLang="cs-CZ" sz="3300" i="1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cs-CZ" altLang="cs-CZ" sz="3300" i="1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cs-CZ" altLang="cs-CZ" sz="3300" i="1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cs-CZ" altLang="cs-CZ" sz="3300" i="1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altLang="cs-CZ" sz="3300" i="1" ker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cs-CZ" altLang="cs-CZ" sz="3300" i="1" ker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cs-CZ" altLang="cs-CZ" sz="3300" i="1" ker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altLang="cs-CZ" sz="3300" i="1" ker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  <m:t>𝑖</m:t>
                                  </m:r>
                                </m:num>
                                <m:den>
                                  <m:r>
                                    <a:rPr lang="cs-CZ" altLang="cs-CZ" sz="3300" i="1" ker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  <m:t>𝑚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cs-CZ" altLang="cs-CZ" sz="3300" i="1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𝑛𝑚</m:t>
                          </m:r>
                        </m:sup>
                      </m:sSup>
                    </m:oMath>
                  </m:oMathPara>
                </a14:m>
                <a:endParaRPr lang="cs-CZ" altLang="cs-CZ" sz="33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altLang="cs-CZ" sz="33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</a:p>
              <a:p>
                <a:pPr marL="0" lv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altLang="cs-CZ" sz="33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pro </a:t>
                </a:r>
                <a:r>
                  <a:rPr lang="cs-CZ" altLang="cs-CZ" sz="3300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cs-CZ" altLang="cs-CZ" sz="33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5 a </a:t>
                </a:r>
                <a:r>
                  <a:rPr lang="cs-CZ" altLang="cs-CZ" sz="3300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cs-CZ" altLang="cs-CZ" sz="33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4. Tj. </a:t>
                </a:r>
              </a:p>
              <a:p>
                <a:pPr marL="0" lv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altLang="cs-CZ" sz="3300" i="1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cs-CZ" altLang="cs-CZ" sz="3300" i="1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cs-CZ" altLang="cs-CZ" sz="3300" b="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5</m:t>
                          </m:r>
                        </m:sub>
                      </m:sSub>
                      <m:r>
                        <a:rPr lang="cs-CZ" altLang="cs-CZ" sz="3300" i="1" ker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=</m:t>
                      </m:r>
                      <m:r>
                        <a:rPr lang="cs-CZ" altLang="cs-CZ" sz="3300" b="0" i="1" kern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10000</m:t>
                      </m:r>
                      <m:sSup>
                        <m:sSupPr>
                          <m:ctrlPr>
                            <a:rPr lang="cs-CZ" altLang="cs-CZ" sz="3300" i="1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altLang="cs-CZ" sz="3300" i="1" ker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cs-CZ" altLang="cs-CZ" sz="3300" i="1" ker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cs-CZ" altLang="cs-CZ" sz="3300" i="1" ker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altLang="cs-CZ" sz="3300" b="0" i="1" kern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  <m:t>0,1</m:t>
                                  </m:r>
                                </m:num>
                                <m:den>
                                  <m:r>
                                    <a:rPr lang="cs-CZ" altLang="cs-CZ" sz="3300" b="0" i="1" kern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cs-CZ" altLang="cs-CZ" sz="3300" b="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20</m:t>
                          </m:r>
                        </m:sup>
                      </m:sSup>
                      <m:r>
                        <a:rPr lang="cs-CZ" altLang="cs-CZ" sz="3300" b="0" i="1" kern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=16386,20 </m:t>
                      </m:r>
                      <m:r>
                        <a:rPr lang="cs-CZ" altLang="cs-CZ" sz="3300" b="0" i="1" kern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𝐾</m:t>
                      </m:r>
                      <m:r>
                        <a:rPr lang="cs-CZ" altLang="cs-CZ" sz="3300" b="0" i="1" kern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č</m:t>
                      </m:r>
                    </m:oMath>
                  </m:oMathPara>
                </a14:m>
                <a:endParaRPr lang="cs-CZ" altLang="cs-CZ" sz="33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pl-PL" altLang="cs-CZ" sz="33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indent="-4572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§"/>
                  <a:defRPr/>
                </a:pPr>
                <a:r>
                  <a:rPr lang="pl-PL" altLang="cs-CZ" sz="33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Částka 10 000 Kč vzroste za uvedených podmínek na 16386,20 Kč.</a:t>
                </a:r>
              </a:p>
              <a:p>
                <a:pPr mar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pl-PL" altLang="cs-CZ" sz="33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indent="-4572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§"/>
                  <a:defRPr/>
                </a:pPr>
                <a:r>
                  <a:rPr lang="pl-PL" alt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Je to samozřejmě více než kdyby byly úroky připisovány jen jednou ročně (viz Příklad dříve, kde při ročním připisováním úroků a jinak stejném zadání vyšlo 16 105,10 Kč.)</a:t>
                </a:r>
              </a:p>
              <a:p>
                <a:pPr marL="0" lv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pl-PL" alt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endParaRPr lang="cs-CZ" altLang="cs-CZ" sz="32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cs-CZ" altLang="cs-CZ" sz="32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cs-CZ" altLang="cs-CZ" sz="32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endParaRPr lang="cs-CZ" altLang="cs-CZ" sz="32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endParaRPr lang="cs-CZ" altLang="cs-CZ" sz="32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endParaRPr lang="cs-CZ" altLang="cs-CZ" sz="32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20040" lvl="1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6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404664"/>
                <a:ext cx="8568952" cy="6120680"/>
              </a:xfrm>
              <a:blipFill>
                <a:blip r:embed="rId2"/>
                <a:stretch>
                  <a:fillRect l="-641" t="-219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4639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352928" cy="5793824"/>
          </a:xfrm>
        </p:spPr>
        <p:txBody>
          <a:bodyPr/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Výše úroku bývá nejčastěji uvedena v procentech za určité období pomocí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úrokové míry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Např. 5% </a:t>
            </a:r>
            <a:r>
              <a:rPr lang="cs-CZ" altLang="cs-CZ" sz="3200" kern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p.a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., kde zkratka </a:t>
            </a:r>
            <a:r>
              <a:rPr lang="cs-CZ" altLang="cs-CZ" sz="3200" b="1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p.a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pochází z latinského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per </a:t>
            </a:r>
            <a:r>
              <a:rPr lang="cs-CZ" altLang="cs-CZ" sz="3200" b="1" kern="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annum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překládá se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za rok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značí úrok ve výši 5 procent, který bude připsán nebo zaplacen jednou za rok, obvykle buď na jeho začátku nebo na jeho konci.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592429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404664"/>
            <a:ext cx="8568952" cy="6120680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8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Nejpoužívanější hodnoty </a:t>
            </a:r>
            <a:r>
              <a:rPr lang="cs-CZ" altLang="cs-CZ" sz="2800" i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cs-CZ" altLang="cs-CZ" sz="28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pro počet úrokových období jsou: 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2600" b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 – roční, 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2600" b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 – pololetní, 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2600" b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 – čtvrtletní, 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2600" b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12 – měsíční, 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2600" b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52 – týdenní, 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2600" b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365 – denní.</a:t>
            </a:r>
            <a:endParaRPr lang="cs-CZ" altLang="cs-CZ" sz="2600" kern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28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20040" lvl="1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28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20040" lvl="1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6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2481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404664"/>
                <a:ext cx="8568952" cy="6120680"/>
              </a:xfrm>
            </p:spPr>
            <p:txBody>
              <a:bodyPr>
                <a:normAutofit lnSpcReduction="10000"/>
              </a:bodyPr>
              <a:lstStyle/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altLang="cs-CZ" sz="32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5.2 Smíšené úročení</a:t>
                </a: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Smíšené úročení je </a:t>
                </a:r>
                <a:r>
                  <a:rPr lang="cs-CZ" sz="28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kombinací složeného a jednoduchého úročení </a:t>
                </a:r>
                <a:r>
                  <a:rPr 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 případě, že </a:t>
                </a:r>
                <a:r>
                  <a:rPr lang="cs-CZ" sz="2800" b="1" kern="0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doba splatnosti </a:t>
                </a:r>
                <a:r>
                  <a:rPr lang="cs-CZ" sz="2800" b="1" i="1" kern="0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cs-CZ" sz="2800" b="1" kern="0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 není vyjádřena přirozeným číslem</a:t>
                </a:r>
                <a:r>
                  <a:rPr lang="cs-CZ" sz="28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sz="28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Doba splatnosti </a:t>
                </a:r>
                <a:r>
                  <a:rPr lang="cs-CZ" sz="2800" b="1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cs-CZ" sz="28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je zde dána jako </a:t>
                </a:r>
                <a:r>
                  <a:rPr lang="cs-CZ" sz="28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součet celého počtu roků </a:t>
                </a:r>
                <a:r>
                  <a:rPr lang="cs-CZ" sz="2800" b="1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a </a:t>
                </a:r>
                <a:r>
                  <a:rPr lang="cs-CZ" sz="28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zbytku </a:t>
                </a:r>
                <a:r>
                  <a:rPr lang="cs-CZ" sz="2800" b="1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Z</a:t>
                </a:r>
                <a:r>
                  <a:rPr 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který je kratší než jeden rok.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cs-CZ" sz="2800" b="1" kern="0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sz="2800" kern="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Po dobu </a:t>
                </a:r>
                <a:r>
                  <a:rPr lang="cs-CZ" sz="2800" i="1" kern="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cs-CZ" sz="2800" kern="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jsou úroky připisovány vždy na konci úrokového období a v dalším období znovu úročeny, pouze na konci doby splatnosti (</a:t>
                </a:r>
                <a:r>
                  <a:rPr lang="cs-CZ" sz="2800" b="1" kern="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za dobu </a:t>
                </a:r>
                <a:r>
                  <a:rPr lang="cs-CZ" sz="2800" b="1" i="1" kern="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Z</a:t>
                </a:r>
                <a:r>
                  <a:rPr lang="cs-CZ" sz="2800" kern="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cs-CZ" sz="2800" b="1" kern="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se úročí jednoduše</a:t>
                </a:r>
                <a:r>
                  <a:rPr lang="cs-CZ" sz="2800" kern="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Za dobu </a:t>
                </a:r>
                <a:r>
                  <a:rPr lang="cs-CZ" altLang="cs-CZ" sz="28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 = N+Z  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kapitál dosáhne výše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altLang="cs-CZ" sz="2800" i="1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cs-CZ" altLang="cs-CZ" sz="2800" i="1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cs-CZ" altLang="cs-CZ" sz="2800" i="1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altLang="cs-CZ" sz="2800" i="1" ker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altLang="cs-CZ" sz="2800" i="1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cs-CZ" altLang="cs-CZ" sz="2800" i="1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cs-CZ" altLang="cs-CZ" sz="2800" i="1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cs-CZ" altLang="cs-CZ" sz="2800" i="1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altLang="cs-CZ" sz="2800" i="1" ker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cs-CZ" altLang="cs-CZ" sz="2800" i="1" ker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  <m:t>1+</m:t>
                              </m:r>
                              <m:r>
                                <a:rPr lang="cs-CZ" altLang="cs-CZ" sz="2800" b="0" i="1" kern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  <m:t>𝑖</m:t>
                              </m:r>
                            </m:e>
                          </m:d>
                        </m:e>
                        <m:sup>
                          <m:r>
                            <a:rPr lang="cs-CZ" altLang="cs-CZ" sz="2800" b="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𝑁</m:t>
                          </m:r>
                        </m:sup>
                      </m:sSup>
                      <m:d>
                        <m:dPr>
                          <m:ctrlPr>
                            <a:rPr lang="cs-CZ" altLang="cs-CZ" sz="280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cs-CZ" altLang="cs-CZ" sz="2800" b="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1+</m:t>
                          </m:r>
                          <m:r>
                            <a:rPr lang="cs-CZ" altLang="cs-CZ" sz="2800" b="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𝑖𝑍</m:t>
                          </m:r>
                        </m:e>
                      </m:d>
                    </m:oMath>
                  </m:oMathPara>
                </a14:m>
                <a:endParaRPr lang="cs-CZ" sz="2800" b="1" dirty="0">
                  <a:solidFill>
                    <a:srgbClr val="00B0F0"/>
                  </a:solidFill>
                </a:endParaRP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28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28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28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28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28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28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28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endParaRPr lang="cs-CZ" altLang="cs-CZ" sz="28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20040" lvl="1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28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1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endParaRPr lang="cs-CZ" altLang="cs-CZ" sz="32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endParaRPr lang="cs-CZ" altLang="cs-CZ" sz="32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endParaRPr lang="cs-CZ" altLang="cs-CZ" sz="32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endParaRPr lang="cs-CZ" altLang="cs-CZ" sz="32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20040" lvl="1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6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404664"/>
                <a:ext cx="8568952" cy="6120680"/>
              </a:xfrm>
              <a:blipFill>
                <a:blip r:embed="rId2"/>
                <a:stretch>
                  <a:fillRect l="-712" t="-2191" r="-49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7846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24936" cy="5793824"/>
          </a:xfrm>
        </p:spPr>
        <p:txBody>
          <a:bodyPr/>
          <a:lstStyle/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Úrok nemusí být připisován vždy ročně, existují také jiná </a:t>
            </a:r>
            <a:r>
              <a:rPr lang="cs-CZ" altLang="cs-CZ" sz="32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úroková období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cs-CZ" altLang="cs-CZ" sz="30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pololetní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per semestre (</a:t>
            </a:r>
            <a:r>
              <a:rPr lang="cs-CZ" altLang="cs-CZ" sz="30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p.s.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 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cs-CZ" altLang="cs-CZ" sz="30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čtvrtletní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per </a:t>
            </a:r>
            <a:r>
              <a:rPr lang="cs-CZ" altLang="cs-CZ" sz="30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quartale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30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p.q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.), 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cs-CZ" altLang="cs-CZ" sz="30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měsíční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per </a:t>
            </a:r>
            <a:r>
              <a:rPr lang="cs-CZ" altLang="cs-CZ" sz="30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mensem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30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.), 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cs-CZ" altLang="cs-CZ" sz="30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denní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per </a:t>
            </a:r>
            <a:r>
              <a:rPr lang="cs-CZ" altLang="cs-CZ" sz="30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diem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30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p.d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pPr marL="4572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7099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196752"/>
            <a:ext cx="8280920" cy="5184576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pl-PL" altLang="cs-CZ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Doba splatnosti </a:t>
            </a:r>
            <a:r>
              <a:rPr lang="pl-PL" alt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altLang="cs-CZ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úroková doba</a:t>
            </a:r>
            <a:r>
              <a:rPr lang="pl-PL" alt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= </a:t>
            </a:r>
            <a:r>
              <a:rPr lang="pl-PL" altLang="cs-CZ" sz="32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doba, po kterou je kapitál uložen či zapůjčen</a:t>
            </a:r>
            <a:r>
              <a:rPr lang="pl-PL" alt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Úrokové období 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doba, na jejímž začátku nebo konci je připsán úrok z vkladu 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(je zaplacen úrok z úvěru). </a:t>
            </a:r>
          </a:p>
          <a:p>
            <a:pPr marL="34290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27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280920" cy="5649808"/>
          </a:xfrm>
        </p:spPr>
        <p:txBody>
          <a:bodyPr>
            <a:normAutofit/>
          </a:bodyPr>
          <a:lstStyle/>
          <a:p>
            <a:pPr marL="34290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Obecně nemusí být úrokové období stejně dlouhé jako doba splatnosti. 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012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23528" y="476672"/>
            <a:ext cx="8208912" cy="6048672"/>
          </a:xfrm>
        </p:spPr>
        <p:txBody>
          <a:bodyPr>
            <a:normAutofit fontScale="85000" lnSpcReduction="10000"/>
          </a:bodyPr>
          <a:lstStyle/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Úročení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sz="32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způsob výpočtu úroku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lvl="0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b="1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hlediska délky doby splatnosti dělíme úročení 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jednoduché, 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složené,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smíšené. </a:t>
            </a: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Jednoduché úročení 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používá v případě, že </a:t>
            </a:r>
            <a:r>
              <a:rPr lang="cs-CZ" sz="32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doba splatnosti nepřekročí jedno úrokové období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Složené úročení 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zase používá tehdy, </a:t>
            </a:r>
            <a:r>
              <a:rPr lang="cs-CZ" sz="32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úročíme-li přes více úrokových období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Smíšené úročení 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slouží pro případ, že dobu splatnosti lze vyjádřit jako součet celočíselného počtu úrokových období a zbytku, který je kratší než jedno úrokové období.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1350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620688"/>
            <a:ext cx="8352928" cy="5904656"/>
          </a:xfrm>
        </p:spPr>
        <p:txBody>
          <a:bodyPr/>
          <a:lstStyle/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b="1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hlediska doby splacení úroku rozdělujeme úročení </a:t>
            </a:r>
            <a:r>
              <a:rPr lang="cs-CZ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předlhůtní (</a:t>
            </a:r>
            <a:r>
              <a:rPr lang="cs-CZ" sz="30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anticipativní</a:t>
            </a:r>
            <a:r>
              <a:rPr 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polhůtní (dekursivní).</a:t>
            </a:r>
          </a:p>
          <a:p>
            <a:pPr marL="320040" lvl="1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30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případě </a:t>
            </a:r>
            <a:r>
              <a:rPr lang="cs-CZ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předlhůtního úročení 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sz="32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úrok zaplacen na začátku úrokového období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případě </a:t>
            </a:r>
            <a:r>
              <a:rPr lang="cs-CZ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polhůtního úročení 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sz="32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úrok zaplacen na konci úrokového období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3200" dirty="0"/>
          </a:p>
          <a:p>
            <a:pPr marL="4572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3833875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1405</TotalTime>
  <Words>2176</Words>
  <Application>Microsoft Office PowerPoint</Application>
  <PresentationFormat>Předvádění na obrazovce (4:3)</PresentationFormat>
  <Paragraphs>280</Paragraphs>
  <Slides>41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7" baseType="lpstr">
      <vt:lpstr>Cambria Math</vt:lpstr>
      <vt:lpstr>Georgia</vt:lpstr>
      <vt:lpstr>Times New Roman</vt:lpstr>
      <vt:lpstr>Trebuchet MS</vt:lpstr>
      <vt:lpstr>Wingdings</vt:lpstr>
      <vt:lpstr>Aerodynamika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Pavlacka</dc:creator>
  <cp:lastModifiedBy>Pavlačková Martina</cp:lastModifiedBy>
  <cp:revision>234</cp:revision>
  <dcterms:created xsi:type="dcterms:W3CDTF">2019-08-02T15:17:46Z</dcterms:created>
  <dcterms:modified xsi:type="dcterms:W3CDTF">2022-02-19T10:45:15Z</dcterms:modified>
</cp:coreProperties>
</file>