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9" r:id="rId2"/>
    <p:sldId id="315" r:id="rId3"/>
    <p:sldId id="257" r:id="rId4"/>
    <p:sldId id="258" r:id="rId5"/>
    <p:sldId id="316" r:id="rId6"/>
    <p:sldId id="260" r:id="rId7"/>
    <p:sldId id="261" r:id="rId8"/>
    <p:sldId id="262" r:id="rId9"/>
    <p:sldId id="263" r:id="rId10"/>
    <p:sldId id="320" r:id="rId11"/>
    <p:sldId id="264" r:id="rId12"/>
    <p:sldId id="265" r:id="rId13"/>
    <p:sldId id="266" r:id="rId14"/>
    <p:sldId id="267" r:id="rId15"/>
    <p:sldId id="317" r:id="rId16"/>
    <p:sldId id="268" r:id="rId17"/>
    <p:sldId id="269" r:id="rId18"/>
    <p:sldId id="270" r:id="rId19"/>
    <p:sldId id="271" r:id="rId20"/>
    <p:sldId id="318" r:id="rId21"/>
    <p:sldId id="273" r:id="rId22"/>
    <p:sldId id="274" r:id="rId23"/>
    <p:sldId id="275" r:id="rId24"/>
    <p:sldId id="276" r:id="rId25"/>
    <p:sldId id="277" r:id="rId26"/>
    <p:sldId id="278" r:id="rId27"/>
    <p:sldId id="285" r:id="rId28"/>
    <p:sldId id="283" r:id="rId29"/>
    <p:sldId id="321" r:id="rId30"/>
    <p:sldId id="322" r:id="rId31"/>
    <p:sldId id="323" r:id="rId32"/>
    <p:sldId id="284" r:id="rId33"/>
    <p:sldId id="286" r:id="rId34"/>
    <p:sldId id="287" r:id="rId35"/>
    <p:sldId id="297" r:id="rId36"/>
    <p:sldId id="289" r:id="rId37"/>
    <p:sldId id="290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sclient\D\Mvso\AME\Seminarky\Zaora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vso\AME\CovisTabulk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vso\AME\CovisTabulk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vso\AME\CovidTabulk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Průměrná hrubá měsíční mzda v</a:t>
            </a:r>
            <a:r>
              <a:rPr lang="cs-CZ" baseline="0" dirty="0"/>
              <a:t> ČR v letech 2005 - 2017</a:t>
            </a:r>
            <a:endParaRPr lang="cs-CZ" dirty="0"/>
          </a:p>
        </c:rich>
      </c:tx>
      <c:layout>
        <c:manualLayout>
          <c:xMode val="edge"/>
          <c:yMode val="edge"/>
          <c:x val="0.15562388672320904"/>
          <c:y val="2.473909903730503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List1!$C$8:$C$20</c:f>
              <c:numCache>
                <c:formatCode>0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xVal>
          <c:yVal>
            <c:numRef>
              <c:f>List1!$D$8:$D$20</c:f>
              <c:numCache>
                <c:formatCode>General</c:formatCode>
                <c:ptCount val="13"/>
                <c:pt idx="0">
                  <c:v>18283</c:v>
                </c:pt>
                <c:pt idx="1">
                  <c:v>19447</c:v>
                </c:pt>
                <c:pt idx="2">
                  <c:v>20927</c:v>
                </c:pt>
                <c:pt idx="3">
                  <c:v>22653</c:v>
                </c:pt>
                <c:pt idx="4">
                  <c:v>23425</c:v>
                </c:pt>
                <c:pt idx="5">
                  <c:v>23903</c:v>
                </c:pt>
                <c:pt idx="6">
                  <c:v>24466</c:v>
                </c:pt>
                <c:pt idx="7">
                  <c:v>25100</c:v>
                </c:pt>
                <c:pt idx="8">
                  <c:v>25051</c:v>
                </c:pt>
                <c:pt idx="9">
                  <c:v>25753</c:v>
                </c:pt>
                <c:pt idx="10">
                  <c:v>26629</c:v>
                </c:pt>
                <c:pt idx="11">
                  <c:v>27790</c:v>
                </c:pt>
                <c:pt idx="12">
                  <c:v>29635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511-42B1-91DD-70B34253A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79888"/>
        <c:axId val="1"/>
      </c:scatterChart>
      <c:valAx>
        <c:axId val="5179888"/>
        <c:scaling>
          <c:orientation val="minMax"/>
          <c:max val="2017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"/>
        <c:crosses val="autoZero"/>
        <c:crossBetween val="midCat"/>
        <c:majorUnit val="1"/>
      </c:val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7988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/>
              <a:t>Počet</a:t>
            </a:r>
            <a:r>
              <a:rPr lang="cs-CZ" b="1" baseline="0" dirty="0"/>
              <a:t> nově nakažených za den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List1!$A$2:$A$30</c:f>
              <c:numCache>
                <c:formatCode>m/d/yyyy</c:formatCode>
                <c:ptCount val="29"/>
                <c:pt idx="0">
                  <c:v>44600</c:v>
                </c:pt>
                <c:pt idx="1">
                  <c:v>44599</c:v>
                </c:pt>
                <c:pt idx="2">
                  <c:v>44598</c:v>
                </c:pt>
                <c:pt idx="3">
                  <c:v>44597</c:v>
                </c:pt>
                <c:pt idx="4">
                  <c:v>44596</c:v>
                </c:pt>
                <c:pt idx="5">
                  <c:v>44595</c:v>
                </c:pt>
                <c:pt idx="6">
                  <c:v>44594</c:v>
                </c:pt>
                <c:pt idx="7">
                  <c:v>44593</c:v>
                </c:pt>
                <c:pt idx="8">
                  <c:v>44592</c:v>
                </c:pt>
                <c:pt idx="9">
                  <c:v>44591</c:v>
                </c:pt>
                <c:pt idx="10">
                  <c:v>44590</c:v>
                </c:pt>
                <c:pt idx="11">
                  <c:v>44589</c:v>
                </c:pt>
                <c:pt idx="12">
                  <c:v>44588</c:v>
                </c:pt>
                <c:pt idx="13">
                  <c:v>44587</c:v>
                </c:pt>
                <c:pt idx="14">
                  <c:v>44586</c:v>
                </c:pt>
                <c:pt idx="15">
                  <c:v>44585</c:v>
                </c:pt>
                <c:pt idx="16">
                  <c:v>44584</c:v>
                </c:pt>
                <c:pt idx="17">
                  <c:v>44583</c:v>
                </c:pt>
                <c:pt idx="18">
                  <c:v>44582</c:v>
                </c:pt>
                <c:pt idx="19">
                  <c:v>44581</c:v>
                </c:pt>
                <c:pt idx="20">
                  <c:v>44580</c:v>
                </c:pt>
                <c:pt idx="21">
                  <c:v>44579</c:v>
                </c:pt>
                <c:pt idx="22">
                  <c:v>44578</c:v>
                </c:pt>
                <c:pt idx="23">
                  <c:v>44577</c:v>
                </c:pt>
                <c:pt idx="24">
                  <c:v>44576</c:v>
                </c:pt>
                <c:pt idx="25">
                  <c:v>44575</c:v>
                </c:pt>
                <c:pt idx="26">
                  <c:v>44574</c:v>
                </c:pt>
                <c:pt idx="27">
                  <c:v>44573</c:v>
                </c:pt>
                <c:pt idx="28">
                  <c:v>44572</c:v>
                </c:pt>
              </c:numCache>
            </c:numRef>
          </c:xVal>
          <c:yVal>
            <c:numRef>
              <c:f>List1!$B$2:$B$30</c:f>
              <c:numCache>
                <c:formatCode>General</c:formatCode>
                <c:ptCount val="29"/>
                <c:pt idx="0">
                  <c:v>37627</c:v>
                </c:pt>
                <c:pt idx="1">
                  <c:v>29609</c:v>
                </c:pt>
                <c:pt idx="2">
                  <c:v>9068</c:v>
                </c:pt>
                <c:pt idx="3">
                  <c:v>24000</c:v>
                </c:pt>
                <c:pt idx="4">
                  <c:v>28699</c:v>
                </c:pt>
                <c:pt idx="5">
                  <c:v>37682</c:v>
                </c:pt>
                <c:pt idx="6">
                  <c:v>43325</c:v>
                </c:pt>
                <c:pt idx="7">
                  <c:v>57232</c:v>
                </c:pt>
                <c:pt idx="8">
                  <c:v>29547</c:v>
                </c:pt>
                <c:pt idx="9">
                  <c:v>23947</c:v>
                </c:pt>
                <c:pt idx="10">
                  <c:v>18281</c:v>
                </c:pt>
                <c:pt idx="11">
                  <c:v>47263</c:v>
                </c:pt>
                <c:pt idx="12">
                  <c:v>34806</c:v>
                </c:pt>
                <c:pt idx="13">
                  <c:v>54692</c:v>
                </c:pt>
                <c:pt idx="14">
                  <c:v>39633</c:v>
                </c:pt>
                <c:pt idx="15">
                  <c:v>30385</c:v>
                </c:pt>
                <c:pt idx="16">
                  <c:v>12897</c:v>
                </c:pt>
                <c:pt idx="17">
                  <c:v>18353</c:v>
                </c:pt>
                <c:pt idx="18">
                  <c:v>26610</c:v>
                </c:pt>
                <c:pt idx="19">
                  <c:v>26938</c:v>
                </c:pt>
                <c:pt idx="20">
                  <c:v>26013</c:v>
                </c:pt>
                <c:pt idx="21">
                  <c:v>28501</c:v>
                </c:pt>
                <c:pt idx="22">
                  <c:v>20304</c:v>
                </c:pt>
                <c:pt idx="23">
                  <c:v>7246</c:v>
                </c:pt>
                <c:pt idx="24">
                  <c:v>9293</c:v>
                </c:pt>
                <c:pt idx="25">
                  <c:v>13224</c:v>
                </c:pt>
                <c:pt idx="26">
                  <c:v>11692</c:v>
                </c:pt>
                <c:pt idx="27">
                  <c:v>11466</c:v>
                </c:pt>
                <c:pt idx="28">
                  <c:v>12376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DBD-4F7D-B12A-7A2840FD46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0458032"/>
        <c:axId val="1600457616"/>
      </c:scatterChart>
      <c:valAx>
        <c:axId val="1600458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00457616"/>
        <c:crosses val="autoZero"/>
        <c:crossBetween val="midCat"/>
      </c:valAx>
      <c:valAx>
        <c:axId val="1600457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004580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noProof="0" dirty="0"/>
              <a:t>Počty nově nakažených za týden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2135120129214617"/>
          <c:y val="0.19099555263925341"/>
          <c:w val="0.81980264486169996"/>
          <c:h val="0.72760061242344709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1"/>
            <c:trendlineLbl>
              <c:layout>
                <c:manualLayout>
                  <c:x val="4.5376902566381515E-2"/>
                  <c:y val="0.38750200594995615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/>
                      <a:t>y = -33715x</a:t>
                    </a:r>
                    <a:r>
                      <a:rPr lang="en-US" sz="1400" baseline="30000" dirty="0"/>
                      <a:t>2</a:t>
                    </a:r>
                    <a:r>
                      <a:rPr lang="en-US" sz="1400" baseline="0" dirty="0"/>
                      <a:t> + 209555x - 81441</a:t>
                    </a:r>
                    <a:br>
                      <a:rPr lang="en-US" sz="1400" baseline="0" dirty="0"/>
                    </a:br>
                    <a:r>
                      <a:rPr lang="en-US" sz="1400" baseline="0" dirty="0"/>
                      <a:t>R² = 0,9234</a:t>
                    </a:r>
                    <a:endParaRPr lang="en-US" sz="1400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</c:trendlineLbl>
          </c:trendline>
          <c:xVal>
            <c:numRef>
              <c:f>List1!$D$2:$D$5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xVal>
          <c:yVal>
            <c:numRef>
              <c:f>List1!$E$2:$E$5</c:f>
              <c:numCache>
                <c:formatCode>General</c:formatCode>
                <c:ptCount val="4"/>
                <c:pt idx="0">
                  <c:v>210010</c:v>
                </c:pt>
                <c:pt idx="1">
                  <c:v>265768</c:v>
                </c:pt>
                <c:pt idx="2">
                  <c:v>180829</c:v>
                </c:pt>
                <c:pt idx="3">
                  <c:v>101726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A1C-498C-B81E-5080ADBA7A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43753712"/>
        <c:axId val="1743737488"/>
      </c:scatterChart>
      <c:valAx>
        <c:axId val="1743753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43737488"/>
        <c:crosses val="autoZero"/>
        <c:crossBetween val="midCat"/>
      </c:valAx>
      <c:valAx>
        <c:axId val="1743737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437537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 dirty="0"/>
          </a:p>
          <a:p>
            <a:pPr>
              <a:defRPr/>
            </a:pPr>
            <a:r>
              <a:rPr lang="cs-CZ" sz="1600" b="1" dirty="0"/>
              <a:t>Počet nově nakažených v úterky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1706849511859385"/>
          <c:y val="0.21956151698137241"/>
          <c:w val="0.84596399381566878"/>
          <c:h val="0.69001440507421818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1"/>
            <c:trendlineLbl>
              <c:layout>
                <c:manualLayout>
                  <c:x val="-5.9603906066932562E-2"/>
                  <c:y val="0.302696986788885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/>
                      <a:t>y = -7684,2x</a:t>
                    </a:r>
                    <a:r>
                      <a:rPr lang="en-US" sz="1400" baseline="30000" dirty="0"/>
                      <a:t>2</a:t>
                    </a:r>
                    <a:r>
                      <a:rPr lang="en-US" sz="1400" baseline="0" dirty="0"/>
                      <a:t> + 42919x - 8917,3</a:t>
                    </a:r>
                    <a:br>
                      <a:rPr lang="en-US" sz="1400" baseline="0" dirty="0"/>
                    </a:br>
                    <a:r>
                      <a:rPr lang="en-US" sz="1400" baseline="0" dirty="0"/>
                      <a:t>R² = 0,7796</a:t>
                    </a:r>
                    <a:endParaRPr lang="en-US" sz="1400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</c:trendlineLbl>
          </c:trendline>
          <c:xVal>
            <c:numRef>
              <c:f>List1!$B$54:$B$57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xVal>
          <c:yVal>
            <c:numRef>
              <c:f>List1!$C$54:$C$57</c:f>
              <c:numCache>
                <c:formatCode>General</c:formatCode>
                <c:ptCount val="4"/>
                <c:pt idx="0">
                  <c:v>37627</c:v>
                </c:pt>
                <c:pt idx="1">
                  <c:v>57232</c:v>
                </c:pt>
                <c:pt idx="2">
                  <c:v>39633</c:v>
                </c:pt>
                <c:pt idx="3">
                  <c:v>28501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A6F-469D-B486-672AC94F32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51980320"/>
        <c:axId val="1251977408"/>
      </c:scatterChart>
      <c:valAx>
        <c:axId val="1251980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1977408"/>
        <c:crosses val="autoZero"/>
        <c:crossBetween val="midCat"/>
      </c:valAx>
      <c:valAx>
        <c:axId val="125197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19803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09.02.2022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1268760"/>
            <a:ext cx="8208912" cy="482453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cs-CZ" sz="3600" b="1" cap="al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Matematické aplikace </a:t>
            </a:r>
            <a:br>
              <a:rPr lang="cs-CZ" sz="3600" b="1" cap="al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b="1" cap="all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ekonomii</a:t>
            </a:r>
          </a:p>
          <a:p>
            <a:pPr marL="45720" indent="0" algn="ctr">
              <a:buNone/>
            </a:pPr>
            <a:endParaRPr lang="cs-CZ" sz="1400" b="1" cap="all" dirty="0">
              <a:solidFill>
                <a:srgbClr val="F4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800" dirty="0">
                <a:latin typeface="Times New Roman" pitchFamily="18" charset="0"/>
                <a:cs typeface="Times New Roman" pitchFamily="18" charset="0"/>
              </a:rPr>
              <a:t>doc. RNDr. Martina </a:t>
            </a:r>
            <a:r>
              <a:rPr lang="cs-CZ" altLang="cs-CZ" sz="2800" dirty="0" err="1">
                <a:latin typeface="Times New Roman" pitchFamily="18" charset="0"/>
                <a:cs typeface="Times New Roman" pitchFamily="18" charset="0"/>
              </a:rPr>
              <a:t>Pavlačková</a:t>
            </a:r>
            <a:r>
              <a:rPr lang="cs-CZ" altLang="cs-CZ" sz="2800" dirty="0">
                <a:latin typeface="Times New Roman" pitchFamily="18" charset="0"/>
                <a:cs typeface="Times New Roman" pitchFamily="18" charset="0"/>
              </a:rPr>
              <a:t>, Ph.D.</a:t>
            </a: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8240F18-A4FB-4F73-8DE4-E79EEFB28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037" y="6021288"/>
            <a:ext cx="2073926" cy="67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978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064896" cy="5328592"/>
          </a:xfrm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údajů z následující tabulky určete průměrnou roční výrobu masa v ČR v letech 2011-2015: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22" y="2420888"/>
            <a:ext cx="7580723" cy="1368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3610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95536" y="332656"/>
                <a:ext cx="8064896" cy="5904656"/>
              </a:xfrm>
            </p:spPr>
            <p:txBody>
              <a:bodyPr/>
              <a:lstStyle/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Příklad: 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 základě údajů z následující tabulky určete průměrnou roční výrobu masa v ČR v letech 2011-2015: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Řešení: 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Jedná se o intervalovou časovou řadu. Pro výpočet průměrné výroby masa použijeme aritmetický průměr:</a:t>
                </a:r>
              </a:p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r>
                      <a:rPr lang="cs-CZ" altLang="cs-CZ" sz="2800" i="1" ker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1217</m:t>
                        </m:r>
                        <m: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1236</m:t>
                        </m:r>
                        <m: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1273</m:t>
                        </m:r>
                        <m: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1289+1297</m:t>
                        </m:r>
                      </m:num>
                      <m:den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1262,4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Závěr: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letech 2011-2015 se v ČR vyrobilo průměrně 1262 tis. tun masa ročně.</a:t>
                </a:r>
              </a:p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§"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95536" y="332656"/>
                <a:ext cx="8064896" cy="5904656"/>
              </a:xfrm>
              <a:blipFill>
                <a:blip r:embed="rId2"/>
                <a:stretch>
                  <a:fillRect l="-756" t="-1860" b="-25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88" y="1556792"/>
            <a:ext cx="7580723" cy="1368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8904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208912" cy="5793824"/>
          </a:xfrm>
        </p:spPr>
        <p:txBody>
          <a:bodyPr>
            <a:normAutofit/>
          </a:bodyPr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2. časová řada </a:t>
            </a: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okamžikových ukazatelů</a:t>
            </a:r>
            <a:endParaRPr 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cs-CZ" sz="28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řad okamžikového typu 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ukazatel vztahuje 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k přesně definovanému okamžiku.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ukazatele tedy nezávisí na délce intervalu, za který je sledován. 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s těmito řadami je o něco složitější. Na rozdíl od předešlého typu 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nemá smysl 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sčítat hodnoty řady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350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196752"/>
            <a:ext cx="8712968" cy="5328592"/>
          </a:xfrm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okamžikových časových řad: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fontAlgn="base">
              <a:lnSpc>
                <a:spcPct val="90000"/>
              </a:lnSpc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zaměstnanců dané firmy k prvnímu dni v měsíci</a:t>
            </a:r>
          </a:p>
          <a:p>
            <a:pPr marL="742950" lvl="1" indent="-285750" fontAlgn="base">
              <a:lnSpc>
                <a:spcPct val="90000"/>
              </a:lnSpc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Míra nezaměstnanosti v Olomouci k 1.lednu </a:t>
            </a:r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Clr>
                <a:srgbClr val="9999CC"/>
              </a:buClr>
              <a:buSzPct val="80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v jednotlivých letech…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833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251520" y="731520"/>
                <a:ext cx="8784976" cy="5649808"/>
              </a:xfrm>
            </p:spPr>
            <p:txBody>
              <a:bodyPr/>
              <a:lstStyle/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Místo aritmetického průměru se u </a:t>
                </a:r>
                <a:r>
                  <a:rPr lang="cs-CZ" altLang="cs-CZ" sz="32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okamžikových časových řad </a:t>
                </a:r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používá tzv. </a:t>
                </a:r>
                <a:r>
                  <a:rPr lang="cs-CZ" altLang="cs-CZ" sz="32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chronologický průměr</a:t>
                </a:r>
                <a:r>
                  <a:rPr lang="cs-CZ" altLang="cs-CZ" sz="32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45720" indent="0">
                  <a:buNone/>
                </a:pPr>
                <a:endParaRPr lang="cs-CZ" dirty="0"/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acc>
                      <m:r>
                        <a:rPr lang="cs-CZ" altLang="cs-CZ" sz="36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altLang="cs-CZ" sz="360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cs-CZ" sz="3600" i="1" kern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cs-CZ" sz="3600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altLang="cs-CZ" sz="3600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altLang="cs-CZ" sz="3600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cs-CZ" sz="3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36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altLang="cs-CZ" sz="36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+…</m:t>
                          </m:r>
                          <m:sSub>
                            <m:sSubPr>
                              <m:ctrlPr>
                                <a:rPr lang="cs-CZ" altLang="cs-CZ" sz="360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3600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altLang="cs-CZ" sz="3600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cs-CZ" altLang="cs-CZ" sz="3600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s-CZ" altLang="cs-CZ" sz="3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altLang="cs-CZ" sz="3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cs-CZ" sz="36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cs-CZ" altLang="cs-CZ" sz="3600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altLang="cs-CZ" sz="36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cs-CZ" altLang="cs-CZ" sz="36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cs-CZ" altLang="cs-CZ" sz="3600" b="0" i="1" kern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251520" y="731520"/>
                <a:ext cx="8784976" cy="5649808"/>
              </a:xfrm>
              <a:blipFill rotWithShape="1">
                <a:blip r:embed="rId2"/>
                <a:stretch>
                  <a:fillRect l="-902" t="-2373" r="-13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4450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692696"/>
            <a:ext cx="8496944" cy="5832648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údajů z následující tabulky určete průměrný počet zaměstnanců v určitém podniku v roce 2018.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75" y="2253691"/>
            <a:ext cx="8463295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2521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23528" y="548680"/>
                <a:ext cx="8496944" cy="5976664"/>
              </a:xfrm>
            </p:spPr>
            <p:txBody>
              <a:bodyPr>
                <a:normAutofit/>
              </a:bodyPr>
              <a:lstStyle/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Příklad: 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 základě údajů z následující tabulky určete průměrný počet zaměstnanců v určitém podniku v roce 2018.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8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Řešení: 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Jedná se o okamžikovou časovou řadu. Pro výpočet průměrného počtu zaměstnanců proto použijeme chronologický průměr:</a:t>
                </a:r>
              </a:p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r>
                      <a:rPr lang="cs-CZ" altLang="cs-CZ" sz="2800" i="1" ker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altLang="cs-CZ" sz="280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280</m:t>
                            </m:r>
                          </m:num>
                          <m:den>
                            <m:r>
                              <a:rPr lang="cs-CZ" altLang="cs-CZ" sz="28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+260+250+220+</m:t>
                        </m:r>
                        <m:f>
                          <m:fPr>
                            <m:ctrlPr>
                              <a:rPr lang="cs-CZ" altLang="cs-CZ" sz="28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8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200</m:t>
                            </m:r>
                          </m:num>
                          <m:den>
                            <m:r>
                              <a:rPr lang="cs-CZ" altLang="cs-CZ" sz="2800" b="0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cs-CZ" altLang="cs-CZ" sz="280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cs-CZ" altLang="cs-CZ" sz="28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242,5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Závěr: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Průměrný počet zaměstnanců v daném podniku v roce 2018 byl 243.</a:t>
                </a:r>
              </a:p>
              <a:p>
                <a:pPr marL="4572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23528" y="548680"/>
                <a:ext cx="8496944" cy="5976664"/>
              </a:xfrm>
              <a:blipFill>
                <a:blip r:embed="rId2"/>
                <a:stretch>
                  <a:fillRect l="-717" t="-1735" r="-15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16832"/>
            <a:ext cx="74866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560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793824"/>
          </a:xfrm>
        </p:spPr>
        <p:txBody>
          <a:bodyPr/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 3. časová řada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odvozených charakteristik</a:t>
            </a: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Získá se z intervalových nebo okamžikových časových řad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nejčastěji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dělením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součtem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Příklad: Počet osob registrovaných na ÚP v Olomouci připadajících na 1 volné pracovní místo k 1. dni v měsíci. </a:t>
            </a:r>
            <a:endParaRPr lang="cs-CZ" altLang="cs-CZ" sz="3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030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793824"/>
          </a:xfrm>
        </p:spPr>
        <p:txBody>
          <a:bodyPr/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 Míry dynamiky časových řad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Základní chování časové řady charakterizují (kromě již zmíněného aritmetického a chronologického průměru) tzv.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míry dynamiky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030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260652"/>
                <a:ext cx="8676456" cy="6264692"/>
              </a:xfrm>
            </p:spPr>
            <p:txBody>
              <a:bodyPr>
                <a:normAutofit fontScale="92500" lnSpcReduction="10000"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Jako </a:t>
                </a:r>
                <a:r>
                  <a:rPr lang="cs-CZ" altLang="cs-CZ" sz="28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míry dynamiky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používáme tyto ukazatele: </a:t>
                </a:r>
              </a:p>
              <a:p>
                <a:pPr marL="66294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4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absolutní přírůstky 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= změna hodnoty v čase </a:t>
                </a:r>
                <a:r>
                  <a:rPr lang="cs-CZ" altLang="cs-CZ" sz="24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oproti času </a:t>
                </a:r>
                <a:r>
                  <a:rPr lang="cs-CZ" altLang="cs-CZ" sz="24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t-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cs-CZ" b="1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sub>
                      </m:sSub>
                      <m:r>
                        <a:rPr lang="cs-CZ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1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</m:sub>
                      </m:sSub>
                      <m:r>
                        <a:rPr lang="cs-CZ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b="1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</m:t>
                          </m:r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cs-CZ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 </m:t>
                      </m:r>
                      <m:r>
                        <a:rPr lang="cs-CZ" b="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cs-CZ" b="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=2, 3,...,</m:t>
                      </m:r>
                      <m:r>
                        <a:rPr lang="cs-CZ" b="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</m:t>
                      </m:r>
                    </m:oMath>
                  </m:oMathPara>
                </a14:m>
                <a:endParaRPr lang="cs-CZ" altLang="cs-CZ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4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66294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4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průměrný absolutní přírůstek 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= o kolik se průměrně měnila hodnota za čas. jednotku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endParaRPr lang="cs-CZ" altLang="cs-CZ" sz="24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endParaRPr lang="cs-CZ" altLang="cs-CZ" sz="24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66294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4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relativní přírůstky </a:t>
                </a: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- 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po vynásobení 100 udávají o kolik </a:t>
                </a:r>
                <a:r>
                  <a:rPr lang="en-US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%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se změnila hodnota v čase </a:t>
                </a:r>
                <a:r>
                  <a:rPr lang="cs-CZ" altLang="cs-CZ" sz="24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oproti času </a:t>
                </a:r>
                <a:r>
                  <a:rPr lang="cs-CZ" altLang="cs-CZ" sz="24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t-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pPr marL="320040" lvl="1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600" b="1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𝜹</m:t>
                        </m:r>
                      </m:e>
                      <m:sub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sub>
                    </m:sSub>
                    <m:r>
                      <a:rPr lang="cs-CZ" sz="26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600" b="1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sub>
                        </m:sSub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r>
                  <a:rPr lang="cs-CZ" sz="26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cs-CZ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cs-CZ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 3,...,</m:t>
                    </m:r>
                    <m:r>
                      <a:rPr lang="cs-CZ" b="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endParaRPr lang="cs-CZ" altLang="cs-CZ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4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66294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4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průměrný koeficient růstu </a:t>
                </a: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- 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po odečtení 1 a vynásobení 100 udává o kolik </a:t>
                </a:r>
                <a:r>
                  <a:rPr lang="en-US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%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se průměrně měnila hodnota za čas. jednotku</a:t>
                </a:r>
              </a:p>
              <a:p>
                <a:pPr mar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6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</m:acc>
                    <m:r>
                      <a:rPr lang="cs-CZ" sz="26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ctrlP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cs-CZ" sz="2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deg>
                      <m:e>
                        <m:f>
                          <m:fPr>
                            <m:ctrlPr>
                              <a:rPr lang="cs-CZ" sz="2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cs-CZ" sz="26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6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cs-CZ" sz="26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cs-CZ" sz="26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6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cs-CZ" sz="26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endParaRPr lang="cs-CZ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4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260652"/>
                <a:ext cx="8676456" cy="6264692"/>
              </a:xfrm>
              <a:blipFill>
                <a:blip r:embed="rId2"/>
                <a:stretch>
                  <a:fillRect l="-632" t="-14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A18F913C-DBFC-416A-B701-EE70F70165BC}"/>
                  </a:ext>
                </a:extLst>
              </p:cNvPr>
              <p:cNvSpPr txBox="1"/>
              <p:nvPr/>
            </p:nvSpPr>
            <p:spPr>
              <a:xfrm>
                <a:off x="2282869" y="2413863"/>
                <a:ext cx="4578262" cy="6238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</m:acc>
                      <m:r>
                        <a:rPr lang="en-US" sz="20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  <m:r>
                            <a:rPr lang="en-US" sz="20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0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A18F913C-DBFC-416A-B701-EE70F70165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2869" y="2413863"/>
                <a:ext cx="4578262" cy="6238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03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0E454E-03F6-4320-9D86-C72B7AE6F9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80920" cy="64807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Sylabus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Časové řady a jejich aplikace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Indexy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Základní pojmy ve finanční matematice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Jednoduché úročení    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Složené úročení             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Investiční rozhodování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Spoření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Důchody           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Úvěry 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Obligace </a:t>
            </a:r>
          </a:p>
          <a:p>
            <a:pPr marL="4572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Akcie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059619F-4DBB-4AC0-848D-22A9FA131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3212976"/>
            <a:ext cx="2894175" cy="285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05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352928" cy="648072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Uvažujme časovou řadu hodnot </a:t>
            </a:r>
            <a:r>
              <a:rPr lang="cs-CZ" altLang="cs-CZ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průměrné měsíční mzdy pracovníků státního sektoru v ČR v letech 1986 – 1990 </a:t>
            </a:r>
            <a:r>
              <a:rPr lang="cs-CZ" altLang="cs-CZ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(2944, 3005, 3138, 3247). Pro tuto časovou řadu vypočtěte </a:t>
            </a:r>
            <a:r>
              <a:rPr lang="cs-CZ" altLang="cs-CZ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základní míry dynamiky</a:t>
            </a:r>
            <a:r>
              <a:rPr lang="cs-CZ" altLang="cs-CZ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24000" y="231648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i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y</a:t>
                      </a:r>
                      <a:r>
                        <a:rPr lang="cs-CZ" sz="1200" i="1" dirty="0"/>
                        <a:t>t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ym typeface="Symbol" panose="05050102010706020507" pitchFamily="18" charset="2"/>
                        </a:rPr>
                        <a:t></a:t>
                      </a:r>
                      <a:r>
                        <a:rPr lang="cs-CZ" i="1" dirty="0"/>
                        <a:t>y</a:t>
                      </a:r>
                      <a:r>
                        <a:rPr lang="cs-CZ" sz="1200" i="1" dirty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ym typeface="Symbol" panose="05050102010706020507" pitchFamily="18" charset="2"/>
                        </a:rPr>
                        <a:t></a:t>
                      </a:r>
                      <a:r>
                        <a:rPr lang="cs-CZ" sz="1400" i="1" dirty="0">
                          <a:sym typeface="Mathematica1"/>
                        </a:rPr>
                        <a:t>t</a:t>
                      </a:r>
                      <a:endParaRPr lang="cs-CZ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624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260648"/>
                <a:ext cx="8352928" cy="6480719"/>
              </a:xfrm>
            </p:spPr>
            <p:txBody>
              <a:bodyPr>
                <a:normAutofit/>
              </a:bodyPr>
              <a:lstStyle/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4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Řešení:  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cs-CZ" altLang="cs-CZ" sz="2000" b="1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∆</m:t>
                        </m:r>
                      </m:e>
                    </m:acc>
                    <m:r>
                      <a:rPr lang="cs-CZ" altLang="cs-CZ" sz="2000" b="1" i="1" kern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𝟑𝟐𝟒𝟕</m:t>
                        </m:r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𝟐𝟗𝟒𝟒</m:t>
                        </m:r>
                      </m:num>
                      <m:den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𝟓</m:t>
                        </m:r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𝟏</m:t>
                        </m:r>
                      </m:den>
                    </m:f>
                    <m:r>
                      <a:rPr lang="cs-CZ" altLang="cs-CZ" sz="2000" b="1" i="1" kern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cs-CZ" altLang="cs-CZ" sz="2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75,75</a:t>
                </a: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2000" b="1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𝒌</m:t>
                        </m:r>
                      </m:e>
                    </m:acc>
                    <m:r>
                      <a:rPr lang="cs-CZ" altLang="cs-CZ" sz="2000" b="1" i="1" ker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ad>
                      <m:radPr>
                        <m:ctrlP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𝟒</m:t>
                        </m:r>
                      </m:deg>
                      <m:e>
                        <m:f>
                          <m:fPr>
                            <m:ctrlPr>
                              <a:rPr lang="cs-CZ" altLang="cs-CZ" sz="20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000" b="1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𝟑𝟐𝟒𝟕</m:t>
                            </m:r>
                          </m:num>
                          <m:den>
                            <m:r>
                              <a:rPr lang="cs-CZ" altLang="cs-CZ" sz="2000" b="1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𝟐𝟗𝟒𝟒</m:t>
                            </m:r>
                          </m:den>
                        </m:f>
                      </m:e>
                    </m:rad>
                    <m:r>
                      <a:rPr lang="cs-CZ" altLang="cs-CZ" sz="2000" b="1" i="1" ker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cs-CZ" altLang="cs-CZ" sz="2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1,025</a:t>
                </a: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Závěr: 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Mezi roky 1986 a 1987 vzrostla prům. mzda o 61 Kč a o 2,1%... Průměrně rostla mzda ve sledovaných letech o 76 Kč/</a:t>
                </a: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rok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o 2,5 % </a:t>
                </a: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ročně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4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4572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260648"/>
                <a:ext cx="8352928" cy="6480719"/>
              </a:xfrm>
              <a:blipFill>
                <a:blip r:embed="rId2"/>
                <a:stretch>
                  <a:fillRect l="-1168" r="-20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54561"/>
              </p:ext>
            </p:extLst>
          </p:nvPr>
        </p:nvGraphicFramePr>
        <p:xfrm>
          <a:off x="2123728" y="90872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i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y</a:t>
                      </a:r>
                      <a:r>
                        <a:rPr lang="cs-CZ" sz="1200" i="1" dirty="0"/>
                        <a:t>t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ym typeface="Symbol" panose="05050102010706020507" pitchFamily="18" charset="2"/>
                        </a:rPr>
                        <a:t></a:t>
                      </a:r>
                      <a:r>
                        <a:rPr lang="cs-CZ" i="1" dirty="0"/>
                        <a:t>y</a:t>
                      </a:r>
                      <a:r>
                        <a:rPr lang="cs-CZ" sz="1200" i="1" dirty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ym typeface="Symbol" panose="05050102010706020507" pitchFamily="18" charset="2"/>
                        </a:rPr>
                        <a:t></a:t>
                      </a:r>
                      <a:r>
                        <a:rPr lang="cs-CZ" sz="1400" i="1" dirty="0">
                          <a:sym typeface="Mathematica1"/>
                        </a:rPr>
                        <a:t>t</a:t>
                      </a:r>
                      <a:endParaRPr lang="cs-CZ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864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352928" cy="6264696"/>
          </a:xfrm>
        </p:spPr>
        <p:txBody>
          <a:bodyPr>
            <a:normAutofit lnSpcReduction="1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 Rozklad časových řad</a:t>
            </a:r>
            <a:endParaRPr lang="cs-CZ" altLang="cs-CZ" sz="3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Při analýze časových řad se vychází z předpokladu, že každá časová řada může obsahovat </a:t>
            </a:r>
            <a:r>
              <a:rPr lang="cs-CZ" altLang="cs-CZ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čtyři složky</a:t>
            </a:r>
            <a:r>
              <a:rPr lang="cs-CZ" altLang="cs-CZ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Trend</a:t>
            </a:r>
            <a:r>
              <a:rPr lang="cs-CZ" altLang="cs-CZ" sz="2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reprezentuje dlouhodobé změny v chování řady (dlouhodobý růst nebo pokles…).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Sezónní složka </a:t>
            </a:r>
            <a:r>
              <a:rPr lang="cs-CZ" altLang="cs-CZ" sz="2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představuje periodické změny, které se odehrávají v průběhu roku a každý rok se opakují. Tyto změny zpravidla souvisí se střídáním ročních období (jaro, léto, podzim a zima).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Cyklickou složku </a:t>
            </a:r>
            <a:r>
              <a:rPr lang="cs-CZ" altLang="cs-CZ" sz="2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chápeme jako dlouhodobé fluktuace kolem trendu, při nichž se pravidelně střídají fáze růstu s fázemi poklesu. U ekonomických řad je cyklická složka často spojována se </a:t>
            </a:r>
            <a:r>
              <a:rPr lang="cs-CZ" altLang="cs-CZ" sz="2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střídáním hospodářských cyklů</a:t>
            </a:r>
            <a:r>
              <a:rPr lang="cs-CZ" altLang="cs-CZ" sz="2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Perioda cyklické složky se může pohybovat v násobcích let, a proto pokud máme krátkou časovou řadu, nemusí být cyklická složka vůbec rozeznatelná.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Náhodná složka </a:t>
            </a:r>
            <a:r>
              <a:rPr lang="cs-CZ" altLang="cs-CZ" sz="2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představuje náhodné fluktuace, které nemají systematický charakter. Zahrnuje např. chyby měření, zaokrouhlovací chyby...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23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793824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Nejčastěji se při analýze časové řady uvažuje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aditivní model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popisu chování řady.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Předpokládá se tedy, že jednotlivé složky vývoje se sčítají: </a:t>
            </a:r>
          </a:p>
          <a:p>
            <a:pPr marL="45720" indent="0" algn="ctr">
              <a:buNone/>
            </a:pP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</a:t>
            </a:r>
            <a:r>
              <a:rPr lang="cs-CZ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S</a:t>
            </a:r>
            <a:r>
              <a:rPr lang="cs-CZ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r>
              <a:rPr lang="cs-CZ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ε</a:t>
            </a:r>
            <a:r>
              <a:rPr lang="cs-CZ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kde na pravé straně vystupují složky: </a:t>
            </a:r>
          </a:p>
          <a:p>
            <a:pPr marL="4572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trendová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sezónní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cyklická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náhodná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522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793824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Různé modifikace modelu vzniknou, když některou složku z úvah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vypustíme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Nejčastěji se </a:t>
            </a:r>
            <a:r>
              <a:rPr lang="cs-CZ" altLang="cs-CZ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vypouští </a:t>
            </a:r>
            <a:r>
              <a:rPr lang="cs-CZ" altLang="cs-CZ" sz="2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cyklická složka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o </a:t>
            </a:r>
            <a:r>
              <a:rPr lang="cs-CZ" altLang="cs-CZ" sz="2800" b="1" kern="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náhodné složce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 obvykle pouze předpokládá, že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její </a:t>
            </a:r>
            <a:r>
              <a:rPr lang="cs-CZ" altLang="cs-CZ" sz="2600" b="1" kern="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střední hodnota </a:t>
            </a:r>
            <a:r>
              <a:rPr lang="cs-CZ" altLang="cs-CZ" sz="2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cs-CZ" altLang="cs-CZ" sz="2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2600" b="1" kern="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nulová</a:t>
            </a:r>
            <a:r>
              <a:rPr lang="cs-CZ" altLang="cs-CZ" sz="2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2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hodnoty náhodné složky jsou </a:t>
            </a:r>
            <a:r>
              <a:rPr lang="cs-CZ" altLang="cs-CZ" sz="2600" b="1" kern="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korelačně nezávislé </a:t>
            </a:r>
            <a:r>
              <a:rPr lang="cs-CZ" altLang="cs-CZ" sz="2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(náhodná porucha, jak se také dá náhodná složka interpretovat, nezávisí na poruše v minulém okamžiku ani neovlivňuje vznik a velikost poruchy v okamžiku následujícím). </a:t>
            </a: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697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064896" cy="5793824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Analýza složky kteréhokoliv typu se provádí v podstatě klasickou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regresní analýzou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Podstatný rozdíl je jen v tom, že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nezávisle proměnná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 v tomto případě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proměnná časová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2789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352928" cy="604867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Analýza trendové složky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nejdůležitější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částí analýzy časových řad.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 průběhu let se potvrdilo, že při výběru trendových funkcí většinou vystačíme s úzkou nabídkou funkcí.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Nejčastěji používané trendy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jsou: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o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Lineární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trend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o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Polynomický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trend (např. parabolický)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o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Exponenciální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trend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o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Logaritmický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trend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6173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88643"/>
            <a:ext cx="8424936" cy="6336701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 výpočet trendu lze využít např. </a:t>
            </a: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nejprve se ze vstupních údajů vytvoří </a:t>
            </a: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bodový graf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kliknutím na bod v grafu se pak dá přidat </a:t>
            </a: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spojnice trendu 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rovnice trendu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Z ní pak jde dopočítat odhad hodnot v budoucnosti.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4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692E734-37BD-4B0C-A385-0369786F3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44823"/>
            <a:ext cx="8693290" cy="439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1754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424936" cy="6048672"/>
          </a:xfrm>
        </p:spPr>
        <p:txBody>
          <a:bodyPr>
            <a:normAutofit fontScale="92500"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Analýza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sezónní složky 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 provádí až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 očištění dat od trendové složky.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podstatě při ní jde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určení časového úseku, po jehož uplynutí mají data zase stejnou hodnotu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příp. ovlivněnou trendovou a náhodnou složkou.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 studium sezónní složky se používá několika typů modelů. V ekonomických modelech bývá zpravidla zřejmá velikost periody (čtvrtletí, měsíc), v jiných případech je nutno i tuto délku odhadovat (v hydrogeologii např. u výšky hladiny spodních vod).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Parametry se určují použitím numerických metod.</a:t>
            </a: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832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B25797DF-A6A9-49CF-8241-1BC4FA24E61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04267518"/>
              </p:ext>
            </p:extLst>
          </p:nvPr>
        </p:nvGraphicFramePr>
        <p:xfrm>
          <a:off x="179512" y="548680"/>
          <a:ext cx="8712963" cy="936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691">
                  <a:extLst>
                    <a:ext uri="{9D8B030D-6E8A-4147-A177-3AD203B41FA5}">
                      <a16:colId xmlns:a16="http://schemas.microsoft.com/office/drawing/2014/main" val="2308045384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361791671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330225616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1031846414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395628985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519032195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81327118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63014581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314800492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592565129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3306739243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6131389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523559325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1918576849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676551203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175810217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1266477258"/>
                    </a:ext>
                  </a:extLst>
                </a:gridCol>
              </a:tblGrid>
              <a:tr h="5965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Datum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08.02.2022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07.02.2022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06.02.2022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05.02.2022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04.02.2022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03.02.2022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02.02.2022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01.02.2022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31.01.2022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30.01.2022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29.01.2022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28.01.2022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27.01.2022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26.01.2022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25.01.2022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24.01.2022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extLst>
                  <a:ext uri="{0D108BD9-81ED-4DB2-BD59-A6C34878D82A}">
                    <a16:rowId xmlns:a16="http://schemas.microsoft.com/office/drawing/2014/main" val="1110602335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37627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29609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9068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24000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28699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37682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43325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57232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29547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23947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18281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47263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34806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54692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39633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30385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extLst>
                  <a:ext uri="{0D108BD9-81ED-4DB2-BD59-A6C34878D82A}">
                    <a16:rowId xmlns:a16="http://schemas.microsoft.com/office/drawing/2014/main" val="3665002128"/>
                  </a:ext>
                </a:extLst>
              </a:tr>
            </a:tbl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5B627454-AE9F-4C8C-8202-7D14EDAAE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278605"/>
              </p:ext>
            </p:extLst>
          </p:nvPr>
        </p:nvGraphicFramePr>
        <p:xfrm>
          <a:off x="683567" y="1628800"/>
          <a:ext cx="8208902" cy="79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454">
                  <a:extLst>
                    <a:ext uri="{9D8B030D-6E8A-4147-A177-3AD203B41FA5}">
                      <a16:colId xmlns:a16="http://schemas.microsoft.com/office/drawing/2014/main" val="3100173176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1945585708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1615936274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3275635924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2169937598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2445733802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3522542760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3424579328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1259317281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3435603976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1433428505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299627859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1166813493"/>
                    </a:ext>
                  </a:extLst>
                </a:gridCol>
              </a:tblGrid>
              <a:tr h="509183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23.01.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22.01.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21.01.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19.01.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18.01.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17.01.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16.01.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15.01.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14.01.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13.01.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12.01.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11.01.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extLst>
                  <a:ext uri="{0D108BD9-81ED-4DB2-BD59-A6C34878D82A}">
                    <a16:rowId xmlns:a16="http://schemas.microsoft.com/office/drawing/2014/main" val="3664524679"/>
                  </a:ext>
                </a:extLst>
              </a:tr>
              <a:tr h="282905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12897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18353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26610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26938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26013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28501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20304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7246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9293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13224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11692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11466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12376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extLst>
                  <a:ext uri="{0D108BD9-81ED-4DB2-BD59-A6C34878D82A}">
                    <a16:rowId xmlns:a16="http://schemas.microsoft.com/office/drawing/2014/main" val="2656339258"/>
                  </a:ext>
                </a:extLst>
              </a:tr>
            </a:tbl>
          </a:graphicData>
        </a:graphic>
      </p:graphicFrame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BCBCA6DC-01F0-45A8-A0CD-62F01115AE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0363045"/>
              </p:ext>
            </p:extLst>
          </p:nvPr>
        </p:nvGraphicFramePr>
        <p:xfrm>
          <a:off x="1043608" y="2810719"/>
          <a:ext cx="7191375" cy="325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727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208912" cy="53617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altLang="cs-CZ" sz="4000" b="1" dirty="0">
                <a:latin typeface="Times New Roman" pitchFamily="18" charset="0"/>
                <a:cs typeface="Times New Roman" pitchFamily="18" charset="0"/>
              </a:rPr>
              <a:t>1. Časové řady a jejich aplikace</a:t>
            </a:r>
          </a:p>
          <a:p>
            <a:pPr algn="ctr">
              <a:buNone/>
            </a:pP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Časová řada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posloupnost dat, která jsou uspořádána z hlediska času od minulosti do přítomnosti.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Pomocí časových řad lze</a:t>
            </a:r>
          </a:p>
          <a:p>
            <a:pPr marL="742950" lvl="1" indent="-285750" fontAlgn="base"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analyzovat příčiny, které na zkoumané jevy působily a působí,</a:t>
            </a:r>
          </a:p>
          <a:p>
            <a:pPr marL="742950" lvl="1" indent="-285750" fontAlgn="base"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předpovídat budoucí vývoj.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754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E099EA72-62D3-4CB6-90F8-89EB26A04E1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2384748"/>
              </p:ext>
            </p:extLst>
          </p:nvPr>
        </p:nvGraphicFramePr>
        <p:xfrm>
          <a:off x="1043608" y="600228"/>
          <a:ext cx="3528392" cy="22527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4142">
                  <a:extLst>
                    <a:ext uri="{9D8B030D-6E8A-4147-A177-3AD203B41FA5}">
                      <a16:colId xmlns:a16="http://schemas.microsoft.com/office/drawing/2014/main" val="52648759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946817430"/>
                    </a:ext>
                  </a:extLst>
                </a:gridCol>
                <a:gridCol w="1020114">
                  <a:extLst>
                    <a:ext uri="{9D8B030D-6E8A-4147-A177-3AD203B41FA5}">
                      <a16:colId xmlns:a16="http://schemas.microsoft.com/office/drawing/2014/main" val="3594509586"/>
                    </a:ext>
                  </a:extLst>
                </a:gridCol>
              </a:tblGrid>
              <a:tr h="303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týden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pořadí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3327475"/>
                  </a:ext>
                </a:extLst>
              </a:tr>
              <a:tr h="303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2.2-8.2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210010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4150928"/>
                  </a:ext>
                </a:extLst>
              </a:tr>
              <a:tr h="5487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26.1.-1.2.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265768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0670694"/>
                  </a:ext>
                </a:extLst>
              </a:tr>
              <a:tr h="5487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19.1.-25.1.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180829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6452629"/>
                  </a:ext>
                </a:extLst>
              </a:tr>
              <a:tr h="5487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12.1.-18.1.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101726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4509969"/>
                  </a:ext>
                </a:extLst>
              </a:tr>
            </a:tbl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BC801B51-89CA-4CD8-9987-5123CC799C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5418364"/>
              </p:ext>
            </p:extLst>
          </p:nvPr>
        </p:nvGraphicFramePr>
        <p:xfrm>
          <a:off x="1259632" y="3212976"/>
          <a:ext cx="518457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91550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C992DA7B-A970-4B1E-AF65-9E494A1D13E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68181452"/>
              </p:ext>
            </p:extLst>
          </p:nvPr>
        </p:nvGraphicFramePr>
        <p:xfrm>
          <a:off x="806996" y="764704"/>
          <a:ext cx="3260948" cy="18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8534">
                  <a:extLst>
                    <a:ext uri="{9D8B030D-6E8A-4147-A177-3AD203B41FA5}">
                      <a16:colId xmlns:a16="http://schemas.microsoft.com/office/drawing/2014/main" val="1912049488"/>
                    </a:ext>
                  </a:extLst>
                </a:gridCol>
                <a:gridCol w="966207">
                  <a:extLst>
                    <a:ext uri="{9D8B030D-6E8A-4147-A177-3AD203B41FA5}">
                      <a16:colId xmlns:a16="http://schemas.microsoft.com/office/drawing/2014/main" val="1155745638"/>
                    </a:ext>
                  </a:extLst>
                </a:gridCol>
                <a:gridCol w="966207">
                  <a:extLst>
                    <a:ext uri="{9D8B030D-6E8A-4147-A177-3AD203B41FA5}">
                      <a16:colId xmlns:a16="http://schemas.microsoft.com/office/drawing/2014/main" val="1441403397"/>
                    </a:ext>
                  </a:extLst>
                </a:gridCol>
              </a:tblGrid>
              <a:tr h="5608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Úterní datum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8729645"/>
                  </a:ext>
                </a:extLst>
              </a:tr>
              <a:tr h="309845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08.02.2022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37627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2811274"/>
                  </a:ext>
                </a:extLst>
              </a:tr>
              <a:tr h="309845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01.02.2022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57232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5467882"/>
                  </a:ext>
                </a:extLst>
              </a:tr>
              <a:tr h="309845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25.01.2022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39633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2789561"/>
                  </a:ext>
                </a:extLst>
              </a:tr>
              <a:tr h="309845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18.01.2022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28501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2091893"/>
                  </a:ext>
                </a:extLst>
              </a:tr>
            </a:tbl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66E0774A-0684-4DB7-8C0F-A8EC8A83B0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973023"/>
              </p:ext>
            </p:extLst>
          </p:nvPr>
        </p:nvGraphicFramePr>
        <p:xfrm>
          <a:off x="1981969" y="2921496"/>
          <a:ext cx="4246215" cy="317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83360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424936" cy="6048672"/>
          </a:xfrm>
        </p:spPr>
        <p:txBody>
          <a:bodyPr>
            <a:normAutofit fontScale="92500"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Výsledků analýzy časových řad se využívá k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nalezení údajů, pro které není k dispozici výsledek měření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nebo pozorování.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Pokud jde o chybějící údaj uvnitř intervalu známých hodnot, jde o </a:t>
            </a:r>
            <a:r>
              <a:rPr lang="cs-CZ" altLang="cs-CZ" sz="35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interpolaci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Ta zpravidla vede k dobrým výsledkům a nepřináší velká rizika chyb odhadované veličiny.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Pokud však je nutno odhadnout výsledek vně intervalu experimentálně udaných hodnot, jde o </a:t>
            </a:r>
            <a:r>
              <a:rPr lang="cs-CZ" altLang="cs-CZ" sz="3500" b="1" kern="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extrapolaci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V tomto případě např. při „odhadování budoucnosti“ už dochází obvykle k podstatně větším chybám.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8571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424936" cy="6048672"/>
          </a:xfrm>
        </p:spPr>
        <p:txBody>
          <a:bodyPr>
            <a:normAutofit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43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Indexy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Indexní analýza se používá při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analyzování sociálně-ekonomických ukazatelů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Pomocí indexů můžeme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porovnávat vzájemně odlišné údaje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určovat jejich vztahy.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5963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424936" cy="6120680"/>
          </a:xfrm>
        </p:spPr>
        <p:txBody>
          <a:bodyPr>
            <a:normAutofit fontScale="925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Ukazatele rozdělujeme na: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5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Extenzivní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vyjadřují velikost 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zkoumaného jevu.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Charakterizují množství, rozsah, objem...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Tyto ukazatele můžeme sčítat.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 jejich označení používáme písmeno </a:t>
            </a:r>
            <a:r>
              <a:rPr lang="cs-CZ" altLang="cs-CZ" sz="33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(případně </a:t>
            </a:r>
            <a:r>
              <a:rPr lang="cs-CZ" altLang="cs-CZ" sz="33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5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Intenzivní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ukazatele vzniklé jako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podíl dvou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extenzivních ukazatelů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Může se jednat o cenu za kus, výnos na hektar…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 jejich označení se používá znak </a:t>
            </a:r>
            <a:r>
              <a:rPr lang="cs-CZ" altLang="cs-CZ" sz="33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nebo </a:t>
            </a:r>
            <a:r>
              <a:rPr lang="cs-CZ" altLang="cs-CZ" sz="33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Tyto ukazatele se nedají při souhrnech sčítat.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5373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692696"/>
                <a:ext cx="8676456" cy="5832648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Příklad intenzivních / extenzivních ukazatelů: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počet prodaných výrobků …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extenzivní</a:t>
                </a:r>
                <a:r>
                  <a:rPr lang="cs-CZ" altLang="cs-CZ" sz="2800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ukazatel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celková tržba …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extenzivní</a:t>
                </a:r>
                <a:r>
                  <a:rPr lang="cs-CZ" alt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ukazatel 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cena za jeden výrobek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:endParaRPr lang="cs-CZ" altLang="cs-CZ" sz="3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o"/>
                </a:pPr>
                <a14:m>
                  <m:oMath xmlns:m="http://schemas.openxmlformats.org/officeDocument/2006/math">
                    <m:r>
                      <a:rPr lang="cs-CZ" altLang="cs-CZ" sz="3000" b="0" i="1" kern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𝑝</m:t>
                    </m:r>
                    <m:r>
                      <a:rPr lang="cs-CZ" altLang="cs-CZ" sz="3000" b="0" i="1" kern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3000" b="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cs-CZ" altLang="cs-CZ" sz="3000" b="0" i="1" kern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𝑄</m:t>
                        </m:r>
                      </m:num>
                      <m:den>
                        <m:r>
                          <a:rPr lang="cs-CZ" altLang="cs-CZ" sz="3000" b="0" i="1" kern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… </a:t>
                </a:r>
                <a:r>
                  <a:rPr lang="cs-CZ" altLang="cs-CZ" sz="3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intenzivní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ukazatel</a:t>
                </a: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692696"/>
                <a:ext cx="8676456" cy="5832648"/>
              </a:xfrm>
              <a:blipFill rotWithShape="1">
                <a:blip r:embed="rId2"/>
                <a:stretch>
                  <a:fillRect l="-984" t="-146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485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692696"/>
            <a:ext cx="8676456" cy="5832647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Hodnoty ukazatele se v čase mění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 proto je rozlišujeme z časového hlediska.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Ukazatele číslujeme dolními indexy.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Jednotliví ukazatelé jsou tedy ve tvaru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1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1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altLang="cs-CZ" sz="1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altLang="cs-CZ" sz="1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,...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4117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052736"/>
            <a:ext cx="8424936" cy="5472608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Ukazatele se porovnávají nejčastěji dvěma způsoby, a to pomocí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diference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(rozdílů)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pomocí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indexů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(dělení, odmocnin)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b="1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Najděte, kde jste se s těmito přístupy už setkali u časových řad.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411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424936" cy="5649808"/>
          </a:xfrm>
        </p:spPr>
        <p:txBody>
          <a:bodyPr/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 časovými řadami se běžně setkáváme v nejrůznějších oblastech života. 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Příklady:</a:t>
            </a:r>
          </a:p>
          <a:p>
            <a:pPr marL="742950" lvl="1" indent="-285750" fontAlgn="base"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vývoj hrubého domácího produktu, </a:t>
            </a:r>
          </a:p>
          <a:p>
            <a:pPr marL="742950" lvl="1" indent="-285750" fontAlgn="base"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míry inflace, nezaměstnanosti, </a:t>
            </a:r>
          </a:p>
          <a:p>
            <a:pPr marL="742950" lvl="1" indent="-285750" fontAlgn="base"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kursy cizích měn, </a:t>
            </a:r>
          </a:p>
          <a:p>
            <a:pPr marL="742950" lvl="1" indent="-285750" fontAlgn="base"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ceny akcií, atd.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818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>
            <a:extLst>
              <a:ext uri="{FF2B5EF4-FFF2-40B4-BE49-F238E27FC236}">
                <a16:creationId xmlns:a16="http://schemas.microsoft.com/office/drawing/2014/main" id="{E235A47A-2C3B-4A76-AFC9-77D510E51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5616" y="476672"/>
            <a:ext cx="6912768" cy="619268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Grafické znázornění časové řady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vodorovné ose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časová proměnná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na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svislé ose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hodnoty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časové řady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07AD4444-A2CB-4B49-880E-42F4F40390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933600"/>
              </p:ext>
            </p:extLst>
          </p:nvPr>
        </p:nvGraphicFramePr>
        <p:xfrm>
          <a:off x="1295636" y="2492896"/>
          <a:ext cx="655272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263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8352928" cy="5328592"/>
          </a:xfrm>
        </p:spPr>
        <p:txBody>
          <a:bodyPr/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</a:t>
            </a:r>
            <a:r>
              <a:rPr lang="cs-CZ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typy časových řad: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rabicPeriod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časová řada </a:t>
            </a:r>
            <a:r>
              <a:rPr lang="cs-CZ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intervalových ukazatelů</a:t>
            </a:r>
          </a:p>
          <a:p>
            <a:pPr marL="514350" lvl="0" indent="-51435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rabicPeriod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časová řada </a:t>
            </a:r>
            <a:r>
              <a:rPr lang="cs-CZ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okamžikových ukazatelů</a:t>
            </a:r>
          </a:p>
          <a:p>
            <a:pPr marL="514350" lvl="0" indent="-51435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rabicPeriod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časová řada </a:t>
            </a:r>
            <a:r>
              <a:rPr lang="cs-CZ" sz="32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odvozených charakteristik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979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793824"/>
          </a:xfrm>
        </p:spPr>
        <p:txBody>
          <a:bodyPr/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 1. časová řada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intervalových ukazatelů</a:t>
            </a: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altLang="cs-CZ" sz="32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ukazatele intervalového typu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platí, že jejich velikost přímo úměrně závisí na zvolené délce intervalu.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 těchto případech se často musí data </a:t>
            </a:r>
            <a:r>
              <a:rPr lang="cs-CZ" altLang="cs-CZ" sz="32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převést na srovnatelné hodnoty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např. každý měsíc nemá stejný počet dní. 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924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568952" cy="5256584"/>
          </a:xfrm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intervalových časových řad: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fontAlgn="base">
              <a:lnSpc>
                <a:spcPct val="90000"/>
              </a:lnSpc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narozených dětí v ČR v letech 2010-2019</a:t>
            </a:r>
          </a:p>
          <a:p>
            <a:pPr marL="742950" lvl="1" indent="-285750" fontAlgn="base">
              <a:lnSpc>
                <a:spcPct val="90000"/>
              </a:lnSpc>
              <a:spcAft>
                <a:spcPct val="0"/>
              </a:spcAft>
              <a:buClr>
                <a:srgbClr val="9999CC"/>
              </a:buClr>
              <a:buSzPct val="80000"/>
              <a:buFont typeface="Wingdings" pitchFamily="2" charset="2"/>
              <a:buChar char="¨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Tržby firmy ABC v jednotlivých měsících roku 2019 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099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731520"/>
                <a:ext cx="8280920" cy="5649808"/>
              </a:xfrm>
            </p:spPr>
            <p:txBody>
              <a:bodyPr>
                <a:normAutofit/>
              </a:bodyPr>
              <a:lstStyle/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 dat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32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altLang="cs-CZ" sz="32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cs-CZ" altLang="cs-CZ" sz="32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cs-CZ" altLang="cs-CZ" sz="3200" b="0" i="1" kern="0" smtClea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cs-CZ" altLang="cs-CZ" sz="32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altLang="cs-CZ" sz="3200" b="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cs-CZ" altLang="cs-CZ" sz="32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cs-CZ" altLang="cs-CZ" sz="3200" b="0" i="1" kern="0" smtClea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cs-CZ" sz="32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altLang="cs-CZ" sz="3200" b="0" i="1" ker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cs-CZ" altLang="cs-CZ" sz="32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cs-CZ" altLang="cs-CZ" sz="3200" b="0" i="1" kern="0" smtClean="0">
                        <a:solidFill>
                          <a:srgbClr val="0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intervalové časové řadě se počítá tzv. </a:t>
                </a:r>
                <a:r>
                  <a:rPr lang="cs-CZ" altLang="cs-CZ" sz="3200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aritmetický průměr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32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cs-CZ" altLang="cs-CZ" sz="3200" b="0" i="1" kern="0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altLang="cs-CZ" sz="32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cs-CZ" altLang="cs-CZ" sz="32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acc>
                      <m:r>
                        <a:rPr lang="cs-CZ" altLang="cs-CZ" sz="32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sz="32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cs-CZ" sz="32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cs-CZ" sz="32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altLang="cs-CZ" sz="32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cs-CZ" altLang="cs-CZ" sz="32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Tímto jediným číslem pak charakterizujeme </a:t>
                </a:r>
                <a:r>
                  <a:rPr lang="cs-CZ" altLang="cs-CZ" sz="3200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průměrnou úroveň </a:t>
                </a:r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ukazatele v rámci celého zkoumaného období.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731520"/>
                <a:ext cx="8280920" cy="5649808"/>
              </a:xfrm>
              <a:blipFill>
                <a:blip r:embed="rId2"/>
                <a:stretch>
                  <a:fillRect l="-1031" t="-2373" r="-8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855066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1743</Words>
  <Application>Microsoft Office PowerPoint</Application>
  <PresentationFormat>Předvádění na obrazovce (4:3)</PresentationFormat>
  <Paragraphs>345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6" baseType="lpstr">
      <vt:lpstr>Calibri</vt:lpstr>
      <vt:lpstr>Cambria Math</vt:lpstr>
      <vt:lpstr>Georgia</vt:lpstr>
      <vt:lpstr>Mathematica1</vt:lpstr>
      <vt:lpstr>Symbol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Pavlačková Martina</dc:creator>
  <cp:lastModifiedBy>Pavlačková Martina</cp:lastModifiedBy>
  <cp:revision>54</cp:revision>
  <dcterms:created xsi:type="dcterms:W3CDTF">2020-07-24T10:50:20Z</dcterms:created>
  <dcterms:modified xsi:type="dcterms:W3CDTF">2022-02-09T09:52:03Z</dcterms:modified>
</cp:coreProperties>
</file>