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charts/chart1.xml" ContentType="application/vnd.openxmlformats-officedocument.drawingml.chart+xml"/>
  <Override PartName="/ppt/theme/themeOverride7.xml" ContentType="application/vnd.openxmlformats-officedocument.themeOverride+xml"/>
  <Override PartName="/ppt/theme/themeOverride8.xml" ContentType="application/vnd.openxmlformats-officedocument.themeOverride+xml"/>
  <Override PartName="/ppt/notesSlides/notesSlide2.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3.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4.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notesSlides/notesSlide5.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6.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60" r:id="rId6"/>
    <p:sldId id="261" r:id="rId7"/>
    <p:sldId id="262" r:id="rId8"/>
    <p:sldId id="263" r:id="rId9"/>
    <p:sldId id="279" r:id="rId10"/>
    <p:sldId id="280" r:id="rId11"/>
    <p:sldId id="264" r:id="rId12"/>
    <p:sldId id="265" r:id="rId13"/>
    <p:sldId id="266" r:id="rId14"/>
    <p:sldId id="270" r:id="rId15"/>
    <p:sldId id="267" r:id="rId16"/>
    <p:sldId id="268" r:id="rId17"/>
    <p:sldId id="269" r:id="rId18"/>
    <p:sldId id="271" r:id="rId19"/>
    <p:sldId id="272" r:id="rId20"/>
    <p:sldId id="275" r:id="rId21"/>
    <p:sldId id="273" r:id="rId22"/>
    <p:sldId id="274" r:id="rId23"/>
    <p:sldId id="276" r:id="rId24"/>
    <p:sldId id="277" r:id="rId25"/>
    <p:sldId id="278" r:id="rId26"/>
    <p:sldId id="281" r:id="rId27"/>
    <p:sldId id="282" r:id="rId28"/>
    <p:sldId id="293" r:id="rId29"/>
    <p:sldId id="283" r:id="rId30"/>
    <p:sldId id="284" r:id="rId31"/>
    <p:sldId id="285" r:id="rId32"/>
    <p:sldId id="286" r:id="rId33"/>
    <p:sldId id="287" r:id="rId34"/>
    <p:sldId id="288" r:id="rId35"/>
    <p:sldId id="292" r:id="rId36"/>
    <p:sldId id="289" r:id="rId37"/>
    <p:sldId id="290" r:id="rId38"/>
    <p:sldId id="291" r:id="rId3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cs-CZ"/>
              <a:t>Možné umístění bodu rozpojení v závislosti na řízení výroby </a:t>
            </a:r>
          </a:p>
        </c:rich>
      </c:tx>
      <c:overlay val="0"/>
    </c:title>
    <c:autoTitleDeleted val="0"/>
    <c:view3D>
      <c:rotX val="25"/>
      <c:rotY val="30"/>
      <c:rAngAx val="1"/>
    </c:view3D>
    <c:floor>
      <c:thickness val="0"/>
    </c:floor>
    <c:sideWall>
      <c:thickness val="0"/>
    </c:sideWall>
    <c:backWall>
      <c:thickness val="0"/>
    </c:backWall>
    <c:plotArea>
      <c:layout/>
      <c:bar3DChart>
        <c:barDir val="col"/>
        <c:grouping val="standard"/>
        <c:varyColors val="0"/>
        <c:ser>
          <c:idx val="0"/>
          <c:order val="0"/>
          <c:tx>
            <c:strRef>
              <c:f>List2!$W$4</c:f>
              <c:strCache>
                <c:ptCount val="1"/>
                <c:pt idx="0">
                  <c:v>nákup</c:v>
                </c:pt>
              </c:strCache>
            </c:strRef>
          </c:tx>
          <c:invertIfNegative val="0"/>
          <c:dLbls>
            <c:delete val="1"/>
          </c:dLbls>
          <c:cat>
            <c:strRef>
              <c:f>List2!$X$3:$AB$3</c:f>
              <c:strCache>
                <c:ptCount val="5"/>
                <c:pt idx="0">
                  <c:v>celý proces je řízen zakázkově</c:v>
                </c:pt>
                <c:pt idx="1">
                  <c:v>mimonákup proces je řízen zakázkově</c:v>
                </c:pt>
                <c:pt idx="2">
                  <c:v>předmontáž a montáž je řízena zakázkově</c:v>
                </c:pt>
                <c:pt idx="3">
                  <c:v>montáž je řízena zakázkově</c:v>
                </c:pt>
                <c:pt idx="4">
                  <c:v>celý proces je řízen prognnosticky</c:v>
                </c:pt>
              </c:strCache>
            </c:strRef>
          </c:cat>
          <c:val>
            <c:numRef>
              <c:f>List2!$X$4:$AB$4</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0-3345-4D91-9DDF-82F3721DD1DC}"/>
            </c:ext>
          </c:extLst>
        </c:ser>
        <c:ser>
          <c:idx val="1"/>
          <c:order val="1"/>
          <c:tx>
            <c:strRef>
              <c:f>List2!$W$5</c:f>
              <c:strCache>
                <c:ptCount val="1"/>
                <c:pt idx="0">
                  <c:v>výroba dílů</c:v>
                </c:pt>
              </c:strCache>
            </c:strRef>
          </c:tx>
          <c:invertIfNegative val="0"/>
          <c:dLbls>
            <c:delete val="1"/>
          </c:dLbls>
          <c:cat>
            <c:strRef>
              <c:f>List2!$X$3:$AB$3</c:f>
              <c:strCache>
                <c:ptCount val="5"/>
                <c:pt idx="0">
                  <c:v>celý proces je řízen zakázkově</c:v>
                </c:pt>
                <c:pt idx="1">
                  <c:v>mimonákup proces je řízen zakázkově</c:v>
                </c:pt>
                <c:pt idx="2">
                  <c:v>předmontáž a montáž je řízena zakázkově</c:v>
                </c:pt>
                <c:pt idx="3">
                  <c:v>montáž je řízena zakázkově</c:v>
                </c:pt>
                <c:pt idx="4">
                  <c:v>celý proces je řízen prognnosticky</c:v>
                </c:pt>
              </c:strCache>
            </c:strRef>
          </c:cat>
          <c:val>
            <c:numRef>
              <c:f>List2!$X$5:$AB$5</c:f>
              <c:numCache>
                <c:formatCode>General</c:formatCode>
                <c:ptCount val="5"/>
                <c:pt idx="0">
                  <c:v>100</c:v>
                </c:pt>
                <c:pt idx="1">
                  <c:v>100</c:v>
                </c:pt>
                <c:pt idx="2">
                  <c:v>0</c:v>
                </c:pt>
                <c:pt idx="3">
                  <c:v>0</c:v>
                </c:pt>
                <c:pt idx="4">
                  <c:v>0</c:v>
                </c:pt>
              </c:numCache>
            </c:numRef>
          </c:val>
          <c:extLst>
            <c:ext xmlns:c16="http://schemas.microsoft.com/office/drawing/2014/chart" uri="{C3380CC4-5D6E-409C-BE32-E72D297353CC}">
              <c16:uniqueId val="{00000001-3345-4D91-9DDF-82F3721DD1DC}"/>
            </c:ext>
          </c:extLst>
        </c:ser>
        <c:ser>
          <c:idx val="2"/>
          <c:order val="2"/>
          <c:tx>
            <c:strRef>
              <c:f>List2!$W$6</c:f>
              <c:strCache>
                <c:ptCount val="1"/>
                <c:pt idx="0">
                  <c:v>předmontáž</c:v>
                </c:pt>
              </c:strCache>
            </c:strRef>
          </c:tx>
          <c:invertIfNegative val="0"/>
          <c:dLbls>
            <c:delete val="1"/>
          </c:dLbls>
          <c:cat>
            <c:strRef>
              <c:f>List2!$X$3:$AB$3</c:f>
              <c:strCache>
                <c:ptCount val="5"/>
                <c:pt idx="0">
                  <c:v>celý proces je řízen zakázkově</c:v>
                </c:pt>
                <c:pt idx="1">
                  <c:v>mimonákup proces je řízen zakázkově</c:v>
                </c:pt>
                <c:pt idx="2">
                  <c:v>předmontáž a montáž je řízena zakázkově</c:v>
                </c:pt>
                <c:pt idx="3">
                  <c:v>montáž je řízena zakázkově</c:v>
                </c:pt>
                <c:pt idx="4">
                  <c:v>celý proces je řízen prognnosticky</c:v>
                </c:pt>
              </c:strCache>
            </c:strRef>
          </c:cat>
          <c:val>
            <c:numRef>
              <c:f>List2!$X$6:$AB$6</c:f>
              <c:numCache>
                <c:formatCode>General</c:formatCode>
                <c:ptCount val="5"/>
                <c:pt idx="0">
                  <c:v>100</c:v>
                </c:pt>
                <c:pt idx="1">
                  <c:v>100</c:v>
                </c:pt>
                <c:pt idx="2">
                  <c:v>100</c:v>
                </c:pt>
                <c:pt idx="3">
                  <c:v>0</c:v>
                </c:pt>
                <c:pt idx="4">
                  <c:v>0</c:v>
                </c:pt>
              </c:numCache>
            </c:numRef>
          </c:val>
          <c:extLst>
            <c:ext xmlns:c16="http://schemas.microsoft.com/office/drawing/2014/chart" uri="{C3380CC4-5D6E-409C-BE32-E72D297353CC}">
              <c16:uniqueId val="{00000002-3345-4D91-9DDF-82F3721DD1DC}"/>
            </c:ext>
          </c:extLst>
        </c:ser>
        <c:ser>
          <c:idx val="3"/>
          <c:order val="3"/>
          <c:tx>
            <c:strRef>
              <c:f>List2!$W$7</c:f>
              <c:strCache>
                <c:ptCount val="1"/>
                <c:pt idx="0">
                  <c:v>montáž</c:v>
                </c:pt>
              </c:strCache>
            </c:strRef>
          </c:tx>
          <c:invertIfNegative val="0"/>
          <c:dLbls>
            <c:delete val="1"/>
          </c:dLbls>
          <c:cat>
            <c:strRef>
              <c:f>List2!$X$3:$AB$3</c:f>
              <c:strCache>
                <c:ptCount val="5"/>
                <c:pt idx="0">
                  <c:v>celý proces je řízen zakázkově</c:v>
                </c:pt>
                <c:pt idx="1">
                  <c:v>mimonákup proces je řízen zakázkově</c:v>
                </c:pt>
                <c:pt idx="2">
                  <c:v>předmontáž a montáž je řízena zakázkově</c:v>
                </c:pt>
                <c:pt idx="3">
                  <c:v>montáž je řízena zakázkově</c:v>
                </c:pt>
                <c:pt idx="4">
                  <c:v>celý proces je řízen prognnosticky</c:v>
                </c:pt>
              </c:strCache>
            </c:strRef>
          </c:cat>
          <c:val>
            <c:numRef>
              <c:f>List2!$X$7:$AB$7</c:f>
              <c:numCache>
                <c:formatCode>General</c:formatCode>
                <c:ptCount val="5"/>
                <c:pt idx="0">
                  <c:v>100</c:v>
                </c:pt>
                <c:pt idx="1">
                  <c:v>100</c:v>
                </c:pt>
                <c:pt idx="2">
                  <c:v>100</c:v>
                </c:pt>
                <c:pt idx="3">
                  <c:v>100</c:v>
                </c:pt>
                <c:pt idx="4">
                  <c:v>0</c:v>
                </c:pt>
              </c:numCache>
            </c:numRef>
          </c:val>
          <c:extLst>
            <c:ext xmlns:c16="http://schemas.microsoft.com/office/drawing/2014/chart" uri="{C3380CC4-5D6E-409C-BE32-E72D297353CC}">
              <c16:uniqueId val="{00000003-3345-4D91-9DDF-82F3721DD1DC}"/>
            </c:ext>
          </c:extLst>
        </c:ser>
        <c:dLbls>
          <c:showLegendKey val="0"/>
          <c:showVal val="1"/>
          <c:showCatName val="0"/>
          <c:showSerName val="0"/>
          <c:showPercent val="0"/>
          <c:showBubbleSize val="0"/>
        </c:dLbls>
        <c:gapWidth val="150"/>
        <c:shape val="pyramid"/>
        <c:axId val="192891520"/>
        <c:axId val="192901504"/>
        <c:axId val="184841536"/>
      </c:bar3DChart>
      <c:catAx>
        <c:axId val="192891520"/>
        <c:scaling>
          <c:orientation val="minMax"/>
        </c:scaling>
        <c:delete val="0"/>
        <c:axPos val="b"/>
        <c:numFmt formatCode="General" sourceLinked="0"/>
        <c:majorTickMark val="none"/>
        <c:minorTickMark val="none"/>
        <c:tickLblPos val="nextTo"/>
        <c:txPr>
          <a:bodyPr/>
          <a:lstStyle/>
          <a:p>
            <a:pPr>
              <a:defRPr sz="800"/>
            </a:pPr>
            <a:endParaRPr lang="cs-CZ"/>
          </a:p>
        </c:txPr>
        <c:crossAx val="192901504"/>
        <c:crosses val="autoZero"/>
        <c:auto val="1"/>
        <c:lblAlgn val="ctr"/>
        <c:lblOffset val="100"/>
        <c:noMultiLvlLbl val="0"/>
      </c:catAx>
      <c:valAx>
        <c:axId val="192901504"/>
        <c:scaling>
          <c:orientation val="minMax"/>
        </c:scaling>
        <c:delete val="1"/>
        <c:axPos val="l"/>
        <c:numFmt formatCode="General" sourceLinked="1"/>
        <c:majorTickMark val="none"/>
        <c:minorTickMark val="none"/>
        <c:tickLblPos val="nextTo"/>
        <c:crossAx val="192891520"/>
        <c:crosses val="autoZero"/>
        <c:crossBetween val="between"/>
      </c:valAx>
      <c:serAx>
        <c:axId val="184841536"/>
        <c:scaling>
          <c:orientation val="minMax"/>
        </c:scaling>
        <c:delete val="1"/>
        <c:axPos val="b"/>
        <c:majorTickMark val="none"/>
        <c:minorTickMark val="none"/>
        <c:tickLblPos val="nextTo"/>
        <c:crossAx val="192901504"/>
        <c:crosses val="autoZero"/>
      </c:serAx>
    </c:plotArea>
    <c:legend>
      <c:legendPos val="t"/>
      <c:layout>
        <c:manualLayout>
          <c:xMode val="edge"/>
          <c:yMode val="edge"/>
          <c:x val="4.6139393398529127E-2"/>
          <c:y val="0.28866498740554158"/>
          <c:w val="0.45514848156093918"/>
          <c:h val="6.0731866954917786E-2"/>
        </c:manualLayout>
      </c:layout>
      <c:overlay val="0"/>
      <c:txPr>
        <a:bodyPr/>
        <a:lstStyle/>
        <a:p>
          <a:pPr rtl="0">
            <a:defRPr/>
          </a:pPr>
          <a:endParaRPr lang="cs-CZ"/>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CC7D7-0486-4FA0-8333-4904C8F31FA6}" type="datetimeFigureOut">
              <a:rPr lang="cs-CZ" smtClean="0"/>
              <a:t>24.03.2022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ECFEF-59BF-488B-9DE2-A858B28B8DAD}" type="slidenum">
              <a:rPr lang="cs-CZ" smtClean="0"/>
              <a:t>‹#›</a:t>
            </a:fld>
            <a:endParaRPr lang="cs-CZ"/>
          </a:p>
        </p:txBody>
      </p:sp>
    </p:spTree>
    <p:extLst>
      <p:ext uri="{BB962C8B-B14F-4D97-AF65-F5344CB8AC3E}">
        <p14:creationId xmlns:p14="http://schemas.microsoft.com/office/powerpoint/2010/main" val="340094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800"/>
              </a:spcAft>
            </a:pPr>
            <a:r>
              <a:rPr lang="cs-CZ" sz="1800" i="1" dirty="0">
                <a:effectLst/>
                <a:latin typeface="Calibri" panose="020F0502020204030204" pitchFamily="34" charset="0"/>
                <a:ea typeface="Calibri" panose="020F0502020204030204" pitchFamily="34" charset="0"/>
                <a:cs typeface="Calibri" panose="020F0502020204030204" pitchFamily="34" charset="0"/>
              </a:rPr>
              <a:t>Bod rozpojení</a:t>
            </a:r>
            <a:r>
              <a:rPr lang="cs-CZ" sz="1800" dirty="0">
                <a:effectLst/>
                <a:latin typeface="Calibri" panose="020F0502020204030204" pitchFamily="34" charset="0"/>
                <a:ea typeface="Calibri" panose="020F0502020204030204" pitchFamily="34" charset="0"/>
                <a:cs typeface="Calibri" panose="020F0502020204030204" pitchFamily="34" charset="0"/>
              </a:rPr>
              <a:t> je místo v logistickém řetězci, v kterém je vyrovnáván rozptyl poptávky po daném produktu, nebo také místo, kam se dostane objednávka zákazníka a tím spustí a řídí materiálový tok.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„Bod rozpojení je místem, kde je materiálový tok v řetězci dočasně přerušen, dokud nepřijde objednávka zákazníka. Až k bodu rozpojení se výroba řídila předpovědí poptávky, ale další postup výroby a dokončení výrobku by zvětšoval riziko, že si hotový výrobek třeba nikdo nekoupí (týká se to především dražších výrobků). Proto musí podnik zintenzivnit své marketingové aktivity, získat objednávky, a protože části výrobku jsou již rozpracované, může celý výrobek snadněji a v kratší době dokončit a odeslat zákazníkovi. Bod rozpojení tak představuje určitý sklad nedokončených výrobků. Od něj směrem proti proudu byla výroba řízena podle předpovědí, ale dále po proudu již bude řízena konkrétními zákaznickými objednávkami. Bod rozpojení je tedy bod, který udává, jak hluboko musí vniknout objednávka do logistického řetězce, aby mohl být výrobek dokončen. Ideální by byla strategie, zaměřená pouze na výrobu podle zakázek. To znamená, že pokud by nepřišla objednávka, nedošlo by k žádnému zahájení výroby, ani k nákupu materiálu. Hotový výrobek by nebyl nikde skladován a byl by předán ihned zákazníkovi. Opakem této strategie je výroba na sklad. Výroba započne, i když objednávky ještě nejsou nebo pokrývají jen část plánované výroby. Množství výroby vychází z předpovědí o budoucí poptávce. Kombinace těchto dvou strategií (výroba dle zakázek a výroba na sklad) vytváří několik možností pro umístění bodu rozpojení v logistickém řetězci.“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Ke znázornění bodu rozpojení a stručnému popisu jednotlivých procesů před a po bodu rozpojení se využívá tak zvané „logistické Y“, viz obrázek číslo 4. Vlevo od bodu rozpojení jsou vidět dva nespojené toky – jednak tok představující </a:t>
            </a:r>
            <a:r>
              <a:rPr lang="cs-CZ" sz="1800" dirty="0" err="1">
                <a:effectLst/>
                <a:latin typeface="Calibri" panose="020F0502020204030204" pitchFamily="34" charset="0"/>
                <a:ea typeface="Calibri" panose="020F0502020204030204" pitchFamily="34" charset="0"/>
                <a:cs typeface="Calibri" panose="020F0502020204030204" pitchFamily="34" charset="0"/>
              </a:rPr>
              <a:t>předzhotovující</a:t>
            </a:r>
            <a:r>
              <a:rPr lang="cs-CZ" sz="1800" dirty="0">
                <a:effectLst/>
                <a:latin typeface="Calibri" panose="020F0502020204030204" pitchFamily="34" charset="0"/>
                <a:ea typeface="Calibri" panose="020F0502020204030204" pitchFamily="34" charset="0"/>
                <a:cs typeface="Calibri" panose="020F0502020204030204" pitchFamily="34" charset="0"/>
              </a:rPr>
              <a:t> fázi v podniku (představuje část výroby realizovanou bez ohledu na požadavky zákazníka) a dále informační tok představující požadavek zákazníka konvertovaný do realizovatelné fáze ve firmě. V místě, kde se oba dva toky spojí, leží bod rozpojení a od tohoto bodu dále už je vyráběno jen dle požadavků zákazníka (jedná se o fázi zhotovující).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500"/>
              </a:spcAft>
              <a:tabLst>
                <a:tab pos="269875" algn="l"/>
              </a:tabLs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VANĚČEK, Drahoš. </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LOGISTIKA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[online]. JIHOČESKÁ UNIVERZITA V ČESKÝCH BUDĚJOVICÍCH, EKONOMICKÁ FAKULTA, 2008 [cit. 2015-04-11].</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500"/>
              </a:spcAft>
              <a:tabLst>
                <a:tab pos="269875" algn="l"/>
              </a:tabLs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Srov. TOMEK, Gustav a Věra VÁVROVÁ. </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Integrované řízení výroby: od operativního řízení výroby k dodavatelskému řetězci</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1. vyd. Praha: Grada, 2014, 366 s. Expert (Grada). ISBN 978-80-247-4486-5.</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5</a:t>
            </a:fld>
            <a:endParaRPr lang="cs-CZ"/>
          </a:p>
        </p:txBody>
      </p:sp>
    </p:spTree>
    <p:extLst>
      <p:ext uri="{BB962C8B-B14F-4D97-AF65-F5344CB8AC3E}">
        <p14:creationId xmlns:p14="http://schemas.microsoft.com/office/powerpoint/2010/main" val="183172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2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Faktory, ovlivňující rozmístění pracovišť:</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generel organizace </a:t>
            </a:r>
            <a:r>
              <a:rPr lang="cs-CZ" sz="1800" dirty="0">
                <a:effectLst/>
                <a:latin typeface="Calibri" panose="020F0502020204030204" pitchFamily="34" charset="0"/>
                <a:ea typeface="Calibri" panose="020F0502020204030204" pitchFamily="34" charset="0"/>
                <a:cs typeface="Times New Roman" panose="02020603050405020304" pitchFamily="18" charset="0"/>
              </a:rPr>
              <a:t>– komplexní situační rozmístění výrobních, skladovacích, energetických a ostatních objektů, příjezdových cest, vnitrozávodních komunikací apod.,</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síť komunikací horizontálního i vertikálního charakteru</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charakter budov </a:t>
            </a:r>
            <a:r>
              <a:rPr lang="cs-CZ" sz="1800" dirty="0">
                <a:effectLst/>
                <a:latin typeface="Calibri" panose="020F0502020204030204" pitchFamily="34" charset="0"/>
                <a:ea typeface="Calibri" panose="020F0502020204030204" pitchFamily="34" charset="0"/>
                <a:cs typeface="Times New Roman" panose="02020603050405020304" pitchFamily="18" charset="0"/>
              </a:rPr>
              <a:t>– účel objektu, podlahová plocha, prostorové a půdorysné řešení,</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umístění dveří a vrat apod.,</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inženýrské sítě </a:t>
            </a:r>
            <a:r>
              <a:rPr lang="cs-CZ" sz="1800" dirty="0">
                <a:effectLst/>
                <a:latin typeface="Calibri" panose="020F0502020204030204" pitchFamily="34" charset="0"/>
                <a:ea typeface="Calibri" panose="020F0502020204030204" pitchFamily="34" charset="0"/>
                <a:cs typeface="Times New Roman" panose="02020603050405020304" pitchFamily="18" charset="0"/>
              </a:rPr>
              <a:t>– rozvody vody, páry, plynu, elektrické energie, kanalizační síť,</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typ výroby </a:t>
            </a:r>
            <a:r>
              <a:rPr lang="cs-CZ" sz="1800" dirty="0">
                <a:effectLst/>
                <a:latin typeface="Calibri" panose="020F0502020204030204" pitchFamily="34" charset="0"/>
                <a:ea typeface="Calibri" panose="020F0502020204030204" pitchFamily="34" charset="0"/>
                <a:cs typeface="Times New Roman" panose="02020603050405020304" pitchFamily="18" charset="0"/>
              </a:rPr>
              <a:t>– předurčuje rozmístění pracovišť – od nižších typů výroby směrem</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k vyšším rostou požadavky na dokonalejší uspořádání výroby</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vnitropodniková specializace</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manipulační prostředky – </a:t>
            </a:r>
            <a:r>
              <a:rPr lang="cs-CZ" sz="1800" dirty="0">
                <a:effectLst/>
                <a:latin typeface="Calibri" panose="020F0502020204030204" pitchFamily="34" charset="0"/>
                <a:ea typeface="Calibri" panose="020F0502020204030204" pitchFamily="34" charset="0"/>
                <a:cs typeface="Times New Roman" panose="02020603050405020304" pitchFamily="18" charset="0"/>
              </a:rPr>
              <a:t>jeřáby s pevnými dráhami, železniční vlečky a další stabilní zařízení,</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technologický postup výroby</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Prostorové uspořádání pracovišť ve výrobě, a tedy i rozmístění jednotlivých pracovišť, je ve velké míře ovlivněno i materiálovými toky. Hlavními kritérii optimálního uspořádání výroby jsou přímočarost, nejkratší délka a plynulost materiálového toku. </a:t>
            </a:r>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7</a:t>
            </a:fld>
            <a:endParaRPr lang="cs-CZ"/>
          </a:p>
        </p:txBody>
      </p:sp>
    </p:spTree>
    <p:extLst>
      <p:ext uri="{BB962C8B-B14F-4D97-AF65-F5344CB8AC3E}">
        <p14:creationId xmlns:p14="http://schemas.microsoft.com/office/powerpoint/2010/main" val="379335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25000"/>
              </a:lnSpc>
              <a:spcAft>
                <a:spcPts val="1000"/>
              </a:spcAft>
            </a:pPr>
            <a:r>
              <a:rPr lang="cs-CZ" sz="1800" dirty="0" err="1">
                <a:effectLst/>
                <a:latin typeface="Calibri" panose="020F0502020204030204" pitchFamily="34" charset="0"/>
                <a:ea typeface="Calibri" panose="020F0502020204030204" pitchFamily="34" charset="0"/>
                <a:cs typeface="Times New Roman" panose="02020603050405020304" pitchFamily="18" charset="0"/>
              </a:rPr>
              <a:t>Therbligy</a:t>
            </a:r>
            <a:r>
              <a:rPr lang="cs-CZ" sz="1800" dirty="0">
                <a:effectLst/>
                <a:latin typeface="Calibri" panose="020F0502020204030204" pitchFamily="34" charset="0"/>
                <a:ea typeface="Calibri" panose="020F0502020204030204" pitchFamily="34" charset="0"/>
                <a:cs typeface="Times New Roman" panose="02020603050405020304" pitchFamily="18" charset="0"/>
              </a:rPr>
              <a:t> se skládají z následujících činností: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Hledání,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Nalezení </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Připravení pro další operaci,</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Výběr,</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Puštění předmětu (odložení),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Uchopení,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Přemístění prázdného,</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Přemístění plného (naloženého),</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Odpočinek nutný k překonání únavy,</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Postavení,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Nevyhnutelné prodlení,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Zkompletování,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Zbytečné prodlení, </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Použití,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 Plánování (příprava), </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Rozmontování, </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Držení.</a:t>
            </a:r>
          </a:p>
          <a:p>
            <a:pPr marL="228600"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11</a:t>
            </a:fld>
            <a:endParaRPr lang="cs-CZ"/>
          </a:p>
        </p:txBody>
      </p:sp>
    </p:spTree>
    <p:extLst>
      <p:ext uri="{BB962C8B-B14F-4D97-AF65-F5344CB8AC3E}">
        <p14:creationId xmlns:p14="http://schemas.microsoft.com/office/powerpoint/2010/main" val="351548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Calibri" panose="020F0502020204030204" pitchFamily="34" charset="0"/>
                <a:ea typeface="Calibri" panose="020F0502020204030204" pitchFamily="34" charset="0"/>
                <a:cs typeface="Times New Roman" panose="02020603050405020304" pitchFamily="18" charset="0"/>
              </a:rPr>
              <a:t>Mezi jednotlivými výrobními procesy tedy zřizujeme zásoby z předchozích výrobních procesů, aby nám vyplnili trhliny výroby na určitém úseku tak, aby následující úsek nebyl touto odchylkou ovlivněn a mohl dále plnit své úkoly. Tyto odchylky, nebo výpadky pak měříme, ideálně na dny výpadku výroby</a:t>
            </a:r>
            <a:endParaRPr lang="cs-CZ" dirty="0"/>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16</a:t>
            </a:fld>
            <a:endParaRPr lang="cs-CZ"/>
          </a:p>
        </p:txBody>
      </p:sp>
    </p:spTree>
    <p:extLst>
      <p:ext uri="{BB962C8B-B14F-4D97-AF65-F5344CB8AC3E}">
        <p14:creationId xmlns:p14="http://schemas.microsoft.com/office/powerpoint/2010/main" val="2762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klad štíhlosti</a:t>
            </a:r>
            <a:r>
              <a:rPr lang="cs-CZ" sz="1800" dirty="0">
                <a:effectLst/>
                <a:latin typeface="Calibri" panose="020F0502020204030204" pitchFamily="34" charset="0"/>
                <a:ea typeface="Times New Roman" panose="02020603050405020304" pitchFamily="18" charset="0"/>
                <a:cs typeface="Calibri" panose="020F0502020204030204" pitchFamily="34" charset="0"/>
              </a:rPr>
              <a:t> – plýtvání. Všechno, co přidává náklady k výrobku nebo k službě bez toho, aby zvyšovalo jejich hodnotu. Všechno, co zákazník nechce uznat jako hodnotu a zaplatit.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Zásoby, nadbytečný materiál a komponenty – dodává se příliš mnoho materiálu, příčina je v nepřenosné dokumentaci, v chybách plánovacího systému nebo u dodavatele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Zbytečná manipulace – zbytečné přesuny materiálu, pře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skladňování</a:t>
            </a:r>
            <a:r>
              <a:rPr lang="cs-CZ" sz="1800" dirty="0">
                <a:effectLst/>
                <a:latin typeface="Calibri" panose="020F0502020204030204" pitchFamily="34" charset="0"/>
                <a:ea typeface="Times New Roman" panose="02020603050405020304" pitchFamily="18" charset="0"/>
                <a:cs typeface="Calibri" panose="020F0502020204030204" pitchFamily="34" charset="0"/>
              </a:rPr>
              <a:t>, přeprava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Čekání na součástky, materiál, informace, dopravní prostředky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Opravování poruch</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Chyby – vychystávání materiálu a komponentů v nesprávném množství a čas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Nevyužité přepravní kapacity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Nevyužité schopnosti pracovníků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18</a:t>
            </a:fld>
            <a:endParaRPr lang="cs-CZ"/>
          </a:p>
        </p:txBody>
      </p:sp>
    </p:spTree>
    <p:extLst>
      <p:ext uri="{BB962C8B-B14F-4D97-AF65-F5344CB8AC3E}">
        <p14:creationId xmlns:p14="http://schemas.microsoft.com/office/powerpoint/2010/main" val="15240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5S je metodika, jejímž cílem je zlepšit v organizaci pracovní prostředí a tím i kvalitu. Přístup je založený na zvýšení samostatnosti zaměstnanců, na týmové práci a vedení lidí. Vlastní označení 5S je tvořeno z pěti japonských slov začínajících na S. Ta slova jsou: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Seiri</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a:t>
            </a:r>
            <a:r>
              <a:rPr lang="cs-CZ" sz="1800"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Separovat. Na pracovišti zůstane jen to, co je skutečně potřeba.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Organisation</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Seiton</a:t>
            </a:r>
            <a:r>
              <a:rPr lang="cs-CZ" sz="1800" dirty="0">
                <a:effectLst/>
                <a:latin typeface="Calibri" panose="020F0502020204030204" pitchFamily="34" charset="0"/>
                <a:ea typeface="Times New Roman" panose="02020603050405020304" pitchFamily="18" charset="0"/>
                <a:cs typeface="Calibri" panose="020F0502020204030204" pitchFamily="34" charset="0"/>
              </a:rPr>
              <a:t> = Systematizovat. Všechny věci na pracovišti musí být uspořádány, aby byly rychle dostupné.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Neatness</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Seiso</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r>
              <a:rPr lang="cs-CZ" sz="1800"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Stále čistit. Dodržování čistoty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Cleaning</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Seikutsu</a:t>
            </a:r>
            <a:r>
              <a:rPr lang="cs-CZ" sz="1800" dirty="0">
                <a:effectLst/>
                <a:latin typeface="Calibri" panose="020F0502020204030204" pitchFamily="34" charset="0"/>
                <a:ea typeface="Times New Roman" panose="02020603050405020304" pitchFamily="18" charset="0"/>
                <a:cs typeface="Calibri" panose="020F0502020204030204" pitchFamily="34" charset="0"/>
              </a:rPr>
              <a:t> = Standardizovat. Normování požadavků, umístění informací a pokynů na viditelná místa.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Standardisation</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Shitsuke</a:t>
            </a:r>
            <a:r>
              <a:rPr lang="cs-CZ" sz="1800" dirty="0">
                <a:effectLst/>
                <a:latin typeface="Calibri" panose="020F0502020204030204" pitchFamily="34" charset="0"/>
                <a:ea typeface="Times New Roman" panose="02020603050405020304" pitchFamily="18" charset="0"/>
                <a:cs typeface="Calibri" panose="020F0502020204030204" pitchFamily="34" charset="0"/>
              </a:rPr>
              <a:t> = Sebekázeň . Kontrolování pracovní disciplíny, její udržování, podporování.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Discipline</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Metoda 5S je považována za metodologii tvoření a udržování dobře uspořádaného místa práce, jež vyniká produktivitou, kvalitou a pořádkem. Z tohoto hlediska je jednou z klíčových otázek stanovení pěti úrovní uspořádání pracovního místa.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Na první úrovni 1S (</a:t>
            </a: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Seiri</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je ve smyslu zásady „zbav se všeho zbytečného“ důležité eliminovat nepotřebný materiál. Pomoc při zavádění tohoto řešení mohou poskytnout odpovědi: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Nacházejí na pracovišti nepotřebné věci?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Nacházejí na pracovišti nepotřebné zbytky materiálu?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Nachází se na podlaze nářadí nebo jiný materiál potřebný k výrobě?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Jsou používané věci správně zatříděny a popsány?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Je používané měřicí zařízení uchováváno správně?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23</a:t>
            </a:fld>
            <a:endParaRPr lang="cs-CZ"/>
          </a:p>
        </p:txBody>
      </p:sp>
    </p:spTree>
    <p:extLst>
      <p:ext uri="{BB962C8B-B14F-4D97-AF65-F5344CB8AC3E}">
        <p14:creationId xmlns:p14="http://schemas.microsoft.com/office/powerpoint/2010/main" val="196825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1AE2DE8F-835E-44FF-898B-623D7C48D115}" type="datetimeFigureOut">
              <a:rPr lang="cs-CZ" smtClean="0"/>
              <a:t>24.03.2022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E4EF6DD-D0D8-4049-A9A2-FE33B328B3BC}" type="slidenum">
              <a:rPr lang="cs-CZ" smtClean="0"/>
              <a:t>‹#›</a:t>
            </a:fld>
            <a:endParaRPr lang="cs-CZ"/>
          </a:p>
        </p:txBody>
      </p:sp>
    </p:spTree>
    <p:extLst>
      <p:ext uri="{BB962C8B-B14F-4D97-AF65-F5344CB8AC3E}">
        <p14:creationId xmlns:p14="http://schemas.microsoft.com/office/powerpoint/2010/main" val="39397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AE2DE8F-835E-44FF-898B-623D7C48D115}" type="datetimeFigureOut">
              <a:rPr lang="cs-CZ" smtClean="0"/>
              <a:t>24.03.2022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E4EF6DD-D0D8-4049-A9A2-FE33B328B3BC}" type="slidenum">
              <a:rPr lang="cs-CZ" smtClean="0"/>
              <a:t>‹#›</a:t>
            </a:fld>
            <a:endParaRPr lang="cs-CZ"/>
          </a:p>
        </p:txBody>
      </p:sp>
    </p:spTree>
    <p:extLst>
      <p:ext uri="{BB962C8B-B14F-4D97-AF65-F5344CB8AC3E}">
        <p14:creationId xmlns:p14="http://schemas.microsoft.com/office/powerpoint/2010/main" val="394508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AE2DE8F-835E-44FF-898B-623D7C48D115}" type="datetimeFigureOut">
              <a:rPr lang="cs-CZ" smtClean="0"/>
              <a:t>24.03.2022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E4EF6DD-D0D8-4049-A9A2-FE33B328B3BC}" type="slidenum">
              <a:rPr lang="cs-CZ" smtClean="0"/>
              <a:t>‹#›</a:t>
            </a:fld>
            <a:endParaRPr lang="cs-CZ"/>
          </a:p>
        </p:txBody>
      </p:sp>
    </p:spTree>
    <p:extLst>
      <p:ext uri="{BB962C8B-B14F-4D97-AF65-F5344CB8AC3E}">
        <p14:creationId xmlns:p14="http://schemas.microsoft.com/office/powerpoint/2010/main" val="2283288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1E4EF6DD-D0D8-4049-A9A2-FE33B328B3BC}" type="slidenum">
              <a:rPr lang="cs-CZ" smtClean="0"/>
              <a:t>‹#›</a:t>
            </a:fld>
            <a:endParaRPr lang="cs-CZ"/>
          </a:p>
        </p:txBody>
      </p:sp>
      <p:sp>
        <p:nvSpPr>
          <p:cNvPr id="5" name="Zástupný symbol pro text 2"/>
          <p:cNvSpPr>
            <a:spLocks noGrp="1"/>
          </p:cNvSpPr>
          <p:nvPr>
            <p:ph idx="1"/>
          </p:nvPr>
        </p:nvSpPr>
        <p:spPr>
          <a:xfrm>
            <a:off x="527382" y="1844824"/>
            <a:ext cx="11486753"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7042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AE2DE8F-835E-44FF-898B-623D7C48D115}" type="datetimeFigureOut">
              <a:rPr lang="cs-CZ" smtClean="0"/>
              <a:t>24.03.2022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E4EF6DD-D0D8-4049-A9A2-FE33B328B3BC}" type="slidenum">
              <a:rPr lang="cs-CZ" smtClean="0"/>
              <a:t>‹#›</a:t>
            </a:fld>
            <a:endParaRPr lang="cs-CZ"/>
          </a:p>
        </p:txBody>
      </p:sp>
    </p:spTree>
    <p:extLst>
      <p:ext uri="{BB962C8B-B14F-4D97-AF65-F5344CB8AC3E}">
        <p14:creationId xmlns:p14="http://schemas.microsoft.com/office/powerpoint/2010/main" val="362722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1AE2DE8F-835E-44FF-898B-623D7C48D115}" type="datetimeFigureOut">
              <a:rPr lang="cs-CZ" smtClean="0"/>
              <a:t>24.03.2022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E4EF6DD-D0D8-4049-A9A2-FE33B328B3BC}" type="slidenum">
              <a:rPr lang="cs-CZ" smtClean="0"/>
              <a:t>‹#›</a:t>
            </a:fld>
            <a:endParaRPr lang="cs-CZ"/>
          </a:p>
        </p:txBody>
      </p:sp>
    </p:spTree>
    <p:extLst>
      <p:ext uri="{BB962C8B-B14F-4D97-AF65-F5344CB8AC3E}">
        <p14:creationId xmlns:p14="http://schemas.microsoft.com/office/powerpoint/2010/main" val="355408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1AE2DE8F-835E-44FF-898B-623D7C48D115}" type="datetimeFigureOut">
              <a:rPr lang="cs-CZ" smtClean="0"/>
              <a:t>24.03.2022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E4EF6DD-D0D8-4049-A9A2-FE33B328B3BC}" type="slidenum">
              <a:rPr lang="cs-CZ" smtClean="0"/>
              <a:t>‹#›</a:t>
            </a:fld>
            <a:endParaRPr lang="cs-CZ"/>
          </a:p>
        </p:txBody>
      </p:sp>
    </p:spTree>
    <p:extLst>
      <p:ext uri="{BB962C8B-B14F-4D97-AF65-F5344CB8AC3E}">
        <p14:creationId xmlns:p14="http://schemas.microsoft.com/office/powerpoint/2010/main" val="156999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1AE2DE8F-835E-44FF-898B-623D7C48D115}" type="datetimeFigureOut">
              <a:rPr lang="cs-CZ" smtClean="0"/>
              <a:t>24.03.2022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E4EF6DD-D0D8-4049-A9A2-FE33B328B3BC}" type="slidenum">
              <a:rPr lang="cs-CZ" smtClean="0"/>
              <a:t>‹#›</a:t>
            </a:fld>
            <a:endParaRPr lang="cs-CZ"/>
          </a:p>
        </p:txBody>
      </p:sp>
    </p:spTree>
    <p:extLst>
      <p:ext uri="{BB962C8B-B14F-4D97-AF65-F5344CB8AC3E}">
        <p14:creationId xmlns:p14="http://schemas.microsoft.com/office/powerpoint/2010/main" val="277774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1AE2DE8F-835E-44FF-898B-623D7C48D115}" type="datetimeFigureOut">
              <a:rPr lang="cs-CZ" smtClean="0"/>
              <a:t>24.03.2022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E4EF6DD-D0D8-4049-A9A2-FE33B328B3BC}" type="slidenum">
              <a:rPr lang="cs-CZ" smtClean="0"/>
              <a:t>‹#›</a:t>
            </a:fld>
            <a:endParaRPr lang="cs-CZ"/>
          </a:p>
        </p:txBody>
      </p:sp>
    </p:spTree>
    <p:extLst>
      <p:ext uri="{BB962C8B-B14F-4D97-AF65-F5344CB8AC3E}">
        <p14:creationId xmlns:p14="http://schemas.microsoft.com/office/powerpoint/2010/main" val="85348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2DE8F-835E-44FF-898B-623D7C48D115}" type="datetimeFigureOut">
              <a:rPr lang="cs-CZ" smtClean="0"/>
              <a:t>24.03.2022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E4EF6DD-D0D8-4049-A9A2-FE33B328B3BC}" type="slidenum">
              <a:rPr lang="cs-CZ" smtClean="0"/>
              <a:t>‹#›</a:t>
            </a:fld>
            <a:endParaRPr lang="cs-CZ"/>
          </a:p>
        </p:txBody>
      </p:sp>
    </p:spTree>
    <p:extLst>
      <p:ext uri="{BB962C8B-B14F-4D97-AF65-F5344CB8AC3E}">
        <p14:creationId xmlns:p14="http://schemas.microsoft.com/office/powerpoint/2010/main" val="163761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AE2DE8F-835E-44FF-898B-623D7C48D115}" type="datetimeFigureOut">
              <a:rPr lang="cs-CZ" smtClean="0"/>
              <a:t>24.03.2022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E4EF6DD-D0D8-4049-A9A2-FE33B328B3BC}" type="slidenum">
              <a:rPr lang="cs-CZ" smtClean="0"/>
              <a:t>‹#›</a:t>
            </a:fld>
            <a:endParaRPr lang="cs-CZ"/>
          </a:p>
        </p:txBody>
      </p:sp>
    </p:spTree>
    <p:extLst>
      <p:ext uri="{BB962C8B-B14F-4D97-AF65-F5344CB8AC3E}">
        <p14:creationId xmlns:p14="http://schemas.microsoft.com/office/powerpoint/2010/main" val="306941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AE2DE8F-835E-44FF-898B-623D7C48D115}" type="datetimeFigureOut">
              <a:rPr lang="cs-CZ" smtClean="0"/>
              <a:t>24.03.2022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E4EF6DD-D0D8-4049-A9A2-FE33B328B3BC}" type="slidenum">
              <a:rPr lang="cs-CZ" smtClean="0"/>
              <a:t>‹#›</a:t>
            </a:fld>
            <a:endParaRPr lang="cs-CZ"/>
          </a:p>
        </p:txBody>
      </p:sp>
    </p:spTree>
    <p:extLst>
      <p:ext uri="{BB962C8B-B14F-4D97-AF65-F5344CB8AC3E}">
        <p14:creationId xmlns:p14="http://schemas.microsoft.com/office/powerpoint/2010/main" val="375953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2DE8F-835E-44FF-898B-623D7C48D115}" type="datetimeFigureOut">
              <a:rPr lang="cs-CZ" smtClean="0"/>
              <a:t>24.03.2022</a:t>
            </a:fld>
            <a:endParaRPr lang="cs-CZ"/>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EF6DD-D0D8-4049-A9A2-FE33B328B3BC}" type="slidenum">
              <a:rPr lang="cs-CZ" smtClean="0"/>
              <a:t>‹#›</a:t>
            </a:fld>
            <a:endParaRPr lang="cs-CZ"/>
          </a:p>
        </p:txBody>
      </p:sp>
    </p:spTree>
    <p:extLst>
      <p:ext uri="{BB962C8B-B14F-4D97-AF65-F5344CB8AC3E}">
        <p14:creationId xmlns:p14="http://schemas.microsoft.com/office/powerpoint/2010/main" val="747864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5.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2.xml.rels><?xml version="1.0" encoding="UTF-8" standalone="yes"?>
<Relationships xmlns="http://schemas.openxmlformats.org/package/2006/relationships"><Relationship Id="rId8" Type="http://schemas.openxmlformats.org/officeDocument/2006/relationships/hyperlink" Target="https://managementmania.com/cs/efektivnost" TargetMode="External"/><Relationship Id="rId3" Type="http://schemas.openxmlformats.org/officeDocument/2006/relationships/image" Target="../media/image1.png"/><Relationship Id="rId7" Type="http://schemas.openxmlformats.org/officeDocument/2006/relationships/hyperlink" Target="https://managementmania.com/cs/kaizen" TargetMode="External"/><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hyperlink" Target="https://managementmania.com/cs/lean" TargetMode="External"/><Relationship Id="rId11" Type="http://schemas.openxmlformats.org/officeDocument/2006/relationships/hyperlink" Target="https://managementmania.com/cs/vyroba-a-prumysl-sekundarni-sektor" TargetMode="External"/><Relationship Id="rId5" Type="http://schemas.openxmlformats.org/officeDocument/2006/relationships/hyperlink" Target="https://managementmania.com/cs/rizeni-kvality" TargetMode="External"/><Relationship Id="rId10" Type="http://schemas.openxmlformats.org/officeDocument/2006/relationships/hyperlink" Target="https://managementmania.com/cs/organizace" TargetMode="External"/><Relationship Id="rId4" Type="http://schemas.openxmlformats.org/officeDocument/2006/relationships/hyperlink" Target="https://managementmania.com/cs/rizeni" TargetMode="External"/><Relationship Id="rId9" Type="http://schemas.openxmlformats.org/officeDocument/2006/relationships/hyperlink" Target="https://managementmania.com/cs/hospodarnost"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6.xml"/><Relationship Id="rId5" Type="http://schemas.openxmlformats.org/officeDocument/2006/relationships/hyperlink" Target="https://events.economia.cz/media/event/17402/files/02-vse-petr-jirsak_e791ccd.pdf" TargetMode="Externa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7.xml"/><Relationship Id="rId5" Type="http://schemas.openxmlformats.org/officeDocument/2006/relationships/hyperlink" Target="https://events.economia.cz/media/event/17402/files/02-vse-petr-jirsak_e791ccd.pdf" TargetMode="Externa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32345D-DE53-498A-B801-9DE18A16F58D}"/>
              </a:ext>
            </a:extLst>
          </p:cNvPr>
          <p:cNvSpPr>
            <a:spLocks noGrp="1"/>
          </p:cNvSpPr>
          <p:nvPr>
            <p:ph type="ctrTitle"/>
          </p:nvPr>
        </p:nvSpPr>
        <p:spPr/>
        <p:txBody>
          <a:bodyPr/>
          <a:lstStyle/>
          <a:p>
            <a:r>
              <a:rPr lang="cs-CZ" dirty="0"/>
              <a:t>Logistický management</a:t>
            </a:r>
          </a:p>
        </p:txBody>
      </p:sp>
      <p:sp>
        <p:nvSpPr>
          <p:cNvPr id="3" name="Podnadpis 2">
            <a:extLst>
              <a:ext uri="{FF2B5EF4-FFF2-40B4-BE49-F238E27FC236}">
                <a16:creationId xmlns:a16="http://schemas.microsoft.com/office/drawing/2014/main" id="{534707F3-1CB2-460B-89EC-2174B055DA74}"/>
              </a:ext>
            </a:extLst>
          </p:cNvPr>
          <p:cNvSpPr>
            <a:spLocks noGrp="1"/>
          </p:cNvSpPr>
          <p:nvPr>
            <p:ph type="subTitle" idx="1"/>
          </p:nvPr>
        </p:nvSpPr>
        <p:spPr/>
        <p:txBody>
          <a:bodyPr/>
          <a:lstStyle/>
          <a:p>
            <a:r>
              <a:rPr lang="cs-CZ" dirty="0"/>
              <a:t>Tutoriál 2</a:t>
            </a:r>
          </a:p>
        </p:txBody>
      </p:sp>
    </p:spTree>
    <p:extLst>
      <p:ext uri="{BB962C8B-B14F-4D97-AF65-F5344CB8AC3E}">
        <p14:creationId xmlns:p14="http://schemas.microsoft.com/office/powerpoint/2010/main" val="8009136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A592F1-BCD3-4C59-A1BB-BDF861826689}"/>
              </a:ext>
            </a:extLst>
          </p:cNvPr>
          <p:cNvSpPr>
            <a:spLocks noGrp="1"/>
          </p:cNvSpPr>
          <p:nvPr>
            <p:ph type="title"/>
          </p:nvPr>
        </p:nvSpPr>
        <p:spPr/>
        <p:txBody>
          <a:bodyPr>
            <a:normAutofit/>
          </a:bodyPr>
          <a:lstStyle/>
          <a:p>
            <a:r>
              <a:rPr lang="cs-CZ" sz="2800" b="1" dirty="0" err="1">
                <a:effectLst/>
                <a:latin typeface="Calibri" panose="020F0502020204030204" pitchFamily="34" charset="0"/>
                <a:ea typeface="Calibri" panose="020F0502020204030204" pitchFamily="34" charset="0"/>
                <a:cs typeface="Times New Roman" panose="02020603050405020304" pitchFamily="18" charset="0"/>
              </a:rPr>
              <a:t>Mikropohybové</a:t>
            </a:r>
            <a:r>
              <a:rPr lang="cs-CZ" sz="2800" b="1" dirty="0">
                <a:effectLst/>
                <a:latin typeface="Calibri" panose="020F0502020204030204" pitchFamily="34" charset="0"/>
                <a:ea typeface="Calibri" panose="020F0502020204030204" pitchFamily="34" charset="0"/>
                <a:cs typeface="Times New Roman" panose="02020603050405020304" pitchFamily="18" charset="0"/>
              </a:rPr>
              <a:t> studie sledování elementárních pohybů</a:t>
            </a:r>
            <a:endParaRPr lang="cs-CZ" sz="6000" b="1" dirty="0"/>
          </a:p>
        </p:txBody>
      </p:sp>
      <p:sp>
        <p:nvSpPr>
          <p:cNvPr id="3" name="Zástupný obsah 2">
            <a:extLst>
              <a:ext uri="{FF2B5EF4-FFF2-40B4-BE49-F238E27FC236}">
                <a16:creationId xmlns:a16="http://schemas.microsoft.com/office/drawing/2014/main" id="{6223B7FF-705E-436A-8A05-90C5729B2A1A}"/>
              </a:ext>
            </a:extLst>
          </p:cNvPr>
          <p:cNvSpPr>
            <a:spLocks noGrp="1"/>
          </p:cNvSpPr>
          <p:nvPr>
            <p:ph idx="1"/>
          </p:nvPr>
        </p:nvSpPr>
        <p:spPr/>
        <p:txBody>
          <a:bodyPr/>
          <a:lstStyle/>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Cíle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mikrobohybových</a:t>
            </a:r>
            <a:r>
              <a:rPr lang="cs-CZ" sz="1800" dirty="0">
                <a:effectLst/>
                <a:latin typeface="Calibri" panose="020F0502020204030204" pitchFamily="34" charset="0"/>
                <a:ea typeface="Calibri" panose="020F0502020204030204" pitchFamily="34" charset="0"/>
                <a:cs typeface="Times New Roman" panose="02020603050405020304" pitchFamily="18" charset="0"/>
              </a:rPr>
              <a:t> studií jsou následující: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Snížit počet pohybů, které tvoří pracovní činnosti a postupy,</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Umožnit exaktnější stanovení normy času podle předem časově ohodnocených pohybů</a:t>
            </a:r>
          </a:p>
          <a:p>
            <a:endParaRPr lang="cs-CZ" dirty="0"/>
          </a:p>
        </p:txBody>
      </p:sp>
    </p:spTree>
    <p:extLst>
      <p:ext uri="{BB962C8B-B14F-4D97-AF65-F5344CB8AC3E}">
        <p14:creationId xmlns:p14="http://schemas.microsoft.com/office/powerpoint/2010/main" val="164018975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9B892-D390-4533-83E4-CF3D152DF207}"/>
              </a:ext>
            </a:extLst>
          </p:cNvPr>
          <p:cNvSpPr>
            <a:spLocks noGrp="1"/>
          </p:cNvSpPr>
          <p:nvPr>
            <p:ph type="title"/>
          </p:nvPr>
        </p:nvSpPr>
        <p:spPr/>
        <p:txBody>
          <a:bodyPr/>
          <a:lstStyle/>
          <a:p>
            <a:r>
              <a:rPr lang="cs-CZ" b="1" dirty="0" err="1"/>
              <a:t>Therbligy</a:t>
            </a:r>
            <a:endParaRPr lang="cs-CZ" b="1" dirty="0"/>
          </a:p>
        </p:txBody>
      </p:sp>
      <p:sp>
        <p:nvSpPr>
          <p:cNvPr id="3" name="Zástupný obsah 2">
            <a:extLst>
              <a:ext uri="{FF2B5EF4-FFF2-40B4-BE49-F238E27FC236}">
                <a16:creationId xmlns:a16="http://schemas.microsoft.com/office/drawing/2014/main" id="{A1A24AB6-DB6C-40A0-898A-C6F36A6EF975}"/>
              </a:ext>
            </a:extLst>
          </p:cNvPr>
          <p:cNvSpPr>
            <a:spLocks noGrp="1"/>
          </p:cNvSpPr>
          <p:nvPr>
            <p:ph idx="1"/>
          </p:nvPr>
        </p:nvSpPr>
        <p:spPr/>
        <p:txBody>
          <a:bodyPr/>
          <a:lstStyle/>
          <a:p>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Elementární prvky pracovního pohybu</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p>
          <a:p>
            <a:endParaRPr lang="cs-CZ" dirty="0"/>
          </a:p>
        </p:txBody>
      </p:sp>
      <p:pic>
        <p:nvPicPr>
          <p:cNvPr id="4" name="Obrázek 3">
            <a:extLst>
              <a:ext uri="{FF2B5EF4-FFF2-40B4-BE49-F238E27FC236}">
                <a16:creationId xmlns:a16="http://schemas.microsoft.com/office/drawing/2014/main" id="{0A780035-F3E8-4C87-8FDD-52C86236474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766285" y="2355630"/>
            <a:ext cx="2987675" cy="3068955"/>
          </a:xfrm>
          <a:prstGeom prst="rect">
            <a:avLst/>
          </a:prstGeom>
        </p:spPr>
      </p:pic>
    </p:spTree>
    <p:extLst>
      <p:ext uri="{BB962C8B-B14F-4D97-AF65-F5344CB8AC3E}">
        <p14:creationId xmlns:p14="http://schemas.microsoft.com/office/powerpoint/2010/main" val="50354938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5BE02-5DD7-4EB4-BBA9-3E5C46F2175C}"/>
              </a:ext>
            </a:extLst>
          </p:cNvPr>
          <p:cNvSpPr>
            <a:spLocks noGrp="1"/>
          </p:cNvSpPr>
          <p:nvPr>
            <p:ph type="title"/>
          </p:nvPr>
        </p:nvSpPr>
        <p:spPr/>
        <p:txBody>
          <a:bodyPr/>
          <a:lstStyle/>
          <a:p>
            <a:r>
              <a:rPr lang="cs-CZ" b="1" dirty="0"/>
              <a:t>Informační podpora výroby</a:t>
            </a:r>
          </a:p>
        </p:txBody>
      </p:sp>
      <p:pic>
        <p:nvPicPr>
          <p:cNvPr id="4" name="Picture 2">
            <a:extLst>
              <a:ext uri="{FF2B5EF4-FFF2-40B4-BE49-F238E27FC236}">
                <a16:creationId xmlns:a16="http://schemas.microsoft.com/office/drawing/2014/main" id="{B724A9DF-2DBB-4125-A230-4EC678CEF4AC}"/>
              </a:ext>
            </a:extLst>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3466322" y="1600200"/>
            <a:ext cx="525935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64201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A31772-3C2F-4E9C-BAC1-B4545C1C86EE}"/>
              </a:ext>
            </a:extLst>
          </p:cNvPr>
          <p:cNvSpPr>
            <a:spLocks noGrp="1"/>
          </p:cNvSpPr>
          <p:nvPr>
            <p:ph type="title"/>
          </p:nvPr>
        </p:nvSpPr>
        <p:spPr/>
        <p:txBody>
          <a:bodyPr/>
          <a:lstStyle/>
          <a:p>
            <a:r>
              <a:rPr lang="cs-CZ" b="1" dirty="0"/>
              <a:t>Informační podpora výroby</a:t>
            </a:r>
            <a:endParaRPr lang="cs-CZ" dirty="0"/>
          </a:p>
        </p:txBody>
      </p:sp>
      <p:sp>
        <p:nvSpPr>
          <p:cNvPr id="3" name="Zástupný obsah 2">
            <a:extLst>
              <a:ext uri="{FF2B5EF4-FFF2-40B4-BE49-F238E27FC236}">
                <a16:creationId xmlns:a16="http://schemas.microsoft.com/office/drawing/2014/main" id="{84704DC1-5092-4B23-B69B-23B5645FE522}"/>
              </a:ext>
            </a:extLst>
          </p:cNvPr>
          <p:cNvSpPr>
            <a:spLocks noGrp="1"/>
          </p:cNvSpPr>
          <p:nvPr>
            <p:ph idx="1"/>
          </p:nvPr>
        </p:nvSpPr>
        <p:spPr/>
        <p:txBody>
          <a:bodyPr/>
          <a:lstStyle/>
          <a:p>
            <a:endParaRPr lang="cs-CZ"/>
          </a:p>
        </p:txBody>
      </p:sp>
      <p:pic>
        <p:nvPicPr>
          <p:cNvPr id="4" name="Zástupný symbol pro obsah 4">
            <a:extLst>
              <a:ext uri="{FF2B5EF4-FFF2-40B4-BE49-F238E27FC236}">
                <a16:creationId xmlns:a16="http://schemas.microsoft.com/office/drawing/2014/main" id="{0DB890B7-F322-4577-8911-50B4C2084C32}"/>
              </a:ext>
            </a:extLst>
          </p:cNvPr>
          <p:cNvPicPr/>
          <p:nvPr/>
        </p:nvPicPr>
        <p:blipFill>
          <a:blip r:embed="rId4">
            <a:extLst>
              <a:ext uri="{28A0092B-C50C-407E-A947-70E740481C1C}">
                <a14:useLocalDpi xmlns:a14="http://schemas.microsoft.com/office/drawing/2010/main" val="0"/>
              </a:ext>
            </a:extLst>
          </a:blip>
          <a:stretch>
            <a:fillRect/>
          </a:stretch>
        </p:blipFill>
        <p:spPr>
          <a:xfrm>
            <a:off x="2904322" y="2315022"/>
            <a:ext cx="5972810" cy="3739515"/>
          </a:xfrm>
          <a:prstGeom prst="rect">
            <a:avLst/>
          </a:prstGeom>
        </p:spPr>
      </p:pic>
    </p:spTree>
    <p:extLst>
      <p:ext uri="{BB962C8B-B14F-4D97-AF65-F5344CB8AC3E}">
        <p14:creationId xmlns:p14="http://schemas.microsoft.com/office/powerpoint/2010/main" val="119694671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C99EAB-4801-41F0-B4EC-C1C8FCE688CB}"/>
              </a:ext>
            </a:extLst>
          </p:cNvPr>
          <p:cNvSpPr>
            <a:spLocks noGrp="1"/>
          </p:cNvSpPr>
          <p:nvPr>
            <p:ph type="ctrTitle"/>
          </p:nvPr>
        </p:nvSpPr>
        <p:spPr/>
        <p:txBody>
          <a:bodyPr/>
          <a:lstStyle/>
          <a:p>
            <a:r>
              <a:rPr lang="cs-CZ" b="1" dirty="0" err="1">
                <a:solidFill>
                  <a:srgbClr val="C00000"/>
                </a:solidFill>
              </a:rPr>
              <a:t>Push</a:t>
            </a:r>
            <a:r>
              <a:rPr lang="cs-CZ" b="1" dirty="0">
                <a:solidFill>
                  <a:srgbClr val="C00000"/>
                </a:solidFill>
              </a:rPr>
              <a:t> a </a:t>
            </a:r>
            <a:r>
              <a:rPr lang="cs-CZ" b="1" dirty="0" err="1">
                <a:solidFill>
                  <a:srgbClr val="C00000"/>
                </a:solidFill>
              </a:rPr>
              <a:t>pull</a:t>
            </a:r>
            <a:r>
              <a:rPr lang="cs-CZ" b="1" dirty="0">
                <a:solidFill>
                  <a:srgbClr val="C00000"/>
                </a:solidFill>
              </a:rPr>
              <a:t> princip. </a:t>
            </a:r>
            <a:r>
              <a:rPr lang="cs-CZ" b="1" dirty="0" err="1">
                <a:solidFill>
                  <a:srgbClr val="C00000"/>
                </a:solidFill>
              </a:rPr>
              <a:t>Lean</a:t>
            </a:r>
            <a:r>
              <a:rPr lang="cs-CZ" b="1" dirty="0">
                <a:solidFill>
                  <a:srgbClr val="C00000"/>
                </a:solidFill>
              </a:rPr>
              <a:t> management</a:t>
            </a:r>
          </a:p>
        </p:txBody>
      </p:sp>
      <p:sp>
        <p:nvSpPr>
          <p:cNvPr id="3" name="Podnadpis 2">
            <a:extLst>
              <a:ext uri="{FF2B5EF4-FFF2-40B4-BE49-F238E27FC236}">
                <a16:creationId xmlns:a16="http://schemas.microsoft.com/office/drawing/2014/main" id="{40FE6CF6-84D6-4C41-9088-8357434E009F}"/>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7922950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CF09B4-65CD-4A18-B1BA-EA183FD7D215}"/>
              </a:ext>
            </a:extLst>
          </p:cNvPr>
          <p:cNvSpPr>
            <a:spLocks noGrp="1"/>
          </p:cNvSpPr>
          <p:nvPr>
            <p:ph type="title"/>
          </p:nvPr>
        </p:nvSpPr>
        <p:spPr/>
        <p:txBody>
          <a:bodyPr/>
          <a:lstStyle/>
          <a:p>
            <a:endParaRPr lang="cs-CZ"/>
          </a:p>
        </p:txBody>
      </p:sp>
      <p:pic>
        <p:nvPicPr>
          <p:cNvPr id="4" name="obrázek 2">
            <a:extLst>
              <a:ext uri="{FF2B5EF4-FFF2-40B4-BE49-F238E27FC236}">
                <a16:creationId xmlns:a16="http://schemas.microsoft.com/office/drawing/2014/main" id="{4D7C146C-FF6C-406C-9026-59E327CB7C1F}"/>
              </a:ext>
            </a:extLst>
          </p:cNvPr>
          <p:cNvPicPr>
            <a:picLocks noGrp="1"/>
          </p:cNvPicPr>
          <p:nvPr>
            <p:ph idx="1"/>
          </p:nvPr>
        </p:nvPicPr>
        <p:blipFill>
          <a:blip r:embed="rId4"/>
          <a:stretch>
            <a:fillRect/>
          </a:stretch>
        </p:blipFill>
        <p:spPr bwMode="auto">
          <a:xfrm>
            <a:off x="3319462" y="2224881"/>
            <a:ext cx="5553075" cy="3276600"/>
          </a:xfrm>
          <a:prstGeom prst="rect">
            <a:avLst/>
          </a:prstGeom>
          <a:noFill/>
          <a:ln w="9525">
            <a:noFill/>
            <a:miter lim="800000"/>
            <a:headEnd/>
            <a:tailEnd/>
          </a:ln>
        </p:spPr>
      </p:pic>
    </p:spTree>
    <p:extLst>
      <p:ext uri="{BB962C8B-B14F-4D97-AF65-F5344CB8AC3E}">
        <p14:creationId xmlns:p14="http://schemas.microsoft.com/office/powerpoint/2010/main" val="170864729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E3D4E-ACF2-49DB-8849-630CDE64C2AF}"/>
              </a:ext>
            </a:extLst>
          </p:cNvPr>
          <p:cNvSpPr>
            <a:spLocks noGrp="1"/>
          </p:cNvSpPr>
          <p:nvPr>
            <p:ph type="title"/>
          </p:nvPr>
        </p:nvSpPr>
        <p:spPr/>
        <p:txBody>
          <a:bodyPr/>
          <a:lstStyle/>
          <a:p>
            <a:r>
              <a:rPr lang="cs-CZ" b="1" dirty="0"/>
              <a:t>DBR </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t>
            </a:r>
            <a:r>
              <a:rPr lang="cs-CZ" sz="44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drum</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-buffer-</a:t>
            </a:r>
            <a:r>
              <a:rPr lang="cs-CZ" sz="44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rope</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t>
            </a:r>
            <a:r>
              <a:rPr lang="cs-CZ" sz="4400" dirty="0">
                <a:effectLst/>
                <a:latin typeface="Calibri" panose="020F0502020204030204" pitchFamily="34" charset="0"/>
                <a:ea typeface="Calibri" panose="020F0502020204030204" pitchFamily="34" charset="0"/>
                <a:cs typeface="Times New Roman" panose="02020603050405020304" pitchFamily="18" charset="0"/>
              </a:rPr>
              <a:t> </a:t>
            </a:r>
            <a:endParaRPr lang="cs-CZ" dirty="0"/>
          </a:p>
        </p:txBody>
      </p:sp>
      <p:sp>
        <p:nvSpPr>
          <p:cNvPr id="3" name="Zástupný obsah 2">
            <a:extLst>
              <a:ext uri="{FF2B5EF4-FFF2-40B4-BE49-F238E27FC236}">
                <a16:creationId xmlns:a16="http://schemas.microsoft.com/office/drawing/2014/main" id="{152A7889-AF4E-40EE-AE2A-D99F652CF383}"/>
              </a:ext>
            </a:extLst>
          </p:cNvPr>
          <p:cNvSpPr>
            <a:spLocks noGrp="1"/>
          </p:cNvSpPr>
          <p:nvPr>
            <p:ph idx="1"/>
          </p:nvPr>
        </p:nvSpPr>
        <p:spPr/>
        <p:txBody>
          <a:bodyPr>
            <a:normAutofit fontScale="92500" lnSpcReduction="10000"/>
          </a:bodyPr>
          <a:lstStyle/>
          <a:p>
            <a:pPr marL="457200"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překladu buben-nárazník-lano. V první řadě je potřeba si říci, kde se systém nedá aplikovat. Jde především o provozy, které neumožňují vůbec nebo jen velmi omezeně vytvářet skladovací zásoby ve výrobě. Jde tedy o metodu, při které se tyto zásoby tvoří zcela záměrně. Jde o systém, který se dá aplikovat ve výrobě a dílčích stupních výrobních procesů, převážně průmyslového odvětví.</a:t>
            </a:r>
          </a:p>
          <a:p>
            <a:pPr marL="457200"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Princip DBR lze jednoduše definovat jako systém, který díky možnostem tvorby zásob z jednotlivých procesů výroby dodává celkové výrobě přidanou hodnotu ve smyslu schopnosti systému překonávat odchylky nebo poruchy ve výrobě tak, že koncový zákazník tyto odchylky nerozezná. Nebudou mít vliv na stav objednávky a požadavky partnerů. Byť snahou managementu pořád zůstává fakt, že tyto zásoby je nutné sledovat a mít snahu o neustálé jejich snižování. Nicméně pořád jsou potřeba. Jedná se pak o tzv. „nárazník“ ve struktuře systému DBR.</a:t>
            </a:r>
          </a:p>
          <a:p>
            <a:pPr marL="457200"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Odchylky výroby a poruchy představují určitá slabší místa výroby. Články řetězce, které lze jen těžko ovlivnit, a přitom se výrobě běžně vyskytují. Jsou součástí procesu výroby.</a:t>
            </a:r>
          </a:p>
        </p:txBody>
      </p:sp>
    </p:spTree>
    <p:extLst>
      <p:ext uri="{BB962C8B-B14F-4D97-AF65-F5344CB8AC3E}">
        <p14:creationId xmlns:p14="http://schemas.microsoft.com/office/powerpoint/2010/main" val="300219359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F2489C-AE26-4C67-A9D8-CC3F9FCA2BC7}"/>
              </a:ext>
            </a:extLst>
          </p:cNvPr>
          <p:cNvSpPr>
            <a:spLocks noGrp="1"/>
          </p:cNvSpPr>
          <p:nvPr>
            <p:ph type="title"/>
          </p:nvPr>
        </p:nvSpPr>
        <p:spPr/>
        <p:txBody>
          <a:bodyPr/>
          <a:lstStyle/>
          <a:p>
            <a:r>
              <a:rPr lang="cs-CZ" b="1" dirty="0"/>
              <a:t>DBR </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t>
            </a:r>
            <a:r>
              <a:rPr lang="cs-CZ" sz="44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drum</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-buffer-</a:t>
            </a:r>
            <a:r>
              <a:rPr lang="cs-CZ" sz="44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rope</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t>
            </a:r>
            <a:r>
              <a:rPr lang="cs-CZ" sz="4400" dirty="0">
                <a:effectLst/>
                <a:latin typeface="Calibri" panose="020F0502020204030204" pitchFamily="34" charset="0"/>
                <a:ea typeface="Calibri" panose="020F0502020204030204" pitchFamily="34" charset="0"/>
                <a:cs typeface="Times New Roman" panose="02020603050405020304" pitchFamily="18" charset="0"/>
              </a:rPr>
              <a:t> </a:t>
            </a:r>
            <a:endParaRPr lang="cs-CZ" dirty="0"/>
          </a:p>
        </p:txBody>
      </p:sp>
      <p:sp>
        <p:nvSpPr>
          <p:cNvPr id="3" name="Zástupný obsah 2">
            <a:extLst>
              <a:ext uri="{FF2B5EF4-FFF2-40B4-BE49-F238E27FC236}">
                <a16:creationId xmlns:a16="http://schemas.microsoft.com/office/drawing/2014/main" id="{7B92A393-7BB2-4BF6-AEC7-84058CD0CEC1}"/>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394B7C68-0588-4A86-9282-E5E6521AB4FD}"/>
              </a:ext>
            </a:extLst>
          </p:cNvPr>
          <p:cNvPicPr/>
          <p:nvPr/>
        </p:nvPicPr>
        <p:blipFill>
          <a:blip r:embed="rId4">
            <a:extLst>
              <a:ext uri="{28A0092B-C50C-407E-A947-70E740481C1C}">
                <a14:useLocalDpi xmlns:a14="http://schemas.microsoft.com/office/drawing/2010/main" val="0"/>
              </a:ext>
            </a:extLst>
          </a:blip>
          <a:stretch>
            <a:fillRect/>
          </a:stretch>
        </p:blipFill>
        <p:spPr>
          <a:xfrm>
            <a:off x="1511559" y="2201862"/>
            <a:ext cx="7644506" cy="3069934"/>
          </a:xfrm>
          <a:prstGeom prst="rect">
            <a:avLst/>
          </a:prstGeom>
        </p:spPr>
      </p:pic>
    </p:spTree>
    <p:extLst>
      <p:ext uri="{BB962C8B-B14F-4D97-AF65-F5344CB8AC3E}">
        <p14:creationId xmlns:p14="http://schemas.microsoft.com/office/powerpoint/2010/main" val="367491691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4699C-D6BE-4230-9BC3-EB86A30BF366}"/>
              </a:ext>
            </a:extLst>
          </p:cNvPr>
          <p:cNvSpPr>
            <a:spLocks noGrp="1"/>
          </p:cNvSpPr>
          <p:nvPr>
            <p:ph type="title"/>
          </p:nvPr>
        </p:nvSpPr>
        <p:spPr/>
        <p:txBody>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Základ štíhlosti</a:t>
            </a:r>
            <a:endParaRPr lang="cs-CZ" dirty="0"/>
          </a:p>
        </p:txBody>
      </p:sp>
      <p:sp>
        <p:nvSpPr>
          <p:cNvPr id="3" name="Zástupný obsah 2">
            <a:extLst>
              <a:ext uri="{FF2B5EF4-FFF2-40B4-BE49-F238E27FC236}">
                <a16:creationId xmlns:a16="http://schemas.microsoft.com/office/drawing/2014/main" id="{0B7CDB96-2529-45A7-8E1A-99BA446120F7}"/>
              </a:ext>
            </a:extLst>
          </p:cNvPr>
          <p:cNvSpPr>
            <a:spLocks noGrp="1"/>
          </p:cNvSpPr>
          <p:nvPr>
            <p:ph idx="1"/>
          </p:nvPr>
        </p:nvSpPr>
        <p:spPr/>
        <p:txBody>
          <a:bodyPr>
            <a:normAutofit fontScale="85000" lnSpcReduction="20000"/>
          </a:bodyPr>
          <a:lstStyle/>
          <a:p>
            <a:pPr marL="0" indent="0" algn="just">
              <a:lnSpc>
                <a:spcPct val="150000"/>
              </a:lnSpc>
              <a:spcAft>
                <a:spcPts val="1000"/>
              </a:spcAft>
              <a:buNone/>
            </a:pPr>
            <a:r>
              <a:rPr lang="cs-CZ" sz="1800" dirty="0">
                <a:effectLst/>
                <a:latin typeface="Calibri" panose="020F0502020204030204" pitchFamily="34" charset="0"/>
                <a:ea typeface="Times New Roman" panose="02020603050405020304" pitchFamily="18" charset="0"/>
                <a:cs typeface="Calibri" panose="020F0502020204030204" pitchFamily="34" charset="0"/>
              </a:rPr>
              <a:t>Všechno, co přidává náklady k výrobku nebo k službě bez toho, aby zvyšovalo jejich hodnotu. Všechno, co zákazník nechce uznat jako hodnotu a zaplatit.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50000"/>
              </a:lnSpc>
              <a:spcAft>
                <a:spcPts val="1000"/>
              </a:spcAft>
              <a:buNone/>
            </a:pPr>
            <a:r>
              <a:rPr lang="cs-CZ" sz="1800" dirty="0">
                <a:effectLst/>
                <a:latin typeface="Calibri" panose="020F0502020204030204" pitchFamily="34" charset="0"/>
                <a:ea typeface="Times New Roman" panose="02020603050405020304" pitchFamily="18" charset="0"/>
                <a:cs typeface="Calibri" panose="020F0502020204030204" pitchFamily="34" charset="0"/>
              </a:rPr>
              <a:t>Zásoby, nadbytečný materiál a komponenty – dodává se příliš mnoho materiálu, příčina je v nepřenosné dokumentaci, v chybách plánovacího systému nebo u dodavatele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Zbytečná manipulace – zbytečné přesuny materiálu, pře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skladňování</a:t>
            </a:r>
            <a:r>
              <a:rPr lang="cs-CZ" sz="1800" dirty="0">
                <a:effectLst/>
                <a:latin typeface="Calibri" panose="020F0502020204030204" pitchFamily="34" charset="0"/>
                <a:ea typeface="Times New Roman" panose="02020603050405020304" pitchFamily="18" charset="0"/>
                <a:cs typeface="Calibri" panose="020F0502020204030204" pitchFamily="34" charset="0"/>
              </a:rPr>
              <a:t>, přeprava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Čekání na součástky, materiál, informace, dopravní prostředky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Opravování poruch</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Chyby – vychystávání materiálu a komponentů v nesprávném množství a čas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Nevyužité přepravní kapacity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Nevyužité schopnosti pracovníků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4369565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7462C9-262C-492C-B7F4-BE39085071D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43106D6-D30F-4B6C-8F6C-C251AF341442}"/>
              </a:ext>
            </a:extLst>
          </p:cNvPr>
          <p:cNvSpPr>
            <a:spLocks noGrp="1"/>
          </p:cNvSpPr>
          <p:nvPr>
            <p:ph idx="1"/>
          </p:nvPr>
        </p:nvSpPr>
        <p:spPr/>
        <p:txBody>
          <a:bodyPr/>
          <a:lstStyle/>
          <a:p>
            <a:endParaRPr lang="cs-CZ"/>
          </a:p>
        </p:txBody>
      </p:sp>
      <p:pic>
        <p:nvPicPr>
          <p:cNvPr id="4" name="Obrázek 3" descr="Obr. 2: Jak dosáhnout štíhlé logistiky">
            <a:extLst>
              <a:ext uri="{FF2B5EF4-FFF2-40B4-BE49-F238E27FC236}">
                <a16:creationId xmlns:a16="http://schemas.microsoft.com/office/drawing/2014/main" id="{3999335F-78CF-4370-9F33-D07314FDBB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34073" y="2104707"/>
            <a:ext cx="6915617" cy="2989807"/>
          </a:xfrm>
          <a:prstGeom prst="rect">
            <a:avLst/>
          </a:prstGeom>
          <a:noFill/>
          <a:ln>
            <a:noFill/>
          </a:ln>
        </p:spPr>
      </p:pic>
    </p:spTree>
    <p:extLst>
      <p:ext uri="{BB962C8B-B14F-4D97-AF65-F5344CB8AC3E}">
        <p14:creationId xmlns:p14="http://schemas.microsoft.com/office/powerpoint/2010/main" val="304570544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21A7F-0389-438C-98F5-D3F1D05FC997}"/>
              </a:ext>
            </a:extLst>
          </p:cNvPr>
          <p:cNvSpPr>
            <a:spLocks noGrp="1"/>
          </p:cNvSpPr>
          <p:nvPr>
            <p:ph type="ctrTitle"/>
          </p:nvPr>
        </p:nvSpPr>
        <p:spPr/>
        <p:txBody>
          <a:bodyPr/>
          <a:lstStyle/>
          <a:p>
            <a:r>
              <a:rPr lang="cs-CZ" b="1" dirty="0"/>
              <a:t>Řízení výrobní logistiky</a:t>
            </a:r>
          </a:p>
        </p:txBody>
      </p:sp>
      <p:sp>
        <p:nvSpPr>
          <p:cNvPr id="3" name="Podnadpis 2">
            <a:extLst>
              <a:ext uri="{FF2B5EF4-FFF2-40B4-BE49-F238E27FC236}">
                <a16:creationId xmlns:a16="http://schemas.microsoft.com/office/drawing/2014/main" id="{FDF472D2-9F06-4E6D-AC89-4C6AE1791160}"/>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90050208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7462C9-262C-492C-B7F4-BE39085071D2}"/>
              </a:ext>
            </a:extLst>
          </p:cNvPr>
          <p:cNvSpPr>
            <a:spLocks noGrp="1"/>
          </p:cNvSpPr>
          <p:nvPr>
            <p:ph type="title"/>
          </p:nvPr>
        </p:nvSpPr>
        <p:spPr/>
        <p:txBody>
          <a:bodyPr/>
          <a:lstStyle/>
          <a:p>
            <a:r>
              <a:rPr lang="cs-CZ" b="1" dirty="0"/>
              <a:t>KANBAN</a:t>
            </a:r>
          </a:p>
        </p:txBody>
      </p:sp>
      <p:sp>
        <p:nvSpPr>
          <p:cNvPr id="3" name="Zástupný obsah 2">
            <a:extLst>
              <a:ext uri="{FF2B5EF4-FFF2-40B4-BE49-F238E27FC236}">
                <a16:creationId xmlns:a16="http://schemas.microsoft.com/office/drawing/2014/main" id="{943106D6-D30F-4B6C-8F6C-C251AF341442}"/>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B9509877-9BEC-4442-B9B3-0B73B990E4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56792" y="2152967"/>
            <a:ext cx="7119568" cy="2857572"/>
          </a:xfrm>
          <a:prstGeom prst="rect">
            <a:avLst/>
          </a:prstGeom>
          <a:noFill/>
          <a:ln>
            <a:noFill/>
          </a:ln>
        </p:spPr>
      </p:pic>
    </p:spTree>
    <p:extLst>
      <p:ext uri="{BB962C8B-B14F-4D97-AF65-F5344CB8AC3E}">
        <p14:creationId xmlns:p14="http://schemas.microsoft.com/office/powerpoint/2010/main" val="101446738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AC0481-F622-40CB-87AB-D57A405C0288}"/>
              </a:ext>
            </a:extLst>
          </p:cNvPr>
          <p:cNvSpPr>
            <a:spLocks noGrp="1"/>
          </p:cNvSpPr>
          <p:nvPr>
            <p:ph type="title"/>
          </p:nvPr>
        </p:nvSpPr>
        <p:spPr/>
        <p:txBody>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Nosiče informací</a:t>
            </a:r>
            <a:endParaRPr lang="cs-CZ" dirty="0"/>
          </a:p>
        </p:txBody>
      </p:sp>
      <p:sp>
        <p:nvSpPr>
          <p:cNvPr id="3" name="Zástupný obsah 2">
            <a:extLst>
              <a:ext uri="{FF2B5EF4-FFF2-40B4-BE49-F238E27FC236}">
                <a16:creationId xmlns:a16="http://schemas.microsoft.com/office/drawing/2014/main" id="{072E2940-3AD4-4AD5-AA5D-BE1E7F23942C}"/>
              </a:ext>
            </a:extLst>
          </p:cNvPr>
          <p:cNvSpPr>
            <a:spLocks noGrp="1"/>
          </p:cNvSpPr>
          <p:nvPr>
            <p:ph idx="1"/>
          </p:nvPr>
        </p:nvSpPr>
        <p:spPr/>
        <p:txBody>
          <a:bodyPr>
            <a:normAutofit fontScale="85000" lnSpcReduction="10000"/>
          </a:bodyPr>
          <a:lstStyle/>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Kanban karta: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reprezentuje objednávku pro interního nebo externího odběratele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využívá se na přenos informací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Kanban tabule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místo, kde interní dodavatel přebírá informaci o požadavcích interního odběratele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je základním vizuálním prvkem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Kanban schránka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slouží na odkládání Kanban karet, kde odběratel vloží své požadavky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jsou umístěny na pracovišti interního odběratele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21993051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079045-8662-4CDF-B892-EF7B7AD033E9}"/>
              </a:ext>
            </a:extLst>
          </p:cNvPr>
          <p:cNvSpPr>
            <a:spLocks noGrp="1"/>
          </p:cNvSpPr>
          <p:nvPr>
            <p:ph type="title"/>
          </p:nvPr>
        </p:nvSpPr>
        <p:spPr/>
        <p:txBody>
          <a:bodyPr/>
          <a:lstStyle/>
          <a:p>
            <a:r>
              <a:rPr lang="cs-CZ" b="1" dirty="0"/>
              <a:t>Druhy plýtvání</a:t>
            </a:r>
          </a:p>
        </p:txBody>
      </p:sp>
      <p:sp>
        <p:nvSpPr>
          <p:cNvPr id="3" name="Zástupný obsah 2">
            <a:extLst>
              <a:ext uri="{FF2B5EF4-FFF2-40B4-BE49-F238E27FC236}">
                <a16:creationId xmlns:a16="http://schemas.microsoft.com/office/drawing/2014/main" id="{ECE13722-55C1-438D-AF32-03F3D349C141}"/>
              </a:ext>
            </a:extLst>
          </p:cNvPr>
          <p:cNvSpPr>
            <a:spLocks noGrp="1"/>
          </p:cNvSpPr>
          <p:nvPr>
            <p:ph idx="1"/>
          </p:nvPr>
        </p:nvSpPr>
        <p:spPr/>
        <p:txBody>
          <a:bodyPr>
            <a:normAutofit fontScale="62500" lnSpcReduction="20000"/>
          </a:bodyPr>
          <a:lstStyle/>
          <a:p>
            <a:pPr algn="just">
              <a:lnSpc>
                <a:spcPct val="150000"/>
              </a:lnSpc>
              <a:spcAft>
                <a:spcPts val="10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3MU = plýtvání, přetěžování a nerovnoměrnost.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Pojem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plýtvání</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 v podnikovém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tooltip="Řízení (Management)"/>
              </a:rPr>
              <a:t>managementu</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používá především v souvislosti  s metodami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tooltip="Řízení kvality"/>
              </a:rPr>
              <a:t>řízení kvality</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jako jsou </a:t>
            </a:r>
            <a:r>
              <a:rPr lang="cs-CZ" sz="1800" u="none" strike="noStrike"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tooltip="Lean"/>
              </a:rPr>
              <a:t>Lean</a:t>
            </a:r>
            <a:r>
              <a:rPr lang="cs-C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či</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 tooltip="Kaizen"/>
              </a:rPr>
              <a:t>KAIZEN</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či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konceptu 3E</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 konceptech </a:t>
            </a:r>
            <a:r>
              <a:rPr lang="cs-C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Lean</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KAIZEN pojem plýtvání pochází z japonského slova </a:t>
            </a: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muda</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označuje všechny druhy plýtvání a ztrát, které způsobují snižování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8" tooltip="Efektivnost (Efficiency)"/>
              </a:rPr>
              <a:t>efektivnosti</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či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 tooltip="Hospodárnost (Economy)"/>
              </a:rPr>
              <a:t>hospodárnosti</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0" tooltip="Organizace"/>
              </a:rPr>
              <a:t>organizace</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Za plýtvání či ztráty se považuje vše, co nepřidává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hodnotu</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Muda</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t>
            </a:r>
            <a:r>
              <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pojetí</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Lean</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production</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tedy zaměřená především na podniky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1" tooltip="Výroba a průmysl (sekundární sektor)"/>
              </a:rPr>
              <a:t>výrobního sektoru</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rozlišuje 7 druhů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Transport</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(Přemisťování) – zbytečné přemisťování materiálu a výrobků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Inventory</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(Inventory) – zbytečné skladování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Motion</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s-CZ"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Motion</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zbytečný pohyb pracovníků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Waiting</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(Čekání) – zbytečné prostoje a čekání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Over-production</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(Nadvýroba) - výroba nad rámec požadavků zákazníků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Over-processing</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(Nadbytečné zpracování) - zbytečná kvalita nebo zpracování, které již nepožaduje zákazník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1000"/>
              </a:spcAft>
              <a:buClr>
                <a:srgbClr val="F79377"/>
              </a:buClr>
              <a:buSzPts val="800"/>
              <a:buFont typeface="Symbol" panose="05050102010706020507" pitchFamily="18" charset="2"/>
              <a:buChar char=""/>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Defects</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(Vady) - výroba defektních výrobků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50000"/>
              </a:lnSpc>
              <a:spcAft>
                <a:spcPts val="10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1000"/>
              </a:spcAft>
            </a:pPr>
            <a:r>
              <a:rPr lang="cs-CZ"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Pozn: pro lepší zapamatování se používá akronym “</a:t>
            </a:r>
            <a:r>
              <a:rPr lang="cs-CZ"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 WOOD</a:t>
            </a:r>
            <a:r>
              <a:rPr lang="cs-CZ"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72770276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9D7DA7-34A2-4BEA-BFE9-E9D3F7509923}"/>
              </a:ext>
            </a:extLst>
          </p:cNvPr>
          <p:cNvSpPr>
            <a:spLocks noGrp="1"/>
          </p:cNvSpPr>
          <p:nvPr>
            <p:ph type="title"/>
          </p:nvPr>
        </p:nvSpPr>
        <p:spPr/>
        <p:txBody>
          <a:bodyPr/>
          <a:lstStyle/>
          <a:p>
            <a:r>
              <a:rPr lang="cs-CZ" b="1" dirty="0"/>
              <a:t>5S</a:t>
            </a:r>
          </a:p>
        </p:txBody>
      </p:sp>
      <p:sp>
        <p:nvSpPr>
          <p:cNvPr id="3" name="Zástupný obsah 2">
            <a:extLst>
              <a:ext uri="{FF2B5EF4-FFF2-40B4-BE49-F238E27FC236}">
                <a16:creationId xmlns:a16="http://schemas.microsoft.com/office/drawing/2014/main" id="{499A98D5-138E-40D6-83F2-FCED44C53992}"/>
              </a:ext>
            </a:extLst>
          </p:cNvPr>
          <p:cNvSpPr>
            <a:spLocks noGrp="1"/>
          </p:cNvSpPr>
          <p:nvPr>
            <p:ph idx="1"/>
          </p:nvPr>
        </p:nvSpPr>
        <p:spPr/>
        <p:txBody>
          <a:bodyPr>
            <a:normAutofit lnSpcReduction="10000"/>
          </a:bodyPr>
          <a:lstStyle/>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5S je metodika, jejímž cílem je zlepšit v organizaci pracovní prostředí a tím i kvalitu. Přístup je založený na zvýšení samostatnosti zaměstnanců, na týmové práci a vedení lidí. Vlastní označení 5S je tvořeno z pěti japonských slov začínajících na S. Ta slova jsou: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Seiri</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a:t>
            </a:r>
            <a:r>
              <a:rPr lang="cs-CZ" sz="1800"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Separovat. Na pracovišti zůstane jen to, co je skutečně potřeba.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Organisation</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Seiton</a:t>
            </a:r>
            <a:r>
              <a:rPr lang="cs-CZ" sz="1800" dirty="0">
                <a:effectLst/>
                <a:latin typeface="Calibri" panose="020F0502020204030204" pitchFamily="34" charset="0"/>
                <a:ea typeface="Times New Roman" panose="02020603050405020304" pitchFamily="18" charset="0"/>
                <a:cs typeface="Calibri" panose="020F0502020204030204" pitchFamily="34" charset="0"/>
              </a:rPr>
              <a:t> = Systematizovat. Všechny věci na pracovišti musí být uspořádány, aby byly rychle dostupné.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Neatness</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Seiso</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r>
              <a:rPr lang="cs-CZ" sz="1800"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Stále čistit. Dodržování čistoty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Cleaning</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Seikutsu</a:t>
            </a:r>
            <a:r>
              <a:rPr lang="cs-CZ" sz="1800" dirty="0">
                <a:effectLst/>
                <a:latin typeface="Calibri" panose="020F0502020204030204" pitchFamily="34" charset="0"/>
                <a:ea typeface="Times New Roman" panose="02020603050405020304" pitchFamily="18" charset="0"/>
                <a:cs typeface="Calibri" panose="020F0502020204030204" pitchFamily="34" charset="0"/>
              </a:rPr>
              <a:t> = Standardizovat. Normování požadavků, umístění informací a pokynů na viditelná místa.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Standardisation</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Shitsuke</a:t>
            </a:r>
            <a:r>
              <a:rPr lang="cs-CZ" sz="1800" dirty="0">
                <a:effectLst/>
                <a:latin typeface="Calibri" panose="020F0502020204030204" pitchFamily="34" charset="0"/>
                <a:ea typeface="Times New Roman" panose="02020603050405020304" pitchFamily="18" charset="0"/>
                <a:cs typeface="Calibri" panose="020F0502020204030204" pitchFamily="34" charset="0"/>
              </a:rPr>
              <a:t> = Sebekázeň . Kontrolování pracovní disciplíny, </a:t>
            </a:r>
            <a:endParaRPr lang="cs-CZ" dirty="0"/>
          </a:p>
        </p:txBody>
      </p:sp>
    </p:spTree>
    <p:extLst>
      <p:ext uri="{BB962C8B-B14F-4D97-AF65-F5344CB8AC3E}">
        <p14:creationId xmlns:p14="http://schemas.microsoft.com/office/powerpoint/2010/main" val="302940558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AB9366-B0F4-4069-A313-14A1C6881C6F}"/>
              </a:ext>
            </a:extLst>
          </p:cNvPr>
          <p:cNvSpPr>
            <a:spLocks noGrp="1"/>
          </p:cNvSpPr>
          <p:nvPr>
            <p:ph type="ctrTitle"/>
          </p:nvPr>
        </p:nvSpPr>
        <p:spPr/>
        <p:txBody>
          <a:bodyPr>
            <a:normAutofit/>
          </a:bodyPr>
          <a:lstStyle/>
          <a:p>
            <a:r>
              <a:rPr lang="cs-CZ" sz="2800" b="1" kern="0" dirty="0">
                <a:solidFill>
                  <a:srgbClr val="E21A23"/>
                </a:solidFill>
                <a:effectLst/>
                <a:latin typeface="Klavika Medium"/>
                <a:ea typeface="Times New Roman" panose="02020603050405020304" pitchFamily="18" charset="0"/>
                <a:cs typeface="Times New Roman" panose="02020603050405020304" pitchFamily="18" charset="0"/>
              </a:rPr>
              <a:t>Řízení distribuční logistiky. Úrovně poskytování logistických služeb a jejich aplikace</a:t>
            </a:r>
            <a:endParaRPr lang="cs-CZ" sz="6000" dirty="0"/>
          </a:p>
        </p:txBody>
      </p:sp>
      <p:sp>
        <p:nvSpPr>
          <p:cNvPr id="3" name="Podnadpis 2">
            <a:extLst>
              <a:ext uri="{FF2B5EF4-FFF2-40B4-BE49-F238E27FC236}">
                <a16:creationId xmlns:a16="http://schemas.microsoft.com/office/drawing/2014/main" id="{712BF592-8EAC-4C5B-BA28-895EFDF0A8C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8381049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494851-4B5C-46BD-A6F8-28E93CBA2BC3}"/>
              </a:ext>
            </a:extLst>
          </p:cNvPr>
          <p:cNvSpPr>
            <a:spLocks noGrp="1"/>
          </p:cNvSpPr>
          <p:nvPr>
            <p:ph type="title"/>
          </p:nvPr>
        </p:nvSpPr>
        <p:spPr/>
        <p:txBody>
          <a:bodyPr/>
          <a:lstStyle/>
          <a:p>
            <a:r>
              <a:rPr lang="cs-CZ" b="1" dirty="0"/>
              <a:t>Druhy dopravy</a:t>
            </a:r>
          </a:p>
        </p:txBody>
      </p:sp>
      <p:graphicFrame>
        <p:nvGraphicFramePr>
          <p:cNvPr id="4" name="Zástupný obsah 3">
            <a:extLst>
              <a:ext uri="{FF2B5EF4-FFF2-40B4-BE49-F238E27FC236}">
                <a16:creationId xmlns:a16="http://schemas.microsoft.com/office/drawing/2014/main" id="{CBC9A128-F8E0-4AF1-8CE7-20015CF9A5FC}"/>
              </a:ext>
            </a:extLst>
          </p:cNvPr>
          <p:cNvGraphicFramePr>
            <a:graphicFrameLocks noGrp="1"/>
          </p:cNvGraphicFramePr>
          <p:nvPr>
            <p:ph idx="1"/>
          </p:nvPr>
        </p:nvGraphicFramePr>
        <p:xfrm>
          <a:off x="3218815" y="3324827"/>
          <a:ext cx="5754370" cy="1352934"/>
        </p:xfrm>
        <a:graphic>
          <a:graphicData uri="http://schemas.openxmlformats.org/drawingml/2006/table">
            <a:tbl>
              <a:tblPr firstRow="1" firstCol="1" bandRow="1">
                <a:tableStyleId>{5C22544A-7EE6-4342-B048-85BDC9FD1C3A}</a:tableStyleId>
              </a:tblPr>
              <a:tblGrid>
                <a:gridCol w="958850">
                  <a:extLst>
                    <a:ext uri="{9D8B030D-6E8A-4147-A177-3AD203B41FA5}">
                      <a16:colId xmlns:a16="http://schemas.microsoft.com/office/drawing/2014/main" val="3285790908"/>
                    </a:ext>
                  </a:extLst>
                </a:gridCol>
                <a:gridCol w="958850">
                  <a:extLst>
                    <a:ext uri="{9D8B030D-6E8A-4147-A177-3AD203B41FA5}">
                      <a16:colId xmlns:a16="http://schemas.microsoft.com/office/drawing/2014/main" val="2807887926"/>
                    </a:ext>
                  </a:extLst>
                </a:gridCol>
                <a:gridCol w="958850">
                  <a:extLst>
                    <a:ext uri="{9D8B030D-6E8A-4147-A177-3AD203B41FA5}">
                      <a16:colId xmlns:a16="http://schemas.microsoft.com/office/drawing/2014/main" val="3284233111"/>
                    </a:ext>
                  </a:extLst>
                </a:gridCol>
                <a:gridCol w="958850">
                  <a:extLst>
                    <a:ext uri="{9D8B030D-6E8A-4147-A177-3AD203B41FA5}">
                      <a16:colId xmlns:a16="http://schemas.microsoft.com/office/drawing/2014/main" val="66543345"/>
                    </a:ext>
                  </a:extLst>
                </a:gridCol>
                <a:gridCol w="959485">
                  <a:extLst>
                    <a:ext uri="{9D8B030D-6E8A-4147-A177-3AD203B41FA5}">
                      <a16:colId xmlns:a16="http://schemas.microsoft.com/office/drawing/2014/main" val="937299049"/>
                    </a:ext>
                  </a:extLst>
                </a:gridCol>
                <a:gridCol w="959485">
                  <a:extLst>
                    <a:ext uri="{9D8B030D-6E8A-4147-A177-3AD203B41FA5}">
                      <a16:colId xmlns:a16="http://schemas.microsoft.com/office/drawing/2014/main" val="2572721196"/>
                    </a:ext>
                  </a:extLst>
                </a:gridCol>
              </a:tblGrid>
              <a:tr h="0">
                <a:tc>
                  <a:txBody>
                    <a:bodyPr/>
                    <a:lstStyle/>
                    <a:p>
                      <a:pPr algn="just">
                        <a:lnSpc>
                          <a:spcPct val="150000"/>
                        </a:lnSpc>
                        <a:spcAft>
                          <a:spcPts val="1000"/>
                        </a:spcAft>
                      </a:pPr>
                      <a:r>
                        <a:rPr lang="cs-CZ" sz="1100">
                          <a:effectLst/>
                        </a:rPr>
                        <a:t>Doprava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Nákladovost</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Rychlost</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Pružnost</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Kvalita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Frekvence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7958431"/>
                  </a:ext>
                </a:extLst>
              </a:tr>
              <a:tr h="0">
                <a:tc>
                  <a:txBody>
                    <a:bodyPr/>
                    <a:lstStyle/>
                    <a:p>
                      <a:pPr algn="just">
                        <a:lnSpc>
                          <a:spcPct val="150000"/>
                        </a:lnSpc>
                        <a:spcAft>
                          <a:spcPts val="1000"/>
                        </a:spcAft>
                      </a:pPr>
                      <a:r>
                        <a:rPr lang="cs-CZ" sz="1100">
                          <a:effectLst/>
                        </a:rPr>
                        <a:t>Silniční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střední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3700053"/>
                  </a:ext>
                </a:extLst>
              </a:tr>
              <a:tr h="0">
                <a:tc>
                  <a:txBody>
                    <a:bodyPr/>
                    <a:lstStyle/>
                    <a:p>
                      <a:pPr algn="just">
                        <a:lnSpc>
                          <a:spcPct val="150000"/>
                        </a:lnSpc>
                        <a:spcAft>
                          <a:spcPts val="1000"/>
                        </a:spcAft>
                      </a:pPr>
                      <a:r>
                        <a:rPr lang="cs-CZ" sz="1100">
                          <a:effectLst/>
                        </a:rPr>
                        <a:t>Železniční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střední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střední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8081408"/>
                  </a:ext>
                </a:extLst>
              </a:tr>
              <a:tr h="0">
                <a:tc>
                  <a:txBody>
                    <a:bodyPr/>
                    <a:lstStyle/>
                    <a:p>
                      <a:pPr algn="just">
                        <a:lnSpc>
                          <a:spcPct val="150000"/>
                        </a:lnSpc>
                        <a:spcAft>
                          <a:spcPts val="1000"/>
                        </a:spcAft>
                      </a:pPr>
                      <a:r>
                        <a:rPr lang="cs-CZ" sz="1100">
                          <a:effectLst/>
                        </a:rPr>
                        <a:t>Letecká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278018"/>
                  </a:ext>
                </a:extLst>
              </a:tr>
              <a:tr h="0">
                <a:tc>
                  <a:txBody>
                    <a:bodyPr/>
                    <a:lstStyle/>
                    <a:p>
                      <a:pPr algn="just">
                        <a:lnSpc>
                          <a:spcPct val="150000"/>
                        </a:lnSpc>
                        <a:spcAft>
                          <a:spcPts val="1000"/>
                        </a:spcAft>
                      </a:pPr>
                      <a:r>
                        <a:rPr lang="cs-CZ" sz="1100">
                          <a:effectLst/>
                        </a:rPr>
                        <a:t>Vodní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střední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5009749"/>
                  </a:ext>
                </a:extLst>
              </a:tr>
              <a:tr h="0">
                <a:tc>
                  <a:txBody>
                    <a:bodyPr/>
                    <a:lstStyle/>
                    <a:p>
                      <a:pPr algn="just">
                        <a:lnSpc>
                          <a:spcPct val="150000"/>
                        </a:lnSpc>
                        <a:spcAft>
                          <a:spcPts val="1000"/>
                        </a:spcAft>
                      </a:pPr>
                      <a:r>
                        <a:rPr lang="cs-CZ" sz="1100">
                          <a:effectLst/>
                        </a:rPr>
                        <a:t>Potrubní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dirty="0">
                          <a:effectLst/>
                        </a:rPr>
                        <a:t>plynulá</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6557029"/>
                  </a:ext>
                </a:extLst>
              </a:tr>
            </a:tbl>
          </a:graphicData>
        </a:graphic>
      </p:graphicFrame>
    </p:spTree>
    <p:extLst>
      <p:ext uri="{BB962C8B-B14F-4D97-AF65-F5344CB8AC3E}">
        <p14:creationId xmlns:p14="http://schemas.microsoft.com/office/powerpoint/2010/main" val="413578345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79D48F-C3E8-405B-BA8A-BEFBE78D06B6}"/>
              </a:ext>
            </a:extLst>
          </p:cNvPr>
          <p:cNvSpPr>
            <a:spLocks noGrp="1"/>
          </p:cNvSpPr>
          <p:nvPr>
            <p:ph type="title"/>
          </p:nvPr>
        </p:nvSpPr>
        <p:spPr/>
        <p:txBody>
          <a:bodyPr/>
          <a:lstStyle/>
          <a:p>
            <a:r>
              <a:rPr lang="cs-CZ" b="1" dirty="0">
                <a:solidFill>
                  <a:srgbClr val="C00000"/>
                </a:solidFill>
              </a:rPr>
              <a:t>Přepravní technologie</a:t>
            </a:r>
          </a:p>
        </p:txBody>
      </p:sp>
      <p:sp>
        <p:nvSpPr>
          <p:cNvPr id="3" name="Zástupný obsah 2">
            <a:extLst>
              <a:ext uri="{FF2B5EF4-FFF2-40B4-BE49-F238E27FC236}">
                <a16:creationId xmlns:a16="http://schemas.microsoft.com/office/drawing/2014/main" id="{26B7A78B-41AB-4233-AC10-E0EC6B958B51}"/>
              </a:ext>
            </a:extLst>
          </p:cNvPr>
          <p:cNvSpPr>
            <a:spLocks noGrp="1"/>
          </p:cNvSpPr>
          <p:nvPr>
            <p:ph idx="1"/>
          </p:nvPr>
        </p:nvSpPr>
        <p:spPr/>
        <p:txBody>
          <a:bodyPr/>
          <a:lstStyle/>
          <a:p>
            <a:r>
              <a:rPr lang="cs-CZ" dirty="0"/>
              <a:t>Hub and </a:t>
            </a:r>
            <a:r>
              <a:rPr lang="cs-CZ" dirty="0" err="1"/>
              <a:t>Spoke</a:t>
            </a:r>
            <a:endParaRPr lang="cs-CZ" dirty="0"/>
          </a:p>
          <a:p>
            <a:r>
              <a:rPr lang="cs-CZ" dirty="0"/>
              <a:t>Z domu do domu</a:t>
            </a:r>
          </a:p>
          <a:p>
            <a:r>
              <a:rPr lang="cs-CZ" dirty="0"/>
              <a:t>Otázka last mile </a:t>
            </a:r>
            <a:r>
              <a:rPr lang="cs-CZ" dirty="0" err="1"/>
              <a:t>delivery</a:t>
            </a:r>
            <a:endParaRPr lang="cs-CZ" dirty="0"/>
          </a:p>
        </p:txBody>
      </p:sp>
    </p:spTree>
    <p:extLst>
      <p:ext uri="{BB962C8B-B14F-4D97-AF65-F5344CB8AC3E}">
        <p14:creationId xmlns:p14="http://schemas.microsoft.com/office/powerpoint/2010/main" val="39041976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E5BC5C-43EB-4688-9C26-9F32C3A8A537}"/>
              </a:ext>
            </a:extLst>
          </p:cNvPr>
          <p:cNvSpPr>
            <a:spLocks noGrp="1"/>
          </p:cNvSpPr>
          <p:nvPr>
            <p:ph type="title"/>
          </p:nvPr>
        </p:nvSpPr>
        <p:spPr/>
        <p:txBody>
          <a:bodyPr/>
          <a:lstStyle/>
          <a:p>
            <a:r>
              <a:rPr lang="cs-CZ" b="1" dirty="0">
                <a:solidFill>
                  <a:srgbClr val="C00000"/>
                </a:solidFill>
              </a:rPr>
              <a:t>Úrovně poskytování logistických služeb</a:t>
            </a:r>
          </a:p>
        </p:txBody>
      </p:sp>
      <p:sp>
        <p:nvSpPr>
          <p:cNvPr id="3" name="Zástupný obsah 2">
            <a:extLst>
              <a:ext uri="{FF2B5EF4-FFF2-40B4-BE49-F238E27FC236}">
                <a16:creationId xmlns:a16="http://schemas.microsoft.com/office/drawing/2014/main" id="{F2B2F1F1-B2E0-4C3D-9BF7-5FD02B41A6A9}"/>
              </a:ext>
            </a:extLst>
          </p:cNvPr>
          <p:cNvSpPr>
            <a:spLocks noGrp="1"/>
          </p:cNvSpPr>
          <p:nvPr>
            <p:ph idx="1"/>
          </p:nvPr>
        </p:nvSpPr>
        <p:spPr/>
        <p:txBody>
          <a:bodyPr/>
          <a:lstStyle/>
          <a:p>
            <a:endParaRPr lang="cs-CZ" dirty="0"/>
          </a:p>
        </p:txBody>
      </p:sp>
      <p:grpSp>
        <p:nvGrpSpPr>
          <p:cNvPr id="4" name="Skupina 3">
            <a:extLst>
              <a:ext uri="{FF2B5EF4-FFF2-40B4-BE49-F238E27FC236}">
                <a16:creationId xmlns:a16="http://schemas.microsoft.com/office/drawing/2014/main" id="{A06BDC3E-7729-4247-9885-510434E7F4CD}"/>
              </a:ext>
            </a:extLst>
          </p:cNvPr>
          <p:cNvGrpSpPr/>
          <p:nvPr/>
        </p:nvGrpSpPr>
        <p:grpSpPr>
          <a:xfrm>
            <a:off x="3103562" y="1921509"/>
            <a:ext cx="6188075" cy="4390391"/>
            <a:chOff x="0" y="0"/>
            <a:chExt cx="6188149" cy="4390701"/>
          </a:xfrm>
        </p:grpSpPr>
        <p:sp>
          <p:nvSpPr>
            <p:cNvPr id="5" name="Lichoběžník 4">
              <a:extLst>
                <a:ext uri="{FF2B5EF4-FFF2-40B4-BE49-F238E27FC236}">
                  <a16:creationId xmlns:a16="http://schemas.microsoft.com/office/drawing/2014/main" id="{0D5881A1-14C0-4FBF-8340-D7D15E77D167}"/>
                </a:ext>
              </a:extLst>
            </p:cNvPr>
            <p:cNvSpPr/>
            <p:nvPr/>
          </p:nvSpPr>
          <p:spPr>
            <a:xfrm>
              <a:off x="0" y="3678866"/>
              <a:ext cx="6188149" cy="711835"/>
            </a:xfrm>
            <a:prstGeom prst="trapezoi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Aft>
                  <a:spcPts val="1000"/>
                </a:spcAft>
              </a:pPr>
              <a:r>
                <a:rPr lang="cs-CZ" sz="1200" b="1">
                  <a:effectLst/>
                  <a:latin typeface="Times New Roman" panose="02020603050405020304" pitchFamily="18" charset="0"/>
                  <a:ea typeface="Calibri" panose="020F0502020204030204" pitchFamily="34" charset="0"/>
                  <a:cs typeface="Times New Roman" panose="02020603050405020304" pitchFamily="18" charset="0"/>
                </a:rPr>
                <a:t>1PL</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5000"/>
                </a:lnSpc>
                <a:spcAft>
                  <a:spcPts val="10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Výrobce si zajištuje veškeré logistické činnosti sám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Lichoběžník 5">
              <a:extLst>
                <a:ext uri="{FF2B5EF4-FFF2-40B4-BE49-F238E27FC236}">
                  <a16:creationId xmlns:a16="http://schemas.microsoft.com/office/drawing/2014/main" id="{401E16D4-0A67-4D38-AC63-9710876FF521}"/>
                </a:ext>
              </a:extLst>
            </p:cNvPr>
            <p:cNvSpPr/>
            <p:nvPr/>
          </p:nvSpPr>
          <p:spPr>
            <a:xfrm>
              <a:off x="191386" y="3030280"/>
              <a:ext cx="5826642" cy="648335"/>
            </a:xfrm>
            <a:prstGeom prst="trapezoid">
              <a:avLst>
                <a:gd name="adj" fmla="val 46320"/>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Aft>
                  <a:spcPts val="1000"/>
                </a:spcAft>
              </a:pPr>
              <a:r>
                <a:rPr lang="cs-CZ" sz="1200" b="1">
                  <a:effectLst/>
                  <a:latin typeface="Times New Roman" panose="02020603050405020304" pitchFamily="18" charset="0"/>
                  <a:ea typeface="Calibri" panose="020F0502020204030204" pitchFamily="34" charset="0"/>
                  <a:cs typeface="Times New Roman" panose="02020603050405020304" pitchFamily="18" charset="0"/>
                </a:rPr>
                <a:t>2PL</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5000"/>
                </a:lnSpc>
                <a:spcAft>
                  <a:spcPts val="10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Poskytování základních logistických služeb</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Lichoběžník 6">
              <a:extLst>
                <a:ext uri="{FF2B5EF4-FFF2-40B4-BE49-F238E27FC236}">
                  <a16:creationId xmlns:a16="http://schemas.microsoft.com/office/drawing/2014/main" id="{6BABFC71-74C8-49DC-B2EA-5115E85A0AC3}"/>
                </a:ext>
              </a:extLst>
            </p:cNvPr>
            <p:cNvSpPr/>
            <p:nvPr/>
          </p:nvSpPr>
          <p:spPr>
            <a:xfrm>
              <a:off x="510363" y="2381693"/>
              <a:ext cx="5209540" cy="648335"/>
            </a:xfrm>
            <a:prstGeom prst="trapezoid">
              <a:avLst>
                <a:gd name="adj" fmla="val 64360"/>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Aft>
                  <a:spcPts val="1000"/>
                </a:spcAft>
              </a:pPr>
              <a:r>
                <a:rPr lang="cs-CZ" sz="1200" b="1">
                  <a:effectLst/>
                  <a:latin typeface="Times New Roman" panose="02020603050405020304" pitchFamily="18" charset="0"/>
                  <a:ea typeface="Calibri" panose="020F0502020204030204" pitchFamily="34" charset="0"/>
                  <a:cs typeface="Times New Roman" panose="02020603050405020304" pitchFamily="18" charset="0"/>
                </a:rPr>
                <a:t>3PL</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5000"/>
                </a:lnSpc>
                <a:spcAft>
                  <a:spcPts val="10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Poskytování komplexních služeb v oblasti logistiky</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Lichoběžník 7">
              <a:extLst>
                <a:ext uri="{FF2B5EF4-FFF2-40B4-BE49-F238E27FC236}">
                  <a16:creationId xmlns:a16="http://schemas.microsoft.com/office/drawing/2014/main" id="{429675BC-2C2D-446E-A32C-9432FBE93085}"/>
                </a:ext>
              </a:extLst>
            </p:cNvPr>
            <p:cNvSpPr/>
            <p:nvPr/>
          </p:nvSpPr>
          <p:spPr>
            <a:xfrm>
              <a:off x="935666" y="1414131"/>
              <a:ext cx="4359348" cy="967562"/>
            </a:xfrm>
            <a:prstGeom prst="trapezoid">
              <a:avLst>
                <a:gd name="adj" fmla="val 85679"/>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Aft>
                  <a:spcPts val="1000"/>
                </a:spcAft>
              </a:pPr>
              <a:r>
                <a:rPr lang="cs-CZ" sz="1200" b="1">
                  <a:effectLst/>
                  <a:latin typeface="Times New Roman" panose="02020603050405020304" pitchFamily="18" charset="0"/>
                  <a:ea typeface="Calibri" panose="020F0502020204030204" pitchFamily="34" charset="0"/>
                  <a:cs typeface="Times New Roman" panose="02020603050405020304" pitchFamily="18" charset="0"/>
                </a:rPr>
                <a:t>4PL</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5000"/>
                </a:lnSpc>
                <a:spcAft>
                  <a:spcPts val="10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Poskytování outsourcingu pro celý logistický řetězec</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vnoramenný trojúhelník 8">
              <a:extLst>
                <a:ext uri="{FF2B5EF4-FFF2-40B4-BE49-F238E27FC236}">
                  <a16:creationId xmlns:a16="http://schemas.microsoft.com/office/drawing/2014/main" id="{FDB67FD1-3727-4C71-AC90-84D13D984813}"/>
                </a:ext>
              </a:extLst>
            </p:cNvPr>
            <p:cNvSpPr/>
            <p:nvPr/>
          </p:nvSpPr>
          <p:spPr>
            <a:xfrm>
              <a:off x="1765005" y="0"/>
              <a:ext cx="2700301" cy="1416567"/>
            </a:xfrm>
            <a:prstGeom prst="triangl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Aft>
                  <a:spcPts val="1000"/>
                </a:spcAft>
              </a:pPr>
              <a:r>
                <a:rPr lang="cs-CZ" sz="1200" b="1">
                  <a:effectLst/>
                  <a:latin typeface="Times New Roman" panose="02020603050405020304" pitchFamily="18" charset="0"/>
                  <a:ea typeface="Calibri" panose="020F0502020204030204" pitchFamily="34" charset="0"/>
                  <a:cs typeface="Times New Roman" panose="02020603050405020304" pitchFamily="18" charset="0"/>
                </a:rPr>
                <a:t>5PL</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5000"/>
                </a:lnSpc>
                <a:spcAft>
                  <a:spcPts val="10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E-business+4PL</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2642575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070A17-582B-4132-847E-C5B07CD33CCE}"/>
              </a:ext>
            </a:extLst>
          </p:cNvPr>
          <p:cNvSpPr>
            <a:spLocks noGrp="1"/>
          </p:cNvSpPr>
          <p:nvPr>
            <p:ph type="ctrTitle"/>
          </p:nvPr>
        </p:nvSpPr>
        <p:spPr/>
        <p:txBody>
          <a:bodyPr/>
          <a:lstStyle/>
          <a:p>
            <a:r>
              <a:rPr lang="cs-CZ" dirty="0">
                <a:solidFill>
                  <a:srgbClr val="C00000"/>
                </a:solidFill>
              </a:rPr>
              <a:t>Informační toky v logistice</a:t>
            </a:r>
          </a:p>
        </p:txBody>
      </p:sp>
      <p:sp>
        <p:nvSpPr>
          <p:cNvPr id="3" name="Podnadpis 2">
            <a:extLst>
              <a:ext uri="{FF2B5EF4-FFF2-40B4-BE49-F238E27FC236}">
                <a16:creationId xmlns:a16="http://schemas.microsoft.com/office/drawing/2014/main" id="{1B92EBD1-C983-4FEC-AF78-614FBF703A8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56772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3F4926-4FB9-4EDB-BBF7-522FE9EB55CB}"/>
              </a:ext>
            </a:extLst>
          </p:cNvPr>
          <p:cNvSpPr>
            <a:spLocks noGrp="1"/>
          </p:cNvSpPr>
          <p:nvPr>
            <p:ph type="title"/>
          </p:nvPr>
        </p:nvSpPr>
        <p:spPr/>
        <p:txBody>
          <a:bodyPr/>
          <a:lstStyle/>
          <a:p>
            <a:r>
              <a:rPr lang="cs-CZ" b="1" dirty="0">
                <a:solidFill>
                  <a:srgbClr val="C00000"/>
                </a:solidFill>
              </a:rPr>
              <a:t>E-logistika</a:t>
            </a:r>
          </a:p>
        </p:txBody>
      </p:sp>
      <p:sp>
        <p:nvSpPr>
          <p:cNvPr id="3" name="Zástupný obsah 2">
            <a:extLst>
              <a:ext uri="{FF2B5EF4-FFF2-40B4-BE49-F238E27FC236}">
                <a16:creationId xmlns:a16="http://schemas.microsoft.com/office/drawing/2014/main" id="{38F28B63-8273-4570-8671-526F495B09E9}"/>
              </a:ext>
            </a:extLst>
          </p:cNvPr>
          <p:cNvSpPr>
            <a:spLocks noGrp="1"/>
          </p:cNvSpPr>
          <p:nvPr>
            <p:ph idx="1"/>
          </p:nvPr>
        </p:nvSpPr>
        <p:spPr/>
        <p:txBody>
          <a:bodyPr>
            <a:normAutofit/>
          </a:bodyPr>
          <a:lstStyle/>
          <a:p>
            <a:pPr algn="just">
              <a:lnSpc>
                <a:spcPct val="150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pomocný systém pro řízení fyzické logistiky v délce celého logistického řetězce od dodavatelů až po konečné zákazníky.</a:t>
            </a:r>
            <a:r>
              <a:rPr lang="cs-CZ" sz="1800" dirty="0">
                <a:effectLst/>
                <a:latin typeface="Calibri" panose="020F0502020204030204" pitchFamily="34" charset="0"/>
                <a:ea typeface="Calibri" panose="020F0502020204030204" pitchFamily="34" charset="0"/>
                <a:cs typeface="Times New Roman" panose="02020603050405020304" pitchFamily="18" charset="0"/>
              </a:rPr>
              <a:t> Prostřednictvím počítače a zejména internetu se realizuje a řídí fyzická logistika. Cílem je usnadnění, zrychlení a podpora plánování, rozhodování, prognózování apod. Dělíme jej na:</a:t>
            </a:r>
            <a:r>
              <a:rPr lang="cs-CZ" sz="1800" dirty="0">
                <a:solidFill>
                  <a:srgbClr val="404041"/>
                </a:solidFill>
                <a:effectLst/>
                <a:latin typeface="Klavika Medium"/>
                <a:ea typeface="Calibri" panose="020F0502020204030204" pitchFamily="34" charset="0"/>
                <a:cs typeface="Klavika Medium"/>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b="1" dirty="0">
                <a:effectLst/>
                <a:latin typeface="Calibri" panose="020F0502020204030204" pitchFamily="34" charset="0"/>
                <a:ea typeface="Calibri" panose="020F0502020204030204" pitchFamily="34" charset="0"/>
                <a:cs typeface="Times New Roman" panose="02020603050405020304" pitchFamily="18" charset="0"/>
              </a:rPr>
              <a:t>e-</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procurement</a:t>
            </a:r>
            <a:r>
              <a:rPr lang="cs-CZ" sz="1800" dirty="0">
                <a:effectLst/>
                <a:latin typeface="Calibri" panose="020F0502020204030204" pitchFamily="34" charset="0"/>
                <a:ea typeface="Calibri" panose="020F0502020204030204" pitchFamily="34" charset="0"/>
                <a:cs typeface="Times New Roman" panose="02020603050405020304" pitchFamily="18" charset="0"/>
              </a:rPr>
              <a:t> (podsystémy elektronického zadávání zakázek),</a:t>
            </a:r>
          </a:p>
          <a:p>
            <a:pPr marL="342900" lvl="0" indent="-342900" algn="l">
              <a:lnSpc>
                <a:spcPct val="150000"/>
              </a:lnSpc>
              <a:spcAft>
                <a:spcPts val="1000"/>
              </a:spcAft>
              <a:buFont typeface="Symbol" panose="05050102010706020507" pitchFamily="18" charset="2"/>
              <a:buChar char=""/>
            </a:pPr>
            <a:r>
              <a:rPr lang="cs-CZ" sz="1800" b="1" dirty="0">
                <a:effectLst/>
                <a:latin typeface="Calibri" panose="020F0502020204030204" pitchFamily="34" charset="0"/>
                <a:ea typeface="Calibri" panose="020F0502020204030204" pitchFamily="34" charset="0"/>
                <a:cs typeface="Times New Roman" panose="02020603050405020304" pitchFamily="18" charset="0"/>
              </a:rPr>
              <a:t>e-</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manufacturing</a:t>
            </a:r>
            <a:r>
              <a:rPr lang="cs-CZ" sz="1800" dirty="0">
                <a:effectLst/>
                <a:latin typeface="Calibri" panose="020F0502020204030204" pitchFamily="34" charset="0"/>
                <a:ea typeface="Calibri" panose="020F0502020204030204" pitchFamily="34" charset="0"/>
                <a:cs typeface="Times New Roman" panose="02020603050405020304" pitchFamily="18" charset="0"/>
              </a:rPr>
              <a:t> (elektronicky řízená výroba),</a:t>
            </a:r>
          </a:p>
          <a:p>
            <a:pPr marL="342900" lvl="0" indent="-342900" algn="l">
              <a:lnSpc>
                <a:spcPct val="150000"/>
              </a:lnSpc>
              <a:spcAft>
                <a:spcPts val="1000"/>
              </a:spcAft>
              <a:buFont typeface="Symbol" panose="05050102010706020507" pitchFamily="18" charset="2"/>
              <a:buChar char=""/>
            </a:pPr>
            <a:r>
              <a:rPr lang="cs-CZ" sz="1800" b="1" dirty="0">
                <a:effectLst/>
                <a:latin typeface="Calibri" panose="020F0502020204030204" pitchFamily="34" charset="0"/>
                <a:ea typeface="Calibri" panose="020F0502020204030204" pitchFamily="34" charset="0"/>
                <a:cs typeface="Times New Roman" panose="02020603050405020304" pitchFamily="18" charset="0"/>
              </a:rPr>
              <a:t>e-</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distribution</a:t>
            </a:r>
            <a:r>
              <a:rPr lang="cs-CZ" sz="1800" dirty="0">
                <a:effectLst/>
                <a:latin typeface="Calibri" panose="020F0502020204030204" pitchFamily="34" charset="0"/>
                <a:ea typeface="Calibri" panose="020F0502020204030204" pitchFamily="34" charset="0"/>
                <a:cs typeface="Times New Roman" panose="02020603050405020304" pitchFamily="18" charset="0"/>
              </a:rPr>
              <a:t> (elektronická distribuce),</a:t>
            </a:r>
          </a:p>
          <a:p>
            <a:pPr marL="342900" lvl="0" indent="-342900" algn="l">
              <a:lnSpc>
                <a:spcPct val="150000"/>
              </a:lnSpc>
              <a:spcAft>
                <a:spcPts val="1000"/>
              </a:spcAft>
              <a:buFont typeface="Symbol" panose="05050102010706020507" pitchFamily="18" charset="2"/>
              <a:buChar char=""/>
            </a:pPr>
            <a:r>
              <a:rPr lang="cs-CZ" sz="1800" b="1" dirty="0">
                <a:effectLst/>
                <a:latin typeface="Calibri" panose="020F0502020204030204" pitchFamily="34" charset="0"/>
                <a:ea typeface="Calibri" panose="020F0502020204030204" pitchFamily="34" charset="0"/>
                <a:cs typeface="Times New Roman" panose="02020603050405020304" pitchFamily="18" charset="0"/>
              </a:rPr>
              <a:t>e-shopping</a:t>
            </a:r>
            <a:r>
              <a:rPr lang="cs-CZ" sz="1800" dirty="0">
                <a:effectLst/>
                <a:latin typeface="Calibri" panose="020F0502020204030204" pitchFamily="34" charset="0"/>
                <a:ea typeface="Calibri" panose="020F0502020204030204" pitchFamily="34" charset="0"/>
                <a:cs typeface="Times New Roman" panose="02020603050405020304" pitchFamily="18" charset="0"/>
              </a:rPr>
              <a:t> (elektronické obchodování).</a:t>
            </a:r>
          </a:p>
          <a:p>
            <a:r>
              <a:rPr lang="cs-CZ" sz="1800" dirty="0">
                <a:latin typeface="Calibri" panose="020F0502020204030204" pitchFamily="34" charset="0"/>
                <a:cs typeface="Times New Roman" panose="02020603050405020304" pitchFamily="18" charset="0"/>
              </a:rPr>
              <a:t>Virtuální logistika</a:t>
            </a:r>
          </a:p>
        </p:txBody>
      </p:sp>
    </p:spTree>
    <p:extLst>
      <p:ext uri="{BB962C8B-B14F-4D97-AF65-F5344CB8AC3E}">
        <p14:creationId xmlns:p14="http://schemas.microsoft.com/office/powerpoint/2010/main" val="217167162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4F28BE-C4FE-47C9-9274-706ED0AB8EBE}"/>
              </a:ext>
            </a:extLst>
          </p:cNvPr>
          <p:cNvSpPr>
            <a:spLocks noGrp="1"/>
          </p:cNvSpPr>
          <p:nvPr>
            <p:ph type="title"/>
          </p:nvPr>
        </p:nvSpPr>
        <p:spPr/>
        <p:txBody>
          <a:bodyPr/>
          <a:lstStyle/>
          <a:p>
            <a:r>
              <a:rPr lang="cs-CZ" b="1" dirty="0"/>
              <a:t>Úkoly výrobní logistiky</a:t>
            </a:r>
          </a:p>
        </p:txBody>
      </p:sp>
      <p:sp>
        <p:nvSpPr>
          <p:cNvPr id="3" name="Zástupný obsah 2">
            <a:extLst>
              <a:ext uri="{FF2B5EF4-FFF2-40B4-BE49-F238E27FC236}">
                <a16:creationId xmlns:a16="http://schemas.microsoft.com/office/drawing/2014/main" id="{C1D96D71-4FA1-4DB5-988C-580F9A3D115B}"/>
              </a:ext>
            </a:extLst>
          </p:cNvPr>
          <p:cNvSpPr>
            <a:spLocks noGrp="1"/>
          </p:cNvSpPr>
          <p:nvPr>
            <p:ph idx="1"/>
          </p:nvPr>
        </p:nvSpPr>
        <p:spPr/>
        <p:txBody>
          <a:bodyPr/>
          <a:lstStyle/>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výrobní logistika se zabývá problematikou organizování a řízení toků, jakožto i samotného průběhu toků ve výrobě</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Výrobní logistika je úzce propojena s řízením technologických procesů, zabývá se manipulací, dopravou, skladováním ve výrobě, dobou trvání jednotlivých operací, efektivním využitím kapacit, resp. všemi činnostmi vedoucími k usměrňování veškerých toků.</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Jedním z požadavků na správně aplikovanou logistiku, která bude výsledkem správného usměrňování toků, je uspokojování potřeb zákazníků při minimálních nákladech a čase a požadované jakosti. </a:t>
            </a:r>
          </a:p>
          <a:p>
            <a:endParaRPr lang="cs-CZ" dirty="0"/>
          </a:p>
        </p:txBody>
      </p:sp>
    </p:spTree>
    <p:extLst>
      <p:ext uri="{BB962C8B-B14F-4D97-AF65-F5344CB8AC3E}">
        <p14:creationId xmlns:p14="http://schemas.microsoft.com/office/powerpoint/2010/main" val="127594277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FD6F00-2B08-40EF-9C50-A0543832A49E}"/>
              </a:ext>
            </a:extLst>
          </p:cNvPr>
          <p:cNvSpPr>
            <a:spLocks noGrp="1"/>
          </p:cNvSpPr>
          <p:nvPr>
            <p:ph type="title"/>
          </p:nvPr>
        </p:nvSpPr>
        <p:spPr/>
        <p:txBody>
          <a:bodyPr>
            <a:normAutofit/>
          </a:bodyPr>
          <a:lstStyle/>
          <a:p>
            <a:r>
              <a:rPr lang="cs-CZ" sz="36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EDI, QR, ECR</a:t>
            </a:r>
            <a:endParaRPr lang="cs-CZ" sz="7200" dirty="0"/>
          </a:p>
        </p:txBody>
      </p:sp>
      <p:sp>
        <p:nvSpPr>
          <p:cNvPr id="3" name="Zástupný obsah 2">
            <a:extLst>
              <a:ext uri="{FF2B5EF4-FFF2-40B4-BE49-F238E27FC236}">
                <a16:creationId xmlns:a16="http://schemas.microsoft.com/office/drawing/2014/main" id="{6B4520E5-2E84-4604-9686-73F94FA0CFC1}"/>
              </a:ext>
            </a:extLst>
          </p:cNvPr>
          <p:cNvSpPr>
            <a:spLocks noGrp="1"/>
          </p:cNvSpPr>
          <p:nvPr>
            <p:ph idx="1"/>
          </p:nvPr>
        </p:nvSpPr>
        <p:spPr/>
        <p:txBody>
          <a:bodyPr>
            <a:normAutofit/>
          </a:bodyPr>
          <a:lstStyle/>
          <a:p>
            <a:r>
              <a:rPr lang="cs-CZ" sz="1800" b="1" dirty="0">
                <a:solidFill>
                  <a:srgbClr val="C00000"/>
                </a:solidFill>
                <a:latin typeface="Calibri" panose="020F0502020204030204" pitchFamily="34" charset="0"/>
                <a:cs typeface="Times New Roman" panose="02020603050405020304" pitchFamily="18" charset="0"/>
              </a:rPr>
              <a:t>QR-</a:t>
            </a:r>
            <a:r>
              <a:rPr lang="cs-CZ" sz="1800" b="1" dirty="0" err="1">
                <a:solidFill>
                  <a:srgbClr val="C00000"/>
                </a:solidFill>
                <a:latin typeface="Calibri" panose="020F0502020204030204" pitchFamily="34" charset="0"/>
                <a:cs typeface="Times New Roman" panose="02020603050405020304" pitchFamily="18" charset="0"/>
              </a:rPr>
              <a:t>Quick</a:t>
            </a:r>
            <a:r>
              <a:rPr lang="cs-CZ" sz="1800" b="1" dirty="0">
                <a:solidFill>
                  <a:srgbClr val="C00000"/>
                </a:solidFill>
                <a:latin typeface="Calibri" panose="020F0502020204030204" pitchFamily="34" charset="0"/>
                <a:cs typeface="Times New Roman" panose="02020603050405020304" pitchFamily="18" charset="0"/>
              </a:rPr>
              <a:t> Response. </a:t>
            </a:r>
            <a:r>
              <a:rPr lang="cs-CZ" sz="1800" dirty="0">
                <a:latin typeface="Calibri" panose="020F0502020204030204" pitchFamily="34" charset="0"/>
                <a:cs typeface="Times New Roman" panose="02020603050405020304" pitchFamily="18" charset="0"/>
              </a:rPr>
              <a:t>nebo také technologie „rychlé reakce“, se zaměřuje na řetězce spotřebního zboží, z výroby až do maloobchodu</a:t>
            </a:r>
          </a:p>
          <a:p>
            <a:r>
              <a:rPr lang="cs-CZ" sz="1800" b="1" dirty="0">
                <a:solidFill>
                  <a:srgbClr val="C00000"/>
                </a:solidFill>
                <a:latin typeface="Calibri" panose="020F0502020204030204" pitchFamily="34" charset="0"/>
                <a:cs typeface="Times New Roman" panose="02020603050405020304" pitchFamily="18" charset="0"/>
              </a:rPr>
              <a:t>ECR- </a:t>
            </a:r>
            <a:r>
              <a:rPr lang="cs-CZ" sz="1800" b="1" dirty="0" err="1">
                <a:solidFill>
                  <a:srgbClr val="C00000"/>
                </a:solidFill>
                <a:latin typeface="Calibri" panose="020F0502020204030204" pitchFamily="34" charset="0"/>
                <a:cs typeface="Times New Roman" panose="02020603050405020304" pitchFamily="18" charset="0"/>
              </a:rPr>
              <a:t>Efficient</a:t>
            </a:r>
            <a:r>
              <a:rPr lang="cs-CZ" sz="1800" b="1" dirty="0">
                <a:solidFill>
                  <a:srgbClr val="C00000"/>
                </a:solidFill>
                <a:latin typeface="Calibri" panose="020F0502020204030204" pitchFamily="34" charset="0"/>
                <a:cs typeface="Times New Roman" panose="02020603050405020304" pitchFamily="18" charset="0"/>
              </a:rPr>
              <a:t> </a:t>
            </a:r>
            <a:r>
              <a:rPr lang="cs-CZ" sz="1800" b="1" dirty="0" err="1">
                <a:solidFill>
                  <a:srgbClr val="C00000"/>
                </a:solidFill>
                <a:latin typeface="Calibri" panose="020F0502020204030204" pitchFamily="34" charset="0"/>
                <a:cs typeface="Times New Roman" panose="02020603050405020304" pitchFamily="18" charset="0"/>
              </a:rPr>
              <a:t>Consumer</a:t>
            </a:r>
            <a:r>
              <a:rPr lang="cs-CZ" sz="1800" b="1" dirty="0">
                <a:solidFill>
                  <a:srgbClr val="C00000"/>
                </a:solidFill>
                <a:latin typeface="Calibri" panose="020F0502020204030204" pitchFamily="34" charset="0"/>
                <a:cs typeface="Times New Roman" panose="02020603050405020304" pitchFamily="18" charset="0"/>
              </a:rPr>
              <a:t> Response- </a:t>
            </a:r>
            <a:r>
              <a:rPr lang="cs-CZ" sz="1800" dirty="0">
                <a:latin typeface="Calibri" panose="020F0502020204030204" pitchFamily="34" charset="0"/>
                <a:cs typeface="Times New Roman" panose="02020603050405020304" pitchFamily="18" charset="0"/>
              </a:rPr>
              <a:t>Jedná se o zvláštní variantu technologie </a:t>
            </a:r>
            <a:r>
              <a:rPr lang="cs-CZ" sz="1800" dirty="0" err="1">
                <a:latin typeface="Calibri" panose="020F0502020204030204" pitchFamily="34" charset="0"/>
                <a:cs typeface="Times New Roman" panose="02020603050405020304" pitchFamily="18" charset="0"/>
              </a:rPr>
              <a:t>Quick</a:t>
            </a:r>
            <a:r>
              <a:rPr lang="cs-CZ" sz="1800" dirty="0">
                <a:latin typeface="Calibri" panose="020F0502020204030204" pitchFamily="34" charset="0"/>
                <a:cs typeface="Times New Roman" panose="02020603050405020304" pitchFamily="18" charset="0"/>
              </a:rPr>
              <a:t> Response, která se vyvinula v oblasti výroby a obchodu s potravinářský</a:t>
            </a:r>
          </a:p>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Elektronická výměna dat- EDI-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Jedná se o přímou komunikaci počítačových aplikací nebo informačních systémů obchodních partnerů v elektronickém podnikání.</a:t>
            </a:r>
            <a:r>
              <a:rPr lang="cs-CZ" sz="1800" dirty="0">
                <a:effectLst/>
                <a:latin typeface="Calibri" panose="020F0502020204030204" pitchFamily="34" charset="0"/>
                <a:ea typeface="Calibri" panose="020F0502020204030204" pitchFamily="34" charset="0"/>
                <a:cs typeface="Times New Roman" panose="02020603050405020304" pitchFamily="18" charset="0"/>
              </a:rPr>
              <a:t> Díky ní si mohou automatizovaně 24 hodin denně předávat strukturované zprávy. Tyto zprávy představují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elektronickou podobu obchodních dokumentů</a:t>
            </a:r>
            <a:r>
              <a:rPr lang="cs-CZ" sz="1800" dirty="0">
                <a:effectLst/>
                <a:latin typeface="Calibri" panose="020F0502020204030204" pitchFamily="34" charset="0"/>
                <a:ea typeface="Calibri" panose="020F0502020204030204" pitchFamily="34" charset="0"/>
                <a:cs typeface="Times New Roman" panose="02020603050405020304" pitchFamily="18" charset="0"/>
              </a:rPr>
              <a:t>, jako je objednávka, faktura, dodací list, apod. Cílem systému je postupné nahrazování dokumentů v listinné podobě dokumenty elektronickými. Při tvorbě elektronických dokumentů musí být zachována řada určitých pravidel (autentizace a integrita dat).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m zbožím</a:t>
            </a:r>
            <a:r>
              <a:rPr lang="cs-CZ" sz="1800" dirty="0">
                <a:effectLst/>
                <a:latin typeface="Calibri" panose="020F0502020204030204" pitchFamily="34" charset="0"/>
                <a:ea typeface="Calibri" panose="020F0502020204030204" pitchFamily="34" charset="0"/>
                <a:cs typeface="Times New Roman" panose="02020603050405020304" pitchFamily="18" charset="0"/>
              </a:rPr>
              <a:t>. Účastníky jsou jak výrobní podniky s dodavateli, tak velkoobchod a maloobchod. </a:t>
            </a:r>
            <a:endParaRPr lang="cs-CZ" dirty="0"/>
          </a:p>
        </p:txBody>
      </p:sp>
    </p:spTree>
    <p:extLst>
      <p:ext uri="{BB962C8B-B14F-4D97-AF65-F5344CB8AC3E}">
        <p14:creationId xmlns:p14="http://schemas.microsoft.com/office/powerpoint/2010/main" val="189963861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BD8417-4546-455C-8CC6-2AC8E0947064}"/>
              </a:ext>
            </a:extLst>
          </p:cNvPr>
          <p:cNvSpPr>
            <a:spLocks noGrp="1"/>
          </p:cNvSpPr>
          <p:nvPr>
            <p:ph type="title"/>
          </p:nvPr>
        </p:nvSpPr>
        <p:spPr/>
        <p:txBody>
          <a:bodyPr>
            <a:normAutofit/>
          </a:bodyPr>
          <a:lstStyle/>
          <a:p>
            <a:r>
              <a:rPr lang="cs-CZ" sz="28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Smart technologie a rozšířená realita</a:t>
            </a:r>
            <a:endParaRPr lang="cs-CZ" sz="6000" dirty="0"/>
          </a:p>
        </p:txBody>
      </p:sp>
      <p:sp>
        <p:nvSpPr>
          <p:cNvPr id="3" name="Zástupný obsah 2">
            <a:extLst>
              <a:ext uri="{FF2B5EF4-FFF2-40B4-BE49-F238E27FC236}">
                <a16:creationId xmlns:a16="http://schemas.microsoft.com/office/drawing/2014/main" id="{C0FA4CF6-B62B-4F14-989D-8E66CEEC0A5F}"/>
              </a:ext>
            </a:extLst>
          </p:cNvPr>
          <p:cNvSpPr>
            <a:spLocks noGrp="1"/>
          </p:cNvSpPr>
          <p:nvPr>
            <p:ph idx="1"/>
          </p:nvPr>
        </p:nvSpPr>
        <p:spPr/>
        <p:txBody>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například chytré brýle s rozšířenou realitou, které podle vizionářů výrazně usnadní práci skladníkům i dělníkům. Prostřednictvím dat promítaných přímo do zorného pole může skladník zjistit informace o dalším úkolu, například na jaké pozici najde zboží, kolik kusů má připravit a kam je uložit. Vize společnosti Zebra Technologies, která se specializuje na automatickou identifikaci, jde ale o krok dál. “Naše řešení rozšířené reality například dokáže rozpoznat balík a uživateli brýlí jej označit barevným okrajem. Skladník balík vezme a namísto čtení adresy může bez přemýšlení přeložit například modrou krabici do modré přepravky, která je pro něj připravená. Je to intuitivní, rychlé a je příjemné s tím pracovat," popisuje Daniel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Dombach</a:t>
            </a:r>
            <a:r>
              <a:rPr lang="cs-CZ" sz="1800" dirty="0">
                <a:effectLst/>
                <a:latin typeface="Calibri" panose="020F0502020204030204" pitchFamily="34" charset="0"/>
                <a:ea typeface="Calibri" panose="020F0502020204030204" pitchFamily="34" charset="0"/>
                <a:cs typeface="Times New Roman" panose="02020603050405020304" pitchFamily="18" charset="0"/>
              </a:rPr>
              <a:t>, ředitel pro strategie ve společnosti Zebra Technologies</a:t>
            </a:r>
            <a:endParaRPr lang="cs-CZ" dirty="0"/>
          </a:p>
        </p:txBody>
      </p:sp>
    </p:spTree>
    <p:extLst>
      <p:ext uri="{BB962C8B-B14F-4D97-AF65-F5344CB8AC3E}">
        <p14:creationId xmlns:p14="http://schemas.microsoft.com/office/powerpoint/2010/main" val="362623603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8A1F5-5232-4B67-B4BA-9ED4BD8B4C27}"/>
              </a:ext>
            </a:extLst>
          </p:cNvPr>
          <p:cNvSpPr>
            <a:spLocks noGrp="1"/>
          </p:cNvSpPr>
          <p:nvPr>
            <p:ph type="ctrTitle"/>
          </p:nvPr>
        </p:nvSpPr>
        <p:spPr/>
        <p:txBody>
          <a:bodyPr/>
          <a:lstStyle/>
          <a:p>
            <a:r>
              <a:rPr lang="cs-CZ" b="1" dirty="0">
                <a:solidFill>
                  <a:srgbClr val="C00000"/>
                </a:solidFill>
              </a:rPr>
              <a:t>Aktivní prvky logistického systému</a:t>
            </a:r>
          </a:p>
        </p:txBody>
      </p:sp>
      <p:sp>
        <p:nvSpPr>
          <p:cNvPr id="3" name="Podnadpis 2">
            <a:extLst>
              <a:ext uri="{FF2B5EF4-FFF2-40B4-BE49-F238E27FC236}">
                <a16:creationId xmlns:a16="http://schemas.microsoft.com/office/drawing/2014/main" id="{DDEEE303-1216-42D5-BD0F-20B4DCC2A98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724349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89DA2-A897-4D5E-9603-9007A0C0467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FF3FA9B-DCDB-4C67-8686-B7D6EA909153}"/>
              </a:ext>
            </a:extLst>
          </p:cNvPr>
          <p:cNvSpPr>
            <a:spLocks noGrp="1"/>
          </p:cNvSpPr>
          <p:nvPr>
            <p:ph idx="1"/>
          </p:nvPr>
        </p:nvSpPr>
        <p:spPr/>
        <p:txBody>
          <a:bodyPr/>
          <a:lstStyle/>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Pod pojmem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manipulační jednotka</a:t>
            </a:r>
            <a:r>
              <a:rPr lang="cs-CZ" sz="1800" dirty="0">
                <a:effectLst/>
                <a:latin typeface="Calibri" panose="020F0502020204030204" pitchFamily="34" charset="0"/>
                <a:ea typeface="Calibri" panose="020F0502020204030204" pitchFamily="34" charset="0"/>
                <a:cs typeface="Times New Roman" panose="02020603050405020304" pitchFamily="18" charset="0"/>
              </a:rPr>
              <a:t> se rozumí jakýkoliv materiál, který může být balený i nebalený, ložený na přepravním prostředku či bez něj, jež tvoří jednotku schopnou manipulace, aniž by bylo nutno dále ji upravovat. S manipulační jednotkou se manipuluje jako s jedním kusem.</a:t>
            </a: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Pod pojmem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přepravní jednotka</a:t>
            </a:r>
            <a:r>
              <a:rPr lang="cs-CZ" sz="1800" dirty="0">
                <a:effectLst/>
                <a:latin typeface="Calibri" panose="020F0502020204030204" pitchFamily="34" charset="0"/>
                <a:ea typeface="Calibri" panose="020F0502020204030204" pitchFamily="34" charset="0"/>
                <a:cs typeface="Times New Roman" panose="02020603050405020304" pitchFamily="18" charset="0"/>
              </a:rPr>
              <a:t> chápeme takové množství materiálu, jež je způsobilé přepravy bez dalších úprav.</a:t>
            </a:r>
          </a:p>
          <a:p>
            <a:pPr algn="just">
              <a:lnSpc>
                <a:spcPct val="150000"/>
              </a:lnSpc>
              <a:spcAft>
                <a:spcPts val="8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Přepravním prostředkem</a:t>
            </a:r>
            <a:r>
              <a:rPr lang="cs-CZ" sz="1800" dirty="0">
                <a:effectLst/>
                <a:latin typeface="Calibri" panose="020F0502020204030204" pitchFamily="34" charset="0"/>
                <a:ea typeface="Calibri" panose="020F0502020204030204" pitchFamily="34" charset="0"/>
                <a:cs typeface="Times New Roman" panose="02020603050405020304" pitchFamily="18" charset="0"/>
              </a:rPr>
              <a:t> budeme chápat tvořící prostředek, který se spolupodílí na tvorbě manipulační nebo přepravní jednotky a usnadňuje manipulaci či přepravu.</a:t>
            </a:r>
          </a:p>
          <a:p>
            <a:endParaRPr lang="cs-CZ" dirty="0"/>
          </a:p>
        </p:txBody>
      </p:sp>
    </p:spTree>
    <p:extLst>
      <p:ext uri="{BB962C8B-B14F-4D97-AF65-F5344CB8AC3E}">
        <p14:creationId xmlns:p14="http://schemas.microsoft.com/office/powerpoint/2010/main" val="316871862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0094C3-022E-4D10-9B19-6385780999DB}"/>
              </a:ext>
            </a:extLst>
          </p:cNvPr>
          <p:cNvSpPr>
            <a:spLocks noGrp="1"/>
          </p:cNvSpPr>
          <p:nvPr>
            <p:ph type="title"/>
          </p:nvPr>
        </p:nvSpPr>
        <p:spPr/>
        <p:txBody>
          <a:bodyPr>
            <a:normAutofit fontScale="90000"/>
          </a:bodyPr>
          <a:lstStyle/>
          <a:p>
            <a:r>
              <a:rPr lang="cs-CZ" b="1" dirty="0">
                <a:solidFill>
                  <a:srgbClr val="C00000"/>
                </a:solidFill>
              </a:rPr>
              <a:t>Automatizované systémy manipulace s materiálem</a:t>
            </a:r>
          </a:p>
        </p:txBody>
      </p:sp>
      <p:sp>
        <p:nvSpPr>
          <p:cNvPr id="3" name="Zástupný obsah 2">
            <a:extLst>
              <a:ext uri="{FF2B5EF4-FFF2-40B4-BE49-F238E27FC236}">
                <a16:creationId xmlns:a16="http://schemas.microsoft.com/office/drawing/2014/main" id="{A4CF4AB6-7728-43C4-BC25-DF6E5DE86063}"/>
              </a:ext>
            </a:extLst>
          </p:cNvPr>
          <p:cNvSpPr>
            <a:spLocks noGrp="1"/>
          </p:cNvSpPr>
          <p:nvPr>
            <p:ph idx="1"/>
          </p:nvPr>
        </p:nvSpPr>
        <p:spPr/>
        <p:txBody>
          <a:bodyPr>
            <a:normAutofit fontScale="77500" lnSpcReduction="20000"/>
          </a:bodyPr>
          <a:lstStyle/>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Mezi automatizované systémy při manipulaci s materiálem lze zařadit automatizované zakládací systémy a automatizované skladovací systémy.</a:t>
            </a: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Automatizované zakládací systémy tvoří speciální automatizovaný systém, jenž dokáže manipulovat s materiálem bez přítomnosti člověka. Nejvýznamnějším prvkem celého systému je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zakladaš</a:t>
            </a:r>
            <a:r>
              <a:rPr lang="cs-CZ" sz="1800" dirty="0">
                <a:effectLst/>
                <a:latin typeface="Calibri" panose="020F0502020204030204" pitchFamily="34" charset="0"/>
                <a:ea typeface="Calibri" panose="020F0502020204030204" pitchFamily="34" charset="0"/>
                <a:cs typeface="Times New Roman" panose="02020603050405020304" pitchFamily="18" charset="0"/>
              </a:rPr>
              <a:t> popřípadě jeřáb, který je schopen odebírat či umísťovat materiál, tzn. koordinace veškeré manipulační činnosti probíhá na základě vloženého softwaru. Pohyb celého systému se realizuje tak, aby byl maximálně využit prostor pro skladování do výšek.</a:t>
            </a: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Automatizované skladovací systémy ať už vertikální či otočené jsou charakteristické zejména dynamičností systému pro zvýšení produktivity optimalizací kontinuálního materiálového toku v rámci minimalizace lidského faktoru a celkových nákladů snížením obestavěného prostoru na obsluhu. Rovněž významnou výhodou je skutečnost, že poškození manipulovaného produktu je minimální. Zmiňované skladovací systémy jsou natolik sofistikované a softwarově inteligentní, že dokážou vzájemně komunikovat v rámci sdílení dat a tím propojit jednotlivé prvky v jeden ucelený a přehledný skladovací systém s mnoha vazebními prvky, které díky své provázanosti dokážou reagovat na okamžitou změnu požadavku. V rámci automatizovaných skladovacích systémů je možné předávat údaje i do nadřazených systémů jako např. SAP, čímž dochází k zajištění komplexního fungování vnitropodnikové logistiky.</a:t>
            </a: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Řízení a automatizace vnitřní přepravy je jednou z aktuálních otázek logistiky. </a:t>
            </a:r>
          </a:p>
          <a:p>
            <a:endParaRPr lang="cs-CZ" dirty="0"/>
          </a:p>
        </p:txBody>
      </p:sp>
    </p:spTree>
    <p:extLst>
      <p:ext uri="{BB962C8B-B14F-4D97-AF65-F5344CB8AC3E}">
        <p14:creationId xmlns:p14="http://schemas.microsoft.com/office/powerpoint/2010/main" val="1459804276"/>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555181-AC37-4484-83DB-69275DA65AA1}"/>
              </a:ext>
            </a:extLst>
          </p:cNvPr>
          <p:cNvSpPr>
            <a:spLocks noGrp="1"/>
          </p:cNvSpPr>
          <p:nvPr>
            <p:ph type="ctrTitle"/>
          </p:nvPr>
        </p:nvSpPr>
        <p:spPr/>
        <p:txBody>
          <a:bodyPr/>
          <a:lstStyle/>
          <a:p>
            <a:r>
              <a:rPr lang="cs-CZ" b="1" dirty="0">
                <a:solidFill>
                  <a:srgbClr val="C00000"/>
                </a:solidFill>
              </a:rPr>
              <a:t>Průmysl 4.0. a logistický management</a:t>
            </a:r>
          </a:p>
        </p:txBody>
      </p:sp>
      <p:sp>
        <p:nvSpPr>
          <p:cNvPr id="3" name="Podnadpis 2">
            <a:extLst>
              <a:ext uri="{FF2B5EF4-FFF2-40B4-BE49-F238E27FC236}">
                <a16:creationId xmlns:a16="http://schemas.microsoft.com/office/drawing/2014/main" id="{961D7D93-9274-48AC-A2D6-8EB1FB69D747}"/>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68781932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F6E59C-7680-444F-B79C-788445A7859C}"/>
              </a:ext>
            </a:extLst>
          </p:cNvPr>
          <p:cNvSpPr>
            <a:spLocks noGrp="1"/>
          </p:cNvSpPr>
          <p:nvPr>
            <p:ph type="title"/>
          </p:nvPr>
        </p:nvSpPr>
        <p:spPr/>
        <p:txBody>
          <a:bodyPr>
            <a:normAutofit/>
          </a:bodyPr>
          <a:lstStyle/>
          <a:p>
            <a:pPr>
              <a:spcAft>
                <a:spcPts val="1000"/>
              </a:spcAft>
            </a:pPr>
            <a:r>
              <a:rPr lang="cs-CZ"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Stručný obsah jednotlivých průmyslových revolucí</a:t>
            </a:r>
            <a:endParaRPr lang="cs-CZ" sz="6000" dirty="0">
              <a:solidFill>
                <a:srgbClr val="C00000"/>
              </a:solidFill>
            </a:endParaRPr>
          </a:p>
        </p:txBody>
      </p:sp>
      <p:pic>
        <p:nvPicPr>
          <p:cNvPr id="4" name="Picture 37">
            <a:extLst>
              <a:ext uri="{FF2B5EF4-FFF2-40B4-BE49-F238E27FC236}">
                <a16:creationId xmlns:a16="http://schemas.microsoft.com/office/drawing/2014/main" id="{FE32647A-9B20-45FD-83DE-F6C4B7C29F4A}"/>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65371" y="1253331"/>
            <a:ext cx="8958241"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ovéPole 5">
            <a:extLst>
              <a:ext uri="{FF2B5EF4-FFF2-40B4-BE49-F238E27FC236}">
                <a16:creationId xmlns:a16="http://schemas.microsoft.com/office/drawing/2014/main" id="{64E13489-4102-4593-B30B-77F5013E058E}"/>
              </a:ext>
            </a:extLst>
          </p:cNvPr>
          <p:cNvSpPr txBox="1"/>
          <p:nvPr/>
        </p:nvSpPr>
        <p:spPr>
          <a:xfrm>
            <a:off x="289169" y="5964176"/>
            <a:ext cx="12020061" cy="646331"/>
          </a:xfrm>
          <a:prstGeom prst="rect">
            <a:avLst/>
          </a:prstGeom>
          <a:noFill/>
        </p:spPr>
        <p:txBody>
          <a:bodyPr wrap="square">
            <a:spAutoFit/>
          </a:bodyPr>
          <a:lstStyle/>
          <a:p>
            <a:r>
              <a:rPr lang="cs-CZ" sz="1800" dirty="0" err="1">
                <a:effectLst/>
                <a:latin typeface="Calibri" panose="020F0502020204030204" pitchFamily="34" charset="0"/>
                <a:ea typeface="Calibri" panose="020F0502020204030204" pitchFamily="34" charset="0"/>
                <a:cs typeface="Times New Roman" panose="02020603050405020304" pitchFamily="18" charset="0"/>
              </a:rPr>
              <a:t>Jirsak</a:t>
            </a:r>
            <a:r>
              <a:rPr lang="cs-CZ" sz="1800" dirty="0">
                <a:effectLst/>
                <a:latin typeface="Calibri" panose="020F0502020204030204" pitchFamily="34" charset="0"/>
                <a:ea typeface="Calibri" panose="020F0502020204030204" pitchFamily="34" charset="0"/>
                <a:cs typeface="Times New Roman" panose="02020603050405020304" pitchFamily="18" charset="0"/>
              </a:rPr>
              <a:t> P. 2017. Teorie a praxe Průmysl 4.0 a logistika. Konference Logistika 4.0.: Revoluce začíná. </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https://events.economia.cz/media/event/17402/files/02-vse-petr-jirsak_e791ccd.pdf</a:t>
            </a:r>
            <a:endParaRPr lang="cs-CZ" dirty="0"/>
          </a:p>
        </p:txBody>
      </p:sp>
    </p:spTree>
    <p:extLst>
      <p:ext uri="{BB962C8B-B14F-4D97-AF65-F5344CB8AC3E}">
        <p14:creationId xmlns:p14="http://schemas.microsoft.com/office/powerpoint/2010/main" val="73869171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C5080E-C6E7-4C66-BE49-F82F42825E99}"/>
              </a:ext>
            </a:extLst>
          </p:cNvPr>
          <p:cNvSpPr>
            <a:spLocks noGrp="1"/>
          </p:cNvSpPr>
          <p:nvPr>
            <p:ph type="title"/>
          </p:nvPr>
        </p:nvSpPr>
        <p:spPr/>
        <p:txBody>
          <a:bodyPr>
            <a:normAutofit/>
          </a:bodyPr>
          <a:lstStyle/>
          <a:p>
            <a:r>
              <a:rPr lang="cs-CZ"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Koncept průmyslové revoluce 4.0</a:t>
            </a:r>
            <a:endParaRPr lang="cs-CZ" sz="6600" b="1" dirty="0">
              <a:solidFill>
                <a:srgbClr val="C00000"/>
              </a:solidFill>
            </a:endParaRPr>
          </a:p>
        </p:txBody>
      </p:sp>
      <p:pic>
        <p:nvPicPr>
          <p:cNvPr id="4" name="Zástupný obsah 3">
            <a:extLst>
              <a:ext uri="{FF2B5EF4-FFF2-40B4-BE49-F238E27FC236}">
                <a16:creationId xmlns:a16="http://schemas.microsoft.com/office/drawing/2014/main" id="{2232B161-B942-431B-9FF0-6367439222F7}"/>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bwMode="auto">
          <a:xfrm>
            <a:off x="3457956" y="1600200"/>
            <a:ext cx="5276087" cy="4525963"/>
          </a:xfrm>
          <a:prstGeom prst="rect">
            <a:avLst/>
          </a:prstGeom>
          <a:noFill/>
          <a:ln>
            <a:noFill/>
          </a:ln>
        </p:spPr>
      </p:pic>
      <p:sp>
        <p:nvSpPr>
          <p:cNvPr id="6" name="TextovéPole 5">
            <a:extLst>
              <a:ext uri="{FF2B5EF4-FFF2-40B4-BE49-F238E27FC236}">
                <a16:creationId xmlns:a16="http://schemas.microsoft.com/office/drawing/2014/main" id="{50518964-A1B8-45D8-BE21-AE9F53E8CFD5}"/>
              </a:ext>
            </a:extLst>
          </p:cNvPr>
          <p:cNvSpPr txBox="1"/>
          <p:nvPr/>
        </p:nvSpPr>
        <p:spPr>
          <a:xfrm>
            <a:off x="0" y="6107862"/>
            <a:ext cx="12270154" cy="646331"/>
          </a:xfrm>
          <a:prstGeom prst="rect">
            <a:avLst/>
          </a:prstGeom>
          <a:noFill/>
        </p:spPr>
        <p:txBody>
          <a:bodyPr wrap="square">
            <a:spAutoFit/>
          </a:bodyPr>
          <a:lstStyle/>
          <a:p>
            <a:r>
              <a:rPr lang="cs-CZ" sz="1800" dirty="0" err="1">
                <a:effectLst/>
                <a:latin typeface="Calibri" panose="020F0502020204030204" pitchFamily="34" charset="0"/>
                <a:ea typeface="Calibri" panose="020F0502020204030204" pitchFamily="34" charset="0"/>
                <a:cs typeface="Times New Roman" panose="02020603050405020304" pitchFamily="18" charset="0"/>
              </a:rPr>
              <a:t>Jirsak</a:t>
            </a:r>
            <a:r>
              <a:rPr lang="cs-CZ" sz="1800" dirty="0">
                <a:effectLst/>
                <a:latin typeface="Calibri" panose="020F0502020204030204" pitchFamily="34" charset="0"/>
                <a:ea typeface="Calibri" panose="020F0502020204030204" pitchFamily="34" charset="0"/>
                <a:cs typeface="Times New Roman" panose="02020603050405020304" pitchFamily="18" charset="0"/>
              </a:rPr>
              <a:t> P. 2017. Teorie a praxe Průmysl 4.0 a logistika. Konference Logistika 4.0.: Revoluce začíná. </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https://events.economia.cz/media/event/17402/files/02-vse-petr-jirsak_e791ccd.pdf</a:t>
            </a:r>
            <a:endParaRPr lang="cs-CZ" dirty="0"/>
          </a:p>
        </p:txBody>
      </p:sp>
    </p:spTree>
    <p:extLst>
      <p:ext uri="{BB962C8B-B14F-4D97-AF65-F5344CB8AC3E}">
        <p14:creationId xmlns:p14="http://schemas.microsoft.com/office/powerpoint/2010/main" val="1530684206"/>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DDF273-B8C3-433B-A7C5-C47367B03EEC}"/>
              </a:ext>
            </a:extLst>
          </p:cNvPr>
          <p:cNvSpPr>
            <a:spLocks noGrp="1"/>
          </p:cNvSpPr>
          <p:nvPr>
            <p:ph type="title"/>
          </p:nvPr>
        </p:nvSpPr>
        <p:spPr/>
        <p:txBody>
          <a:bodyPr>
            <a:normAutofit/>
          </a:bodyPr>
          <a:lstStyle/>
          <a:p>
            <a:r>
              <a:rPr lang="cs-CZ" sz="28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Současný stav a směr vývoje</a:t>
            </a:r>
            <a:endParaRPr lang="cs-CZ" sz="6000" dirty="0"/>
          </a:p>
        </p:txBody>
      </p:sp>
      <p:sp>
        <p:nvSpPr>
          <p:cNvPr id="3" name="Zástupný obsah 2">
            <a:extLst>
              <a:ext uri="{FF2B5EF4-FFF2-40B4-BE49-F238E27FC236}">
                <a16:creationId xmlns:a16="http://schemas.microsoft.com/office/drawing/2014/main" id="{3A0D0CA4-2167-49AA-903D-C0422FDA7E07}"/>
              </a:ext>
            </a:extLst>
          </p:cNvPr>
          <p:cNvSpPr>
            <a:spLocks noGrp="1"/>
          </p:cNvSpPr>
          <p:nvPr>
            <p:ph idx="1"/>
          </p:nvPr>
        </p:nvSpPr>
        <p:spPr/>
        <p:txBody>
          <a:bodyPr>
            <a:normAutofit lnSpcReduction="10000"/>
          </a:bodyPr>
          <a:lstStyle/>
          <a:p>
            <a:pPr marL="0" indent="0" algn="just">
              <a:lnSpc>
                <a:spcPct val="12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Mezi základní oblastí, které budou ovlivněny Průmyslem 4.0. jsou:</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Systémová integrace</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Analýza velkých dat (Big Data)</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Aditivní výroba</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Rozšířená realita</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Senzory</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Kybernetika a umělá inteligence</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Nové technologie</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Autonomní roboty</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Komunikační infrastruktura</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Datová uložiště a cloudové výpočty.</a:t>
            </a:r>
          </a:p>
          <a:p>
            <a:endParaRPr lang="cs-CZ" dirty="0"/>
          </a:p>
        </p:txBody>
      </p:sp>
    </p:spTree>
    <p:extLst>
      <p:ext uri="{BB962C8B-B14F-4D97-AF65-F5344CB8AC3E}">
        <p14:creationId xmlns:p14="http://schemas.microsoft.com/office/powerpoint/2010/main" val="40827754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6B0DB-0B96-4A57-8443-AAB6856D57C2}"/>
              </a:ext>
            </a:extLst>
          </p:cNvPr>
          <p:cNvSpPr>
            <a:spLocks noGrp="1"/>
          </p:cNvSpPr>
          <p:nvPr>
            <p:ph type="title"/>
          </p:nvPr>
        </p:nvSpPr>
        <p:spPr>
          <a:xfrm>
            <a:off x="0" y="629362"/>
            <a:ext cx="12434277" cy="1143000"/>
          </a:xfrm>
        </p:spPr>
        <p:txBody>
          <a:bodyPr>
            <a:normAutofit fontScale="90000"/>
          </a:bodyPr>
          <a:lstStyle/>
          <a:p>
            <a:r>
              <a:rPr lang="cs-CZ" sz="4400" b="1" dirty="0">
                <a:effectLst/>
                <a:latin typeface="Calibri" panose="020F0502020204030204" pitchFamily="34" charset="0"/>
                <a:ea typeface="Calibri" panose="020F0502020204030204" pitchFamily="34" charset="0"/>
                <a:cs typeface="Times New Roman" panose="02020603050405020304" pitchFamily="18" charset="0"/>
              </a:rPr>
              <a:t>Výrobní logistika musí umět nalézt odpovědi na celou řadu otázek</a:t>
            </a:r>
            <a:endParaRPr lang="cs-CZ" b="1" dirty="0"/>
          </a:p>
        </p:txBody>
      </p:sp>
      <p:sp>
        <p:nvSpPr>
          <p:cNvPr id="3" name="Zástupný obsah 2">
            <a:extLst>
              <a:ext uri="{FF2B5EF4-FFF2-40B4-BE49-F238E27FC236}">
                <a16:creationId xmlns:a16="http://schemas.microsoft.com/office/drawing/2014/main" id="{106E5AC9-7052-4828-A2AC-A4EF5F8CCE23}"/>
              </a:ext>
            </a:extLst>
          </p:cNvPr>
          <p:cNvSpPr>
            <a:spLocks noGrp="1"/>
          </p:cNvSpPr>
          <p:nvPr>
            <p:ph idx="1"/>
          </p:nvPr>
        </p:nvSpPr>
        <p:spPr/>
        <p:txBody>
          <a:bodyPr>
            <a:normAutofit lnSpcReduction="10000"/>
          </a:bodyPr>
          <a:lstStyle/>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pružně reagovat na změnu požadavků?</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efektivně řídit a usměrňovat toky ve výrobě?</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S jak velkými kapacitami pracovat a do jaké výše je zaplňovat?</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sledovat a vyhodnocovat průběh výroby?</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Je potřeba věnovat se důkladně každému požadavku?</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S jakými dávkami pracovat?</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Sdružování anebo individuální přístup k jednotlivým zakázkám?</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Vyrábět na sklad nebo podle požadavků zákazníků, případně výrobu kombinovat?</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specializovat pracoviště?</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specializovaná pracoviště vhodně prostorově rozmístit?</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dodržet stanovený termín při zajištění hospodárnosti výroby?</a:t>
            </a:r>
          </a:p>
          <a:p>
            <a:endParaRPr lang="cs-CZ" dirty="0"/>
          </a:p>
        </p:txBody>
      </p:sp>
    </p:spTree>
    <p:extLst>
      <p:ext uri="{BB962C8B-B14F-4D97-AF65-F5344CB8AC3E}">
        <p14:creationId xmlns:p14="http://schemas.microsoft.com/office/powerpoint/2010/main" val="260869709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F65306-D019-4B24-A084-FF244FE84705}"/>
              </a:ext>
            </a:extLst>
          </p:cNvPr>
          <p:cNvSpPr>
            <a:spLocks noGrp="1"/>
          </p:cNvSpPr>
          <p:nvPr>
            <p:ph type="title"/>
          </p:nvPr>
        </p:nvSpPr>
        <p:spPr/>
        <p:txBody>
          <a:bodyPr/>
          <a:lstStyle/>
          <a:p>
            <a:r>
              <a:rPr lang="cs-CZ" b="1" dirty="0"/>
              <a:t>Bod rozpojení</a:t>
            </a:r>
          </a:p>
        </p:txBody>
      </p:sp>
      <p:sp>
        <p:nvSpPr>
          <p:cNvPr id="3" name="Zástupný obsah 2">
            <a:extLst>
              <a:ext uri="{FF2B5EF4-FFF2-40B4-BE49-F238E27FC236}">
                <a16:creationId xmlns:a16="http://schemas.microsoft.com/office/drawing/2014/main" id="{9FC12B4F-CAE5-42C8-A48F-7005C37ED012}"/>
              </a:ext>
            </a:extLst>
          </p:cNvPr>
          <p:cNvSpPr>
            <a:spLocks noGrp="1"/>
          </p:cNvSpPr>
          <p:nvPr>
            <p:ph idx="1"/>
          </p:nvPr>
        </p:nvSpPr>
        <p:spPr/>
        <p:txBody>
          <a:bodyPr>
            <a:normAutofit/>
          </a:bodyPr>
          <a:lstStyle/>
          <a:p>
            <a:pPr algn="just">
              <a:lnSpc>
                <a:spcPct val="150000"/>
              </a:lnSpc>
              <a:spcAft>
                <a:spcPts val="800"/>
              </a:spcAft>
            </a:pPr>
            <a:r>
              <a:rPr lang="cs-CZ" sz="1800" i="1" dirty="0">
                <a:effectLst/>
                <a:latin typeface="Calibri" panose="020F0502020204030204" pitchFamily="34" charset="0"/>
                <a:ea typeface="Calibri" panose="020F0502020204030204" pitchFamily="34" charset="0"/>
                <a:cs typeface="Calibri" panose="020F0502020204030204" pitchFamily="34" charset="0"/>
              </a:rPr>
              <a:t>Bod rozpojení</a:t>
            </a:r>
            <a:r>
              <a:rPr lang="cs-CZ" sz="1800" dirty="0">
                <a:effectLst/>
                <a:latin typeface="Calibri" panose="020F0502020204030204" pitchFamily="34" charset="0"/>
                <a:ea typeface="Calibri" panose="020F0502020204030204" pitchFamily="34" charset="0"/>
                <a:cs typeface="Calibri" panose="020F0502020204030204" pitchFamily="34" charset="0"/>
              </a:rPr>
              <a:t> je místo v logistickém řetězci, v kterém je vyrovnáván rozptyl poptávky po daném produktu, nebo také místo, kam se dostane objednávka zákazníka a tím spustí a řídí materiálový tok.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„Bod rozpojení je místem, kde je materiálový tok v řetězci dočasně přerušen, dokud nepřijde objednávka zákazníka. Až k bodu rozpojení se výroba řídila předpovědí poptávky, ale další postup výroby a dokončení výrobku by zvětšoval riziko, že si hotový výrobek třeba nikdo nekoupí (týká se to především dražších výrobků). </a:t>
            </a:r>
          </a:p>
          <a:p>
            <a:pPr algn="just">
              <a:lnSpc>
                <a:spcPct val="150000"/>
              </a:lnSpc>
              <a:spcAft>
                <a:spcPts val="800"/>
              </a:spcAft>
            </a:pPr>
            <a:endParaRPr lang="cs-CZ" dirty="0"/>
          </a:p>
        </p:txBody>
      </p:sp>
      <p:pic>
        <p:nvPicPr>
          <p:cNvPr id="4" name="obrázek 5">
            <a:extLst>
              <a:ext uri="{FF2B5EF4-FFF2-40B4-BE49-F238E27FC236}">
                <a16:creationId xmlns:a16="http://schemas.microsoft.com/office/drawing/2014/main" id="{D7864B6E-AA66-47E0-8C3E-D4FCBB84F24E}"/>
              </a:ext>
            </a:extLst>
          </p:cNvPr>
          <p:cNvPicPr/>
          <p:nvPr/>
        </p:nvPicPr>
        <p:blipFill>
          <a:blip r:embed="rId5"/>
          <a:srcRect/>
          <a:stretch>
            <a:fillRect/>
          </a:stretch>
        </p:blipFill>
        <p:spPr bwMode="auto">
          <a:xfrm>
            <a:off x="3276307" y="4154634"/>
            <a:ext cx="4701540" cy="2268855"/>
          </a:xfrm>
          <a:prstGeom prst="rect">
            <a:avLst/>
          </a:prstGeom>
          <a:noFill/>
          <a:ln w="9525">
            <a:noFill/>
            <a:miter lim="800000"/>
            <a:headEnd/>
            <a:tailEnd/>
          </a:ln>
        </p:spPr>
      </p:pic>
    </p:spTree>
    <p:extLst>
      <p:ext uri="{BB962C8B-B14F-4D97-AF65-F5344CB8AC3E}">
        <p14:creationId xmlns:p14="http://schemas.microsoft.com/office/powerpoint/2010/main" val="82470226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9EBAC8-4C70-4143-9E65-4E3A262CB369}"/>
              </a:ext>
            </a:extLst>
          </p:cNvPr>
          <p:cNvSpPr>
            <a:spLocks noGrp="1"/>
          </p:cNvSpPr>
          <p:nvPr>
            <p:ph type="title"/>
          </p:nvPr>
        </p:nvSpPr>
        <p:spPr/>
        <p:txBody>
          <a:bodyPr/>
          <a:lstStyle/>
          <a:p>
            <a:r>
              <a:rPr lang="cs-CZ" b="1" dirty="0"/>
              <a:t>Bod rozpojení</a:t>
            </a:r>
          </a:p>
        </p:txBody>
      </p:sp>
      <p:sp>
        <p:nvSpPr>
          <p:cNvPr id="3" name="Zástupný obsah 2">
            <a:extLst>
              <a:ext uri="{FF2B5EF4-FFF2-40B4-BE49-F238E27FC236}">
                <a16:creationId xmlns:a16="http://schemas.microsoft.com/office/drawing/2014/main" id="{4B3A5E75-BAA2-481F-8109-A3B4A7446615}"/>
              </a:ext>
            </a:extLst>
          </p:cNvPr>
          <p:cNvSpPr>
            <a:spLocks noGrp="1"/>
          </p:cNvSpPr>
          <p:nvPr>
            <p:ph idx="1"/>
          </p:nvPr>
        </p:nvSpPr>
        <p:spPr/>
        <p:txBody>
          <a:bodyPr/>
          <a:lstStyle/>
          <a:p>
            <a:endParaRPr lang="cs-CZ"/>
          </a:p>
        </p:txBody>
      </p:sp>
      <p:graphicFrame>
        <p:nvGraphicFramePr>
          <p:cNvPr id="4" name="Graf 3">
            <a:extLst>
              <a:ext uri="{FF2B5EF4-FFF2-40B4-BE49-F238E27FC236}">
                <a16:creationId xmlns:a16="http://schemas.microsoft.com/office/drawing/2014/main" id="{ACD73090-81E3-4349-8370-AB8B1A15EFAC}"/>
              </a:ext>
            </a:extLst>
          </p:cNvPr>
          <p:cNvGraphicFramePr/>
          <p:nvPr/>
        </p:nvGraphicFramePr>
        <p:xfrm>
          <a:off x="2916107" y="2338388"/>
          <a:ext cx="5762625" cy="3838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370323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F64872-78A2-4E0A-B48B-AC5B7C8260B5}"/>
              </a:ext>
            </a:extLst>
          </p:cNvPr>
          <p:cNvSpPr>
            <a:spLocks noGrp="1"/>
          </p:cNvSpPr>
          <p:nvPr>
            <p:ph type="title"/>
          </p:nvPr>
        </p:nvSpPr>
        <p:spPr/>
        <p:txBody>
          <a:bodyPr/>
          <a:lstStyle/>
          <a:p>
            <a:r>
              <a:rPr lang="cs-CZ" b="1" dirty="0"/>
              <a:t>Faktory ovlivňující rozmístění pracovišť</a:t>
            </a:r>
          </a:p>
        </p:txBody>
      </p:sp>
      <p:sp>
        <p:nvSpPr>
          <p:cNvPr id="3" name="Zástupný obsah 2">
            <a:extLst>
              <a:ext uri="{FF2B5EF4-FFF2-40B4-BE49-F238E27FC236}">
                <a16:creationId xmlns:a16="http://schemas.microsoft.com/office/drawing/2014/main" id="{FD3F3F25-9090-46F3-9A41-ADDBE3C0B315}"/>
              </a:ext>
            </a:extLst>
          </p:cNvPr>
          <p:cNvSpPr>
            <a:spLocks noGrp="1"/>
          </p:cNvSpPr>
          <p:nvPr>
            <p:ph idx="1"/>
          </p:nvPr>
        </p:nvSpPr>
        <p:spPr/>
        <p:txBody>
          <a:bodyPr>
            <a:normAutofit/>
          </a:bodyPr>
          <a:lstStyle/>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generel organizace </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síť komunikací horizontálního i vertikálního charakteru</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charakter budov </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inženýrské sítě </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typ výroby </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vnitropodniková specializace</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manipulační prostředky </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technologický postup výroby</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cs-CZ" dirty="0"/>
          </a:p>
        </p:txBody>
      </p:sp>
    </p:spTree>
    <p:extLst>
      <p:ext uri="{BB962C8B-B14F-4D97-AF65-F5344CB8AC3E}">
        <p14:creationId xmlns:p14="http://schemas.microsoft.com/office/powerpoint/2010/main" val="278128688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882F5-A8B8-4DA2-AEFD-836F44C5FDDB}"/>
              </a:ext>
            </a:extLst>
          </p:cNvPr>
          <p:cNvSpPr>
            <a:spLocks noGrp="1"/>
          </p:cNvSpPr>
          <p:nvPr>
            <p:ph type="title"/>
          </p:nvPr>
        </p:nvSpPr>
        <p:spPr>
          <a:xfrm>
            <a:off x="609600" y="634146"/>
            <a:ext cx="10972800" cy="1143000"/>
          </a:xfrm>
        </p:spPr>
        <p:txBody>
          <a:bodyPr>
            <a:normAutofit fontScale="90000"/>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Základní analytické metody prostorového uspořádání </a:t>
            </a:r>
            <a:endParaRPr lang="cs-CZ" dirty="0"/>
          </a:p>
        </p:txBody>
      </p:sp>
      <p:sp>
        <p:nvSpPr>
          <p:cNvPr id="3" name="Zástupný obsah 2">
            <a:extLst>
              <a:ext uri="{FF2B5EF4-FFF2-40B4-BE49-F238E27FC236}">
                <a16:creationId xmlns:a16="http://schemas.microsoft.com/office/drawing/2014/main" id="{754DF0ED-A0E7-4449-90CE-148B1A57DD18}"/>
              </a:ext>
            </a:extLst>
          </p:cNvPr>
          <p:cNvSpPr>
            <a:spLocks noGrp="1"/>
          </p:cNvSpPr>
          <p:nvPr>
            <p:ph idx="1"/>
          </p:nvPr>
        </p:nvSpPr>
        <p:spPr/>
        <p:txBody>
          <a:bodyPr/>
          <a:lstStyle/>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Šachovnicová tabulka,</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Layout pracoviště,</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Metoda souřadnic,</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Trojúhelníková metoda,</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Metoda CRAFT,</a:t>
            </a:r>
          </a:p>
          <a:p>
            <a:pPr marL="342900" lvl="0" indent="-342900" algn="just">
              <a:lnSpc>
                <a:spcPct val="125000"/>
              </a:lnSpc>
              <a:buClr>
                <a:srgbClr val="F79377"/>
              </a:buClr>
              <a:buSzPts val="800"/>
              <a:buFont typeface="Symbol" panose="05050102010706020507" pitchFamily="18" charset="2"/>
              <a:buChar char=""/>
            </a:pPr>
            <a:r>
              <a:rPr lang="cs-CZ" sz="1800" dirty="0" err="1">
                <a:effectLst/>
                <a:latin typeface="Calibri" panose="020F0502020204030204" pitchFamily="34" charset="0"/>
                <a:ea typeface="Calibri" panose="020F0502020204030204" pitchFamily="34" charset="0"/>
                <a:cs typeface="Times New Roman" panose="02020603050405020304" pitchFamily="18" charset="0"/>
              </a:rPr>
              <a:t>Sankeyův</a:t>
            </a:r>
            <a:r>
              <a:rPr lang="cs-CZ" sz="1800" dirty="0">
                <a:effectLst/>
                <a:latin typeface="Calibri" panose="020F0502020204030204" pitchFamily="34" charset="0"/>
                <a:ea typeface="Calibri" panose="020F0502020204030204" pitchFamily="34" charset="0"/>
                <a:cs typeface="Times New Roman" panose="02020603050405020304" pitchFamily="18" charset="0"/>
              </a:rPr>
              <a:t> diagram,</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Špagetový diagram atd.</a:t>
            </a:r>
          </a:p>
          <a:p>
            <a:endParaRPr lang="cs-CZ" dirty="0"/>
          </a:p>
        </p:txBody>
      </p:sp>
    </p:spTree>
    <p:extLst>
      <p:ext uri="{BB962C8B-B14F-4D97-AF65-F5344CB8AC3E}">
        <p14:creationId xmlns:p14="http://schemas.microsoft.com/office/powerpoint/2010/main" val="419307564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0210C3-D7E9-4727-AF43-174CE25E7279}"/>
              </a:ext>
            </a:extLst>
          </p:cNvPr>
          <p:cNvSpPr>
            <a:spLocks noGrp="1"/>
          </p:cNvSpPr>
          <p:nvPr>
            <p:ph type="title"/>
          </p:nvPr>
        </p:nvSpPr>
        <p:spPr/>
        <p:txBody>
          <a:bodyPr/>
          <a:lstStyle/>
          <a:p>
            <a:r>
              <a:rPr lang="cs-CZ" b="1" dirty="0">
                <a:solidFill>
                  <a:srgbClr val="C00000"/>
                </a:solidFill>
              </a:rPr>
              <a:t>Špagetový diagram (ukázka)</a:t>
            </a:r>
          </a:p>
        </p:txBody>
      </p:sp>
      <p:sp>
        <p:nvSpPr>
          <p:cNvPr id="3" name="Zástupný obsah 2">
            <a:extLst>
              <a:ext uri="{FF2B5EF4-FFF2-40B4-BE49-F238E27FC236}">
                <a16:creationId xmlns:a16="http://schemas.microsoft.com/office/drawing/2014/main" id="{0D3E6A8F-A5B2-4E89-8757-2B54B342FFDF}"/>
              </a:ext>
            </a:extLst>
          </p:cNvPr>
          <p:cNvSpPr>
            <a:spLocks noGrp="1"/>
          </p:cNvSpPr>
          <p:nvPr>
            <p:ph idx="1"/>
          </p:nvPr>
        </p:nvSpPr>
        <p:spPr>
          <a:xfrm>
            <a:off x="609600" y="5716952"/>
            <a:ext cx="10972800" cy="866410"/>
          </a:xfrm>
        </p:spPr>
        <p:txBody>
          <a:bodyPr>
            <a:normAutofit fontScale="92500" lnSpcReduction="20000"/>
          </a:bodyPr>
          <a:lstStyle/>
          <a:p>
            <a:r>
              <a:rPr lang="cs-CZ" dirty="0"/>
              <a:t>https://www.e-api.cz/25781n-naucte-se-videt-a-odstranovat-plytvani</a:t>
            </a:r>
          </a:p>
        </p:txBody>
      </p:sp>
      <p:pic>
        <p:nvPicPr>
          <p:cNvPr id="5" name="Obrázek 4">
            <a:extLst>
              <a:ext uri="{FF2B5EF4-FFF2-40B4-BE49-F238E27FC236}">
                <a16:creationId xmlns:a16="http://schemas.microsoft.com/office/drawing/2014/main" id="{5039B2AB-395E-41F7-A567-EC17234A65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1320671"/>
            <a:ext cx="4241930" cy="4048013"/>
          </a:xfrm>
          <a:prstGeom prst="rect">
            <a:avLst/>
          </a:prstGeom>
        </p:spPr>
      </p:pic>
    </p:spTree>
    <p:extLst>
      <p:ext uri="{BB962C8B-B14F-4D97-AF65-F5344CB8AC3E}">
        <p14:creationId xmlns:p14="http://schemas.microsoft.com/office/powerpoint/2010/main" val="29059168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156</TotalTime>
  <Words>3052</Words>
  <Application>Microsoft Office PowerPoint</Application>
  <PresentationFormat>Širokoúhlá obrazovka</PresentationFormat>
  <Paragraphs>254</Paragraphs>
  <Slides>38</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38</vt:i4>
      </vt:variant>
    </vt:vector>
  </HeadingPairs>
  <TitlesOfParts>
    <vt:vector size="44" baseType="lpstr">
      <vt:lpstr>Arial</vt:lpstr>
      <vt:lpstr>Calibri</vt:lpstr>
      <vt:lpstr>Klavika Medium</vt:lpstr>
      <vt:lpstr>Symbol</vt:lpstr>
      <vt:lpstr>Times New Roman</vt:lpstr>
      <vt:lpstr>1_Office Theme</vt:lpstr>
      <vt:lpstr>Logistický management</vt:lpstr>
      <vt:lpstr>Řízení výrobní logistiky</vt:lpstr>
      <vt:lpstr>Úkoly výrobní logistiky</vt:lpstr>
      <vt:lpstr>Výrobní logistika musí umět nalézt odpovědi na celou řadu otázek</vt:lpstr>
      <vt:lpstr>Bod rozpojení</vt:lpstr>
      <vt:lpstr>Bod rozpojení</vt:lpstr>
      <vt:lpstr>Faktory ovlivňující rozmístění pracovišť</vt:lpstr>
      <vt:lpstr>Základní analytické metody prostorového uspořádání </vt:lpstr>
      <vt:lpstr>Špagetový diagram (ukázka)</vt:lpstr>
      <vt:lpstr>Mikropohybové studie sledování elementárních pohybů</vt:lpstr>
      <vt:lpstr>Therbligy</vt:lpstr>
      <vt:lpstr>Informační podpora výroby</vt:lpstr>
      <vt:lpstr>Informační podpora výroby</vt:lpstr>
      <vt:lpstr>Push a pull princip. Lean management</vt:lpstr>
      <vt:lpstr>Prezentace aplikace PowerPoint</vt:lpstr>
      <vt:lpstr>DBR (drum-buffer-rope) </vt:lpstr>
      <vt:lpstr>DBR (drum-buffer-rope) </vt:lpstr>
      <vt:lpstr>Základ štíhlosti</vt:lpstr>
      <vt:lpstr>Prezentace aplikace PowerPoint</vt:lpstr>
      <vt:lpstr>KANBAN</vt:lpstr>
      <vt:lpstr>Nosiče informací</vt:lpstr>
      <vt:lpstr>Druhy plýtvání</vt:lpstr>
      <vt:lpstr>5S</vt:lpstr>
      <vt:lpstr>Řízení distribuční logistiky. Úrovně poskytování logistických služeb a jejich aplikace</vt:lpstr>
      <vt:lpstr>Druhy dopravy</vt:lpstr>
      <vt:lpstr>Přepravní technologie</vt:lpstr>
      <vt:lpstr>Úrovně poskytování logistických služeb</vt:lpstr>
      <vt:lpstr>Informační toky v logistice</vt:lpstr>
      <vt:lpstr>E-logistika</vt:lpstr>
      <vt:lpstr>EDI, QR, ECR</vt:lpstr>
      <vt:lpstr>Smart technologie a rozšířená realita</vt:lpstr>
      <vt:lpstr>Aktivní prvky logistického systému</vt:lpstr>
      <vt:lpstr>Prezentace aplikace PowerPoint</vt:lpstr>
      <vt:lpstr>Automatizované systémy manipulace s materiálem</vt:lpstr>
      <vt:lpstr>Průmysl 4.0. a logistický management</vt:lpstr>
      <vt:lpstr>Stručný obsah jednotlivých průmyslových revolucí</vt:lpstr>
      <vt:lpstr>Koncept průmyslové revoluce 4.0</vt:lpstr>
      <vt:lpstr>Současný stav a směr vývoje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Logistický management</dc:title>
  <dc:creator>Chytilová Ekaterina</dc:creator>
  <cp:lastModifiedBy>Chytilová Ekaterina</cp:lastModifiedBy>
  <cp:revision>5</cp:revision>
  <dcterms:created xsi:type="dcterms:W3CDTF">2022-03-24T09:51:18Z</dcterms:created>
  <dcterms:modified xsi:type="dcterms:W3CDTF">2022-03-24T12:27:31Z</dcterms:modified>
</cp:coreProperties>
</file>