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ppt/theme/themeOverride39.xml" ContentType="application/vnd.openxmlformats-officedocument.themeOverride+xml"/>
  <Override PartName="/ppt/notesSlides/notesSlide39.xml" ContentType="application/vnd.openxmlformats-officedocument.presentationml.notesSlide+xml"/>
  <Override PartName="/ppt/theme/themeOverride40.xml" ContentType="application/vnd.openxmlformats-officedocument.themeOverride+xml"/>
  <Override PartName="/ppt/notesSlides/notesSlide40.xml" ContentType="application/vnd.openxmlformats-officedocument.presentationml.notesSlide+xml"/>
  <Override PartName="/ppt/theme/themeOverride41.xml" ContentType="application/vnd.openxmlformats-officedocument.themeOverride+xml"/>
  <Override PartName="/ppt/notesSlides/notesSlide41.xml" ContentType="application/vnd.openxmlformats-officedocument.presentationml.notesSlide+xml"/>
  <Override PartName="/ppt/theme/themeOverride42.xml" ContentType="application/vnd.openxmlformats-officedocument.themeOverride+xml"/>
  <Override PartName="/ppt/notesSlides/notesSlide42.xml" ContentType="application/vnd.openxmlformats-officedocument.presentationml.notesSlide+xml"/>
  <Override PartName="/ppt/theme/themeOverride43.xml" ContentType="application/vnd.openxmlformats-officedocument.themeOverride+xml"/>
  <Override PartName="/ppt/notesSlides/notesSlide43.xml" ContentType="application/vnd.openxmlformats-officedocument.presentationml.notesSlide+xml"/>
  <Override PartName="/ppt/theme/themeOverride44.xml" ContentType="application/vnd.openxmlformats-officedocument.themeOverride+xml"/>
  <Override PartName="/ppt/notesSlides/notesSlide44.xml" ContentType="application/vnd.openxmlformats-officedocument.presentationml.notesSlide+xml"/>
  <Override PartName="/ppt/theme/themeOverride45.xml" ContentType="application/vnd.openxmlformats-officedocument.themeOverride+xml"/>
  <Override PartName="/ppt/notesSlides/notesSlide45.xml" ContentType="application/vnd.openxmlformats-officedocument.presentationml.notesSlide+xml"/>
  <Override PartName="/ppt/theme/themeOverride46.xml" ContentType="application/vnd.openxmlformats-officedocument.themeOverride+xml"/>
  <Override PartName="/ppt/notesSlides/notesSlide46.xml" ContentType="application/vnd.openxmlformats-officedocument.presentationml.notesSlide+xml"/>
  <Override PartName="/ppt/theme/themeOverride47.xml" ContentType="application/vnd.openxmlformats-officedocument.themeOverride+xml"/>
  <Override PartName="/ppt/notesSlides/notesSlide47.xml" ContentType="application/vnd.openxmlformats-officedocument.presentationml.notesSlide+xml"/>
  <Override PartName="/ppt/theme/themeOverride48.xml" ContentType="application/vnd.openxmlformats-officedocument.themeOverride+xml"/>
  <Override PartName="/ppt/notesSlides/notesSlide48.xml" ContentType="application/vnd.openxmlformats-officedocument.presentationml.notesSlide+xml"/>
  <Override PartName="/ppt/theme/themeOverride49.xml" ContentType="application/vnd.openxmlformats-officedocument.themeOverride+xml"/>
  <Override PartName="/ppt/notesSlides/notesSlide49.xml" ContentType="application/vnd.openxmlformats-officedocument.presentationml.notesSlide+xml"/>
  <Override PartName="/ppt/theme/themeOverride50.xml" ContentType="application/vnd.openxmlformats-officedocument.themeOverride+xml"/>
  <Override PartName="/ppt/notesSlides/notesSlide50.xml" ContentType="application/vnd.openxmlformats-officedocument.presentationml.notesSlide+xml"/>
  <Override PartName="/ppt/theme/themeOverride51.xml" ContentType="application/vnd.openxmlformats-officedocument.themeOverride+xml"/>
  <Override PartName="/ppt/notesSlides/notesSlide51.xml" ContentType="application/vnd.openxmlformats-officedocument.presentationml.notesSlide+xml"/>
  <Override PartName="/ppt/theme/themeOverride52.xml" ContentType="application/vnd.openxmlformats-officedocument.themeOverride+xml"/>
  <Override PartName="/ppt/notesSlides/notesSlide52.xml" ContentType="application/vnd.openxmlformats-officedocument.presentationml.notesSlide+xml"/>
  <Override PartName="/ppt/theme/themeOverride53.xml" ContentType="application/vnd.openxmlformats-officedocument.themeOverride+xml"/>
  <Override PartName="/ppt/notesSlides/notesSlide53.xml" ContentType="application/vnd.openxmlformats-officedocument.presentationml.notesSlide+xml"/>
  <Override PartName="/ppt/theme/themeOverride54.xml" ContentType="application/vnd.openxmlformats-officedocument.themeOverride+xml"/>
  <Override PartName="/ppt/notesSlides/notesSlide54.xml" ContentType="application/vnd.openxmlformats-officedocument.presentationml.notesSlide+xml"/>
  <Override PartName="/ppt/theme/themeOverride55.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heme/themeOverride56.xml" ContentType="application/vnd.openxmlformats-officedocument.themeOverride+xml"/>
  <Override PartName="/ppt/notesSlides/notesSlide58.xml" ContentType="application/vnd.openxmlformats-officedocument.presentationml.notesSlide+xml"/>
  <Override PartName="/ppt/theme/themeOverride57.xml" ContentType="application/vnd.openxmlformats-officedocument.themeOverride+xml"/>
  <Override PartName="/ppt/notesSlides/notesSlide59.xml" ContentType="application/vnd.openxmlformats-officedocument.presentationml.notesSlide+xml"/>
  <Override PartName="/ppt/theme/themeOverride58.xml" ContentType="application/vnd.openxmlformats-officedocument.themeOverride+xml"/>
  <Override PartName="/ppt/notesSlides/notesSlide60.xml" ContentType="application/vnd.openxmlformats-officedocument.presentationml.notesSlide+xml"/>
  <Override PartName="/ppt/theme/themeOverride59.xml" ContentType="application/vnd.openxmlformats-officedocument.themeOverride+xml"/>
  <Override PartName="/ppt/notesSlides/notesSlide61.xml" ContentType="application/vnd.openxmlformats-officedocument.presentationml.notesSlide+xml"/>
  <Override PartName="/ppt/theme/themeOverride60.xml" ContentType="application/vnd.openxmlformats-officedocument.themeOverride+xml"/>
  <Override PartName="/ppt/notesSlides/notesSlide62.xml" ContentType="application/vnd.openxmlformats-officedocument.presentationml.notesSlide+xml"/>
  <Override PartName="/ppt/theme/themeOverride61.xml" ContentType="application/vnd.openxmlformats-officedocument.themeOverride+xml"/>
  <Override PartName="/ppt/notesSlides/notesSlide63.xml" ContentType="application/vnd.openxmlformats-officedocument.presentationml.notesSlide+xml"/>
  <Override PartName="/ppt/theme/themeOverride62.xml" ContentType="application/vnd.openxmlformats-officedocument.themeOverride+xml"/>
  <Override PartName="/ppt/notesSlides/notesSlide64.xml" ContentType="application/vnd.openxmlformats-officedocument.presentationml.notesSlide+xml"/>
  <Override PartName="/ppt/theme/themeOverride63.xml" ContentType="application/vnd.openxmlformats-officedocument.themeOverride+xml"/>
  <Override PartName="/ppt/notesSlides/notesSlide65.xml" ContentType="application/vnd.openxmlformats-officedocument.presentationml.notesSlide+xml"/>
  <Override PartName="/ppt/theme/themeOverride64.xml" ContentType="application/vnd.openxmlformats-officedocument.themeOverride+xml"/>
  <Override PartName="/ppt/notesSlides/notesSlide66.xml" ContentType="application/vnd.openxmlformats-officedocument.presentationml.notesSlide+xml"/>
  <Override PartName="/ppt/theme/themeOverride65.xml" ContentType="application/vnd.openxmlformats-officedocument.themeOverride+xml"/>
  <Override PartName="/ppt/notesSlides/notesSlide67.xml" ContentType="application/vnd.openxmlformats-officedocument.presentationml.notesSlide+xml"/>
  <Override PartName="/ppt/theme/themeOverride66.xml" ContentType="application/vnd.openxmlformats-officedocument.themeOverride+xml"/>
  <Override PartName="/ppt/notesSlides/notesSlide68.xml" ContentType="application/vnd.openxmlformats-officedocument.presentationml.notesSlide+xml"/>
  <Override PartName="/ppt/theme/themeOverride67.xml" ContentType="application/vnd.openxmlformats-officedocument.themeOverride+xml"/>
  <Override PartName="/ppt/notesSlides/notesSlide69.xml" ContentType="application/vnd.openxmlformats-officedocument.presentationml.notesSlide+xml"/>
  <Override PartName="/ppt/theme/themeOverride68.xml" ContentType="application/vnd.openxmlformats-officedocument.themeOverride+xml"/>
  <Override PartName="/ppt/notesSlides/notesSlide70.xml" ContentType="application/vnd.openxmlformats-officedocument.presentationml.notesSlide+xml"/>
  <Override PartName="/ppt/theme/themeOverride69.xml" ContentType="application/vnd.openxmlformats-officedocument.themeOverride+xml"/>
  <Override PartName="/ppt/notesSlides/notesSlide71.xml" ContentType="application/vnd.openxmlformats-officedocument.presentationml.notesSlide+xml"/>
  <Override PartName="/ppt/theme/themeOverride70.xml" ContentType="application/vnd.openxmlformats-officedocument.themeOverride+xml"/>
  <Override PartName="/ppt/notesSlides/notesSlide72.xml" ContentType="application/vnd.openxmlformats-officedocument.presentationml.notesSlide+xml"/>
  <Override PartName="/ppt/theme/themeOverride71.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heme/themeOverride72.xml" ContentType="application/vnd.openxmlformats-officedocument.themeOverride+xml"/>
  <Override PartName="/ppt/notesSlides/notesSlide83.xml" ContentType="application/vnd.openxmlformats-officedocument.presentationml.notesSlide+xml"/>
  <Override PartName="/ppt/theme/themeOverride73.xml" ContentType="application/vnd.openxmlformats-officedocument.themeOverride+xml"/>
  <Override PartName="/ppt/notesSlides/notesSlide84.xml" ContentType="application/vnd.openxmlformats-officedocument.presentationml.notesSlide+xml"/>
  <Override PartName="/ppt/theme/themeOverride74.xml" ContentType="application/vnd.openxmlformats-officedocument.themeOverride+xml"/>
  <Override PartName="/ppt/notesSlides/notesSlide85.xml" ContentType="application/vnd.openxmlformats-officedocument.presentationml.notesSlide+xml"/>
  <Override PartName="/ppt/theme/themeOverride75.xml" ContentType="application/vnd.openxmlformats-officedocument.themeOverride+xml"/>
  <Override PartName="/ppt/notesSlides/notesSlide86.xml" ContentType="application/vnd.openxmlformats-officedocument.presentationml.notesSlide+xml"/>
  <Override PartName="/ppt/theme/themeOverride76.xml" ContentType="application/vnd.openxmlformats-officedocument.themeOverride+xml"/>
  <Override PartName="/ppt/notesSlides/notesSlide87.xml" ContentType="application/vnd.openxmlformats-officedocument.presentationml.notesSlide+xml"/>
  <Override PartName="/ppt/theme/themeOverride77.xml" ContentType="application/vnd.openxmlformats-officedocument.themeOverride+xml"/>
  <Override PartName="/ppt/notesSlides/notesSlide88.xml" ContentType="application/vnd.openxmlformats-officedocument.presentationml.notesSlide+xml"/>
  <Override PartName="/ppt/theme/themeOverride78.xml" ContentType="application/vnd.openxmlformats-officedocument.themeOverride+xml"/>
  <Override PartName="/ppt/notesSlides/notesSlide89.xml" ContentType="application/vnd.openxmlformats-officedocument.presentationml.notesSlide+xml"/>
  <Override PartName="/ppt/theme/themeOverride79.xml" ContentType="application/vnd.openxmlformats-officedocument.themeOverride+xml"/>
  <Override PartName="/ppt/notesSlides/notesSlide90.xml" ContentType="application/vnd.openxmlformats-officedocument.presentationml.notesSlide+xml"/>
  <Override PartName="/ppt/theme/themeOverride80.xml" ContentType="application/vnd.openxmlformats-officedocument.themeOverride+xml"/>
  <Override PartName="/ppt/notesSlides/notesSlide91.xml" ContentType="application/vnd.openxmlformats-officedocument.presentationml.notesSlide+xml"/>
  <Override PartName="/ppt/theme/themeOverride81.xml" ContentType="application/vnd.openxmlformats-officedocument.themeOverride+xml"/>
  <Override PartName="/ppt/notesSlides/notesSlide92.xml" ContentType="application/vnd.openxmlformats-officedocument.presentationml.notesSlide+xml"/>
  <Override PartName="/ppt/theme/themeOverride82.xml" ContentType="application/vnd.openxmlformats-officedocument.themeOverride+xml"/>
  <Override PartName="/ppt/notesSlides/notesSlide93.xml" ContentType="application/vnd.openxmlformats-officedocument.presentationml.notesSlide+xml"/>
  <Override PartName="/ppt/theme/themeOverride83.xml" ContentType="application/vnd.openxmlformats-officedocument.themeOverride+xml"/>
  <Override PartName="/ppt/notesSlides/notesSlide94.xml" ContentType="application/vnd.openxmlformats-officedocument.presentationml.notesSlide+xml"/>
  <Override PartName="/ppt/theme/themeOverride84.xml" ContentType="application/vnd.openxmlformats-officedocument.themeOverride+xml"/>
  <Override PartName="/ppt/notesSlides/notesSlide95.xml" ContentType="application/vnd.openxmlformats-officedocument.presentationml.notesSlide+xml"/>
  <Override PartName="/ppt/theme/themeOverride85.xml" ContentType="application/vnd.openxmlformats-officedocument.themeOverride+xml"/>
  <Override PartName="/ppt/notesSlides/notesSlide96.xml" ContentType="application/vnd.openxmlformats-officedocument.presentationml.notesSlide+xml"/>
  <Override PartName="/ppt/theme/themeOverride86.xml" ContentType="application/vnd.openxmlformats-officedocument.themeOverride+xml"/>
  <Override PartName="/ppt/notesSlides/notesSlide9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87.xml" ContentType="application/vnd.openxmlformats-officedocument.themeOverride+xml"/>
  <Override PartName="/ppt/notesSlides/notesSlide98.xml" ContentType="application/vnd.openxmlformats-officedocument.presentationml.notesSlide+xml"/>
  <Override PartName="/ppt/theme/themeOverride88.xml" ContentType="application/vnd.openxmlformats-officedocument.themeOverride+xml"/>
  <Override PartName="/ppt/notesSlides/notesSlide99.xml" ContentType="application/vnd.openxmlformats-officedocument.presentationml.notesSlide+xml"/>
  <Override PartName="/ppt/theme/themeOverride89.xml" ContentType="application/vnd.openxmlformats-officedocument.themeOverride+xml"/>
  <Override PartName="/ppt/notesSlides/notesSlide100.xml" ContentType="application/vnd.openxmlformats-officedocument.presentationml.notesSlide+xml"/>
  <Override PartName="/ppt/theme/themeOverride90.xml" ContentType="application/vnd.openxmlformats-officedocument.themeOverr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sldIdLst>
    <p:sldId id="256" r:id="rId2"/>
    <p:sldId id="259" r:id="rId3"/>
    <p:sldId id="260" r:id="rId4"/>
    <p:sldId id="261" r:id="rId5"/>
    <p:sldId id="277" r:id="rId6"/>
    <p:sldId id="353" r:id="rId7"/>
    <p:sldId id="262" r:id="rId8"/>
    <p:sldId id="354"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279" r:id="rId48"/>
    <p:sldId id="280" r:id="rId49"/>
    <p:sldId id="378" r:id="rId50"/>
    <p:sldId id="379" r:id="rId51"/>
    <p:sldId id="380" r:id="rId52"/>
    <p:sldId id="381" r:id="rId53"/>
    <p:sldId id="382" r:id="rId54"/>
    <p:sldId id="383" r:id="rId55"/>
    <p:sldId id="384" r:id="rId56"/>
    <p:sldId id="420" r:id="rId57"/>
    <p:sldId id="421" r:id="rId58"/>
    <p:sldId id="385" r:id="rId59"/>
    <p:sldId id="315" r:id="rId60"/>
    <p:sldId id="387" r:id="rId61"/>
    <p:sldId id="388" r:id="rId62"/>
    <p:sldId id="389" r:id="rId63"/>
    <p:sldId id="390" r:id="rId64"/>
    <p:sldId id="391" r:id="rId65"/>
    <p:sldId id="392" r:id="rId66"/>
    <p:sldId id="393" r:id="rId67"/>
    <p:sldId id="394" r:id="rId68"/>
    <p:sldId id="327" r:id="rId69"/>
    <p:sldId id="323" r:id="rId70"/>
    <p:sldId id="324" r:id="rId71"/>
    <p:sldId id="325" r:id="rId72"/>
    <p:sldId id="395" r:id="rId73"/>
    <p:sldId id="328" r:id="rId74"/>
    <p:sldId id="406" r:id="rId75"/>
    <p:sldId id="338" r:id="rId76"/>
    <p:sldId id="407" r:id="rId77"/>
    <p:sldId id="408" r:id="rId78"/>
    <p:sldId id="409" r:id="rId79"/>
    <p:sldId id="410" r:id="rId80"/>
    <p:sldId id="411" r:id="rId81"/>
    <p:sldId id="412" r:id="rId82"/>
    <p:sldId id="347" r:id="rId83"/>
    <p:sldId id="329" r:id="rId84"/>
    <p:sldId id="330" r:id="rId85"/>
    <p:sldId id="339" r:id="rId86"/>
    <p:sldId id="332" r:id="rId87"/>
    <p:sldId id="333" r:id="rId88"/>
    <p:sldId id="334" r:id="rId89"/>
    <p:sldId id="335" r:id="rId90"/>
    <p:sldId id="336" r:id="rId91"/>
    <p:sldId id="337" r:id="rId92"/>
    <p:sldId id="340" r:id="rId93"/>
    <p:sldId id="341" r:id="rId94"/>
    <p:sldId id="342" r:id="rId95"/>
    <p:sldId id="345" r:id="rId96"/>
    <p:sldId id="343" r:id="rId97"/>
    <p:sldId id="344" r:id="rId98"/>
    <p:sldId id="346" r:id="rId99"/>
    <p:sldId id="349" r:id="rId100"/>
    <p:sldId id="350" r:id="rId101"/>
    <p:sldId id="351" r:id="rId102"/>
    <p:sldId id="352" r:id="rId103"/>
    <p:sldId id="396" r:id="rId104"/>
    <p:sldId id="397" r:id="rId105"/>
    <p:sldId id="322" r:id="rId106"/>
    <p:sldId id="417" r:id="rId107"/>
    <p:sldId id="418" r:id="rId108"/>
    <p:sldId id="419" r:id="rId109"/>
    <p:sldId id="398" r:id="rId110"/>
    <p:sldId id="399" r:id="rId111"/>
    <p:sldId id="400" r:id="rId112"/>
    <p:sldId id="401" r:id="rId113"/>
    <p:sldId id="402" r:id="rId114"/>
    <p:sldId id="403" r:id="rId115"/>
    <p:sldId id="404" r:id="rId116"/>
    <p:sldId id="405" r:id="rId117"/>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B0EDCC-8CB7-4CE2-BEEC-686E0A098A26}" type="doc">
      <dgm:prSet loTypeId="urn:microsoft.com/office/officeart/2005/8/layout/hierarchy2" loCatId="hierarchy" qsTypeId="urn:microsoft.com/office/officeart/2005/8/quickstyle/simple3" qsCatId="simple" csTypeId="urn:microsoft.com/office/officeart/2005/8/colors/accent0_1" csCatId="mainScheme" phldr="1"/>
      <dgm:spPr/>
      <dgm:t>
        <a:bodyPr/>
        <a:lstStyle/>
        <a:p>
          <a:endParaRPr lang="cs-CZ"/>
        </a:p>
      </dgm:t>
    </dgm:pt>
    <dgm:pt modelId="{E380266A-D241-4D7F-8F77-7DDC47A92260}">
      <dgm:prSet phldrT="[Text]" custT="1"/>
      <dgm:spPr>
        <a:xfrm>
          <a:off x="0" y="1584892"/>
          <a:ext cx="1133824" cy="1091728"/>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Náklady na udržování zásob</a:t>
          </a:r>
        </a:p>
      </dgm:t>
    </dgm:pt>
    <dgm:pt modelId="{0A853776-175C-4426-A310-4678E802E60C}" type="parTrans" cxnId="{AB26B1A6-3662-49B2-81E3-5BB463CB51DD}">
      <dgm:prSet/>
      <dgm:spPr/>
      <dgm:t>
        <a:bodyPr/>
        <a:lstStyle/>
        <a:p>
          <a:endParaRPr lang="cs-CZ"/>
        </a:p>
      </dgm:t>
    </dgm:pt>
    <dgm:pt modelId="{191AB665-6DB5-4D4B-A754-4D6D56025647}" type="sibTrans" cxnId="{AB26B1A6-3662-49B2-81E3-5BB463CB51DD}">
      <dgm:prSet/>
      <dgm:spPr/>
      <dgm:t>
        <a:bodyPr/>
        <a:lstStyle/>
        <a:p>
          <a:endParaRPr lang="cs-CZ"/>
        </a:p>
      </dgm:t>
    </dgm:pt>
    <dgm:pt modelId="{9601D367-120D-48A2-A5E4-D171DBA03254}">
      <dgm:prSet phldrT="[Text]" custT="1"/>
      <dgm:spPr>
        <a:xfrm>
          <a:off x="1835871" y="3373"/>
          <a:ext cx="1299375"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Náklady kapitálu</a:t>
          </a:r>
        </a:p>
      </dgm:t>
    </dgm:pt>
    <dgm:pt modelId="{4308DFD4-EFA5-4993-B83A-60BD6FA42520}" type="parTrans" cxnId="{8FF7C36F-958B-41B9-BAF2-00FCC5F0A7F8}">
      <dgm:prSet/>
      <dgm:spPr>
        <a:xfrm rot="17387603">
          <a:off x="448247" y="1148209"/>
          <a:ext cx="2073201" cy="14378"/>
        </a:xfrm>
        <a:custGeom>
          <a:avLst/>
          <a:gdLst/>
          <a:ahLst/>
          <a:cxnLst/>
          <a:rect l="0" t="0" r="0" b="0"/>
          <a:pathLst>
            <a:path>
              <a:moveTo>
                <a:pt x="0" y="7189"/>
              </a:moveTo>
              <a:lnTo>
                <a:pt x="2073201" y="7189"/>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8A6EB5F2-2BF2-4C2A-8320-84EE30CD5B1F}" type="sibTrans" cxnId="{8FF7C36F-958B-41B9-BAF2-00FCC5F0A7F8}">
      <dgm:prSet/>
      <dgm:spPr/>
      <dgm:t>
        <a:bodyPr/>
        <a:lstStyle/>
        <a:p>
          <a:endParaRPr lang="cs-CZ"/>
        </a:p>
      </dgm:t>
    </dgm:pt>
    <dgm:pt modelId="{A2B93D20-BF24-4853-B4FC-D181ECFA5EAD}">
      <dgm:prSet phldrT="[Text]" custT="1"/>
      <dgm:spPr>
        <a:xfrm>
          <a:off x="3580869" y="4589"/>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Investice do zásob</a:t>
          </a:r>
        </a:p>
      </dgm:t>
    </dgm:pt>
    <dgm:pt modelId="{41A7977B-8D3E-4373-B5DC-97274804164B}" type="parTrans" cxnId="{1C865617-BF28-45F9-8628-5ED44F593508}">
      <dgm:prSet/>
      <dgm:spPr>
        <a:xfrm rot="9377">
          <a:off x="3135245" y="173458"/>
          <a:ext cx="445625" cy="14378"/>
        </a:xfrm>
        <a:custGeom>
          <a:avLst/>
          <a:gdLst/>
          <a:ahLst/>
          <a:cxnLst/>
          <a:rect l="0" t="0" r="0" b="0"/>
          <a:pathLst>
            <a:path>
              <a:moveTo>
                <a:pt x="0" y="7189"/>
              </a:moveTo>
              <a:lnTo>
                <a:pt x="445625"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323F6A30-7C06-4B2F-A779-D77D76F550B4}" type="sibTrans" cxnId="{1C865617-BF28-45F9-8628-5ED44F593508}">
      <dgm:prSet/>
      <dgm:spPr/>
      <dgm:t>
        <a:bodyPr/>
        <a:lstStyle/>
        <a:p>
          <a:endParaRPr lang="cs-CZ"/>
        </a:p>
      </dgm:t>
    </dgm:pt>
    <dgm:pt modelId="{FBF3C0DF-CF50-424E-B327-40F6712C5AE5}">
      <dgm:prSet phldrT="[Text]" custT="1"/>
      <dgm:spPr>
        <a:xfrm>
          <a:off x="1835871" y="612873"/>
          <a:ext cx="1299375"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Náklady na služby</a:t>
          </a:r>
        </a:p>
      </dgm:t>
    </dgm:pt>
    <dgm:pt modelId="{769A1784-52FB-4FC7-B58E-569786028FAB}" type="parTrans" cxnId="{39FEEFC9-F2EF-4572-935F-19807ACDCBF0}">
      <dgm:prSet/>
      <dgm:spPr>
        <a:xfrm rot="17857762">
          <a:off x="727924" y="1452958"/>
          <a:ext cx="1513846" cy="14378"/>
        </a:xfrm>
        <a:custGeom>
          <a:avLst/>
          <a:gdLst/>
          <a:ahLst/>
          <a:cxnLst/>
          <a:rect l="0" t="0" r="0" b="0"/>
          <a:pathLst>
            <a:path>
              <a:moveTo>
                <a:pt x="0" y="7189"/>
              </a:moveTo>
              <a:lnTo>
                <a:pt x="1513846" y="7189"/>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B137B743-788C-44CA-B359-C88AB013F8BA}" type="sibTrans" cxnId="{39FEEFC9-F2EF-4572-935F-19807ACDCBF0}">
      <dgm:prSet/>
      <dgm:spPr/>
      <dgm:t>
        <a:bodyPr/>
        <a:lstStyle/>
        <a:p>
          <a:endParaRPr lang="cs-CZ"/>
        </a:p>
      </dgm:t>
    </dgm:pt>
    <dgm:pt modelId="{966D4AF1-DD38-4F6C-ABAF-11A0E9715495}">
      <dgm:prSet phldrT="[Text]" custT="1"/>
      <dgm:spPr>
        <a:xfrm>
          <a:off x="3580869" y="410922"/>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Pojištění</a:t>
          </a:r>
        </a:p>
      </dgm:t>
    </dgm:pt>
    <dgm:pt modelId="{D623EF33-9080-46B9-8ACA-658D355496F6}" type="parTrans" cxnId="{661F2146-3A12-48B1-B112-C42D1C55FBDB}">
      <dgm:prSet/>
      <dgm:spPr>
        <a:xfrm rot="20137234">
          <a:off x="3113433" y="681375"/>
          <a:ext cx="489249" cy="14378"/>
        </a:xfrm>
        <a:custGeom>
          <a:avLst/>
          <a:gdLst/>
          <a:ahLst/>
          <a:cxnLst/>
          <a:rect l="0" t="0" r="0" b="0"/>
          <a:pathLst>
            <a:path>
              <a:moveTo>
                <a:pt x="0" y="7189"/>
              </a:moveTo>
              <a:lnTo>
                <a:pt x="489249"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905FCD1E-324E-4AE4-B7A3-89E3EEF33F4C}" type="sibTrans" cxnId="{661F2146-3A12-48B1-B112-C42D1C55FBDB}">
      <dgm:prSet/>
      <dgm:spPr/>
      <dgm:t>
        <a:bodyPr/>
        <a:lstStyle/>
        <a:p>
          <a:endParaRPr lang="cs-CZ"/>
        </a:p>
      </dgm:t>
    </dgm:pt>
    <dgm:pt modelId="{96F6B8B7-7673-43DC-87E4-1D08BA0ADE87}">
      <dgm:prSet custT="1"/>
      <dgm:spPr>
        <a:xfrm>
          <a:off x="1835871" y="1831872"/>
          <a:ext cx="1299375"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Náklady na skladovací prostory</a:t>
          </a:r>
        </a:p>
      </dgm:t>
    </dgm:pt>
    <dgm:pt modelId="{6D651E30-4D3E-47C5-8163-2E3A60ECA451}" type="parTrans" cxnId="{13AC81B9-7779-461C-8FA8-C9A2D61E2FA0}">
      <dgm:prSet/>
      <dgm:spPr>
        <a:xfrm rot="21007468">
          <a:off x="1128545" y="2062458"/>
          <a:ext cx="712605" cy="14378"/>
        </a:xfrm>
        <a:custGeom>
          <a:avLst/>
          <a:gdLst/>
          <a:ahLst/>
          <a:cxnLst/>
          <a:rect l="0" t="0" r="0" b="0"/>
          <a:pathLst>
            <a:path>
              <a:moveTo>
                <a:pt x="0" y="7189"/>
              </a:moveTo>
              <a:lnTo>
                <a:pt x="712605" y="7189"/>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F2449008-4E3A-4134-ADBE-36461474D1E1}" type="sibTrans" cxnId="{13AC81B9-7779-461C-8FA8-C9A2D61E2FA0}">
      <dgm:prSet/>
      <dgm:spPr/>
      <dgm:t>
        <a:bodyPr/>
        <a:lstStyle/>
        <a:p>
          <a:endParaRPr lang="cs-CZ"/>
        </a:p>
      </dgm:t>
    </dgm:pt>
    <dgm:pt modelId="{843FB2CF-F0FC-4032-9D0D-D1C15641D990}">
      <dgm:prSet custT="1"/>
      <dgm:spPr>
        <a:xfrm>
          <a:off x="3580869" y="1223588"/>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Sklady v rámci výrobního závodu</a:t>
          </a:r>
        </a:p>
      </dgm:t>
    </dgm:pt>
    <dgm:pt modelId="{4A4DE4AF-CB56-4FB6-B508-B925E5F6989E}" type="parTrans" cxnId="{1D7E3FA4-5B2A-443F-9C13-6411246172A2}">
      <dgm:prSet/>
      <dgm:spPr>
        <a:xfrm rot="18373571">
          <a:off x="2981033" y="1697207"/>
          <a:ext cx="754048" cy="14378"/>
        </a:xfrm>
        <a:custGeom>
          <a:avLst/>
          <a:gdLst/>
          <a:ahLst/>
          <a:cxnLst/>
          <a:rect l="0" t="0" r="0" b="0"/>
          <a:pathLst>
            <a:path>
              <a:moveTo>
                <a:pt x="0" y="7189"/>
              </a:moveTo>
              <a:lnTo>
                <a:pt x="754048"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0C88AB43-9C05-43ED-84EC-B806F9C2401C}" type="sibTrans" cxnId="{1D7E3FA4-5B2A-443F-9C13-6411246172A2}">
      <dgm:prSet/>
      <dgm:spPr/>
      <dgm:t>
        <a:bodyPr/>
        <a:lstStyle/>
        <a:p>
          <a:endParaRPr lang="cs-CZ"/>
        </a:p>
      </dgm:t>
    </dgm:pt>
    <dgm:pt modelId="{6B679E2F-9C6E-4AE6-97B4-806C7D819CF3}">
      <dgm:prSet custT="1"/>
      <dgm:spPr>
        <a:xfrm>
          <a:off x="1835871" y="3457203"/>
          <a:ext cx="130432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Náklady rizika a znehodnocení zásob</a:t>
          </a:r>
        </a:p>
      </dgm:t>
    </dgm:pt>
    <dgm:pt modelId="{89474127-83D8-4753-953A-A3EB9CA21ADE}" type="parTrans" cxnId="{3CCC21E5-7F36-4D1B-94C6-2A2B1013EA9E}">
      <dgm:prSet/>
      <dgm:spPr>
        <a:xfrm rot="3897872">
          <a:off x="655356" y="2875124"/>
          <a:ext cx="1658982" cy="14378"/>
        </a:xfrm>
        <a:custGeom>
          <a:avLst/>
          <a:gdLst/>
          <a:ahLst/>
          <a:cxnLst/>
          <a:rect l="0" t="0" r="0" b="0"/>
          <a:pathLst>
            <a:path>
              <a:moveTo>
                <a:pt x="0" y="7189"/>
              </a:moveTo>
              <a:lnTo>
                <a:pt x="1658982" y="7189"/>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06BD55C1-D252-4CEC-90A9-84D6336D251B}" type="sibTrans" cxnId="{3CCC21E5-7F36-4D1B-94C6-2A2B1013EA9E}">
      <dgm:prSet/>
      <dgm:spPr/>
      <dgm:t>
        <a:bodyPr/>
        <a:lstStyle/>
        <a:p>
          <a:endParaRPr lang="cs-CZ"/>
        </a:p>
      </dgm:t>
    </dgm:pt>
    <dgm:pt modelId="{71023318-B031-48C8-B848-CD38AD613853}">
      <dgm:prSet custT="1"/>
      <dgm:spPr>
        <a:xfrm>
          <a:off x="3580869" y="817255"/>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Daně</a:t>
          </a:r>
        </a:p>
      </dgm:t>
    </dgm:pt>
    <dgm:pt modelId="{63F276DA-83BB-4EA5-B7D8-193A85F1C576}" type="parTrans" cxnId="{5FD70156-3595-424F-A6E0-B2B1EF30F80C}">
      <dgm:prSet/>
      <dgm:spPr>
        <a:xfrm rot="1478292">
          <a:off x="3112929" y="884541"/>
          <a:ext cx="490257" cy="14378"/>
        </a:xfrm>
        <a:custGeom>
          <a:avLst/>
          <a:gdLst/>
          <a:ahLst/>
          <a:cxnLst/>
          <a:rect l="0" t="0" r="0" b="0"/>
          <a:pathLst>
            <a:path>
              <a:moveTo>
                <a:pt x="0" y="7189"/>
              </a:moveTo>
              <a:lnTo>
                <a:pt x="490257"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A675D104-1302-4C30-B086-9CE910FD540D}" type="sibTrans" cxnId="{5FD70156-3595-424F-A6E0-B2B1EF30F80C}">
      <dgm:prSet/>
      <dgm:spPr/>
      <dgm:t>
        <a:bodyPr/>
        <a:lstStyle/>
        <a:p>
          <a:endParaRPr lang="cs-CZ"/>
        </a:p>
      </dgm:t>
    </dgm:pt>
    <dgm:pt modelId="{F3430550-A2F1-4DFF-B80E-0E256D934E96}">
      <dgm:prSet custT="1"/>
      <dgm:spPr>
        <a:xfrm>
          <a:off x="3580869" y="1629920"/>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Veřejné sklady</a:t>
          </a:r>
        </a:p>
      </dgm:t>
    </dgm:pt>
    <dgm:pt modelId="{4830FA70-CD4F-46C4-92D7-7E21E2AA7FEE}" type="parTrans" cxnId="{92C95BA4-0F11-4670-B362-F9E5E0323364}">
      <dgm:prSet/>
      <dgm:spPr>
        <a:xfrm rot="20137234">
          <a:off x="3113433" y="1900373"/>
          <a:ext cx="489249" cy="14378"/>
        </a:xfrm>
        <a:custGeom>
          <a:avLst/>
          <a:gdLst/>
          <a:ahLst/>
          <a:cxnLst/>
          <a:rect l="0" t="0" r="0" b="0"/>
          <a:pathLst>
            <a:path>
              <a:moveTo>
                <a:pt x="0" y="7189"/>
              </a:moveTo>
              <a:lnTo>
                <a:pt x="489249"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531FE395-B484-45E3-91C4-FE93308AF93A}" type="sibTrans" cxnId="{92C95BA4-0F11-4670-B362-F9E5E0323364}">
      <dgm:prSet/>
      <dgm:spPr/>
      <dgm:t>
        <a:bodyPr/>
        <a:lstStyle/>
        <a:p>
          <a:endParaRPr lang="cs-CZ"/>
        </a:p>
      </dgm:t>
    </dgm:pt>
    <dgm:pt modelId="{66991FEF-AE12-4D33-AA03-1CCF54D56F55}">
      <dgm:prSet custT="1"/>
      <dgm:spPr>
        <a:xfrm>
          <a:off x="3580869" y="2036253"/>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Nájemní sklady</a:t>
          </a:r>
        </a:p>
      </dgm:t>
    </dgm:pt>
    <dgm:pt modelId="{A6EB0619-A8E2-44C5-931C-205606F7D53E}" type="parTrans" cxnId="{408432D2-2BAF-472C-A2B1-9C87B9E41A76}">
      <dgm:prSet/>
      <dgm:spPr>
        <a:xfrm rot="1478292">
          <a:off x="3112929" y="2103540"/>
          <a:ext cx="490257" cy="14378"/>
        </a:xfrm>
        <a:custGeom>
          <a:avLst/>
          <a:gdLst/>
          <a:ahLst/>
          <a:cxnLst/>
          <a:rect l="0" t="0" r="0" b="0"/>
          <a:pathLst>
            <a:path>
              <a:moveTo>
                <a:pt x="0" y="7189"/>
              </a:moveTo>
              <a:lnTo>
                <a:pt x="490257"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8CF97562-AD5D-43CF-9AE5-1790C4EAACBB}" type="sibTrans" cxnId="{408432D2-2BAF-472C-A2B1-9C87B9E41A76}">
      <dgm:prSet/>
      <dgm:spPr/>
      <dgm:t>
        <a:bodyPr/>
        <a:lstStyle/>
        <a:p>
          <a:endParaRPr lang="cs-CZ"/>
        </a:p>
      </dgm:t>
    </dgm:pt>
    <dgm:pt modelId="{07AF3D7C-A126-4103-8EFA-FACE860664DB}">
      <dgm:prSet custT="1"/>
      <dgm:spPr>
        <a:xfrm>
          <a:off x="3580869" y="2442586"/>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Sklady vlastněné podnikem</a:t>
          </a:r>
        </a:p>
      </dgm:t>
    </dgm:pt>
    <dgm:pt modelId="{28E42D96-9666-4304-BA4A-372F0D86D50E}" type="parTrans" cxnId="{F547B921-E609-4897-8D80-F7E046A67BA8}">
      <dgm:prSet/>
      <dgm:spPr>
        <a:xfrm rot="3232962">
          <a:off x="2980052" y="2306706"/>
          <a:ext cx="756011" cy="14378"/>
        </a:xfrm>
        <a:custGeom>
          <a:avLst/>
          <a:gdLst/>
          <a:ahLst/>
          <a:cxnLst/>
          <a:rect l="0" t="0" r="0" b="0"/>
          <a:pathLst>
            <a:path>
              <a:moveTo>
                <a:pt x="0" y="7189"/>
              </a:moveTo>
              <a:lnTo>
                <a:pt x="756011"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900843EE-4253-4624-A76A-0B0D54E497B5}" type="sibTrans" cxnId="{F547B921-E609-4897-8D80-F7E046A67BA8}">
      <dgm:prSet/>
      <dgm:spPr/>
      <dgm:t>
        <a:bodyPr/>
        <a:lstStyle/>
        <a:p>
          <a:endParaRPr lang="cs-CZ"/>
        </a:p>
      </dgm:t>
    </dgm:pt>
    <dgm:pt modelId="{C740BC2D-3BA3-4005-BC27-4FEF1113C66D}">
      <dgm:prSet custT="1"/>
      <dgm:spPr>
        <a:xfrm>
          <a:off x="3585823" y="2848919"/>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Morální opotřebení/Zastarání</a:t>
          </a:r>
        </a:p>
      </dgm:t>
    </dgm:pt>
    <dgm:pt modelId="{AD2578DF-2A46-4616-B439-B8B32740A1A0}" type="parTrans" cxnId="{266D3026-0C6C-4063-8EF3-BB02501EE89B}">
      <dgm:prSet/>
      <dgm:spPr>
        <a:xfrm rot="18373571">
          <a:off x="2985987" y="3322539"/>
          <a:ext cx="754048" cy="14378"/>
        </a:xfrm>
        <a:custGeom>
          <a:avLst/>
          <a:gdLst/>
          <a:ahLst/>
          <a:cxnLst/>
          <a:rect l="0" t="0" r="0" b="0"/>
          <a:pathLst>
            <a:path>
              <a:moveTo>
                <a:pt x="0" y="7189"/>
              </a:moveTo>
              <a:lnTo>
                <a:pt x="754048"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0F20133B-5F1A-446A-8120-B00F6EE35DAC}" type="sibTrans" cxnId="{266D3026-0C6C-4063-8EF3-BB02501EE89B}">
      <dgm:prSet/>
      <dgm:spPr/>
      <dgm:t>
        <a:bodyPr/>
        <a:lstStyle/>
        <a:p>
          <a:endParaRPr lang="cs-CZ"/>
        </a:p>
      </dgm:t>
    </dgm:pt>
    <dgm:pt modelId="{FDAD33AB-0EBB-49BB-91B0-D5E7F7C54008}">
      <dgm:prSet custT="1"/>
      <dgm:spPr>
        <a:xfrm>
          <a:off x="3585823" y="3255252"/>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Poškození</a:t>
          </a:r>
        </a:p>
      </dgm:t>
    </dgm:pt>
    <dgm:pt modelId="{883683B7-2307-4ADB-A478-3A388FC7ECA7}" type="parTrans" cxnId="{5C3E6D20-0908-49D2-ABFA-45949F981833}">
      <dgm:prSet/>
      <dgm:spPr>
        <a:xfrm rot="20137234">
          <a:off x="3118387" y="3525705"/>
          <a:ext cx="489249" cy="14378"/>
        </a:xfrm>
        <a:custGeom>
          <a:avLst/>
          <a:gdLst/>
          <a:ahLst/>
          <a:cxnLst/>
          <a:rect l="0" t="0" r="0" b="0"/>
          <a:pathLst>
            <a:path>
              <a:moveTo>
                <a:pt x="0" y="7189"/>
              </a:moveTo>
              <a:lnTo>
                <a:pt x="489249"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7C8F4520-1EE7-4EF8-8E35-C6CD18C4C685}" type="sibTrans" cxnId="{5C3E6D20-0908-49D2-ABFA-45949F981833}">
      <dgm:prSet/>
      <dgm:spPr/>
      <dgm:t>
        <a:bodyPr/>
        <a:lstStyle/>
        <a:p>
          <a:endParaRPr lang="cs-CZ"/>
        </a:p>
      </dgm:t>
    </dgm:pt>
    <dgm:pt modelId="{ABBF8D42-B387-41B4-944F-E68BD9A235F2}">
      <dgm:prSet custT="1"/>
      <dgm:spPr>
        <a:xfrm>
          <a:off x="3585823" y="3661585"/>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Krádeže/Ztráty</a:t>
          </a:r>
        </a:p>
      </dgm:t>
    </dgm:pt>
    <dgm:pt modelId="{3EB7F263-03A6-417E-8026-7D8D085EFF22}" type="parTrans" cxnId="{47BC3D83-8F75-4743-BD67-52F26520019B}">
      <dgm:prSet/>
      <dgm:spPr>
        <a:xfrm rot="1478292">
          <a:off x="3117883" y="3728872"/>
          <a:ext cx="490257" cy="14378"/>
        </a:xfrm>
        <a:custGeom>
          <a:avLst/>
          <a:gdLst/>
          <a:ahLst/>
          <a:cxnLst/>
          <a:rect l="0" t="0" r="0" b="0"/>
          <a:pathLst>
            <a:path>
              <a:moveTo>
                <a:pt x="0" y="7189"/>
              </a:moveTo>
              <a:lnTo>
                <a:pt x="490257"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0D3CF95A-AE4A-4727-8EFA-12410FCBA74D}" type="sibTrans" cxnId="{47BC3D83-8F75-4743-BD67-52F26520019B}">
      <dgm:prSet/>
      <dgm:spPr/>
      <dgm:t>
        <a:bodyPr/>
        <a:lstStyle/>
        <a:p>
          <a:endParaRPr lang="cs-CZ"/>
        </a:p>
      </dgm:t>
    </dgm:pt>
    <dgm:pt modelId="{E490C695-3868-450B-9754-CBBAB6F0C525}">
      <dgm:prSet custT="1"/>
      <dgm:spPr>
        <a:xfrm>
          <a:off x="3585823" y="4067918"/>
          <a:ext cx="1856878" cy="353333"/>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gm:spPr>
      <dgm:t>
        <a:bodyPr/>
        <a:lstStyle/>
        <a:p>
          <a:r>
            <a:rPr lang="cs-CZ" sz="1100">
              <a:solidFill>
                <a:sysClr val="windowText" lastClr="000000">
                  <a:hueOff val="0"/>
                  <a:satOff val="0"/>
                  <a:lumOff val="0"/>
                  <a:alphaOff val="0"/>
                </a:sysClr>
              </a:solidFill>
              <a:latin typeface="Times New Roman" pitchFamily="18" charset="0"/>
              <a:ea typeface="+mn-ea"/>
              <a:cs typeface="Times New Roman" pitchFamily="18" charset="0"/>
            </a:rPr>
            <a:t>Přemísťování zásob</a:t>
          </a:r>
        </a:p>
      </dgm:t>
    </dgm:pt>
    <dgm:pt modelId="{605C6516-9312-4BB2-8086-9E2E4368FE2A}" type="parTrans" cxnId="{67A63AF1-8571-4CE8-A331-C2CC2F1A8109}">
      <dgm:prSet/>
      <dgm:spPr>
        <a:xfrm rot="3232962">
          <a:off x="2985006" y="3932038"/>
          <a:ext cx="756011" cy="14378"/>
        </a:xfrm>
        <a:custGeom>
          <a:avLst/>
          <a:gdLst/>
          <a:ahLst/>
          <a:cxnLst/>
          <a:rect l="0" t="0" r="0" b="0"/>
          <a:pathLst>
            <a:path>
              <a:moveTo>
                <a:pt x="0" y="7189"/>
              </a:moveTo>
              <a:lnTo>
                <a:pt x="756011" y="718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cs-CZ">
            <a:solidFill>
              <a:sysClr val="windowText" lastClr="000000">
                <a:hueOff val="0"/>
                <a:satOff val="0"/>
                <a:lumOff val="0"/>
                <a:alphaOff val="0"/>
              </a:sysClr>
            </a:solidFill>
            <a:latin typeface="Calibri" panose="020F0502020204030204"/>
            <a:ea typeface="+mn-ea"/>
            <a:cs typeface="+mn-cs"/>
          </a:endParaRPr>
        </a:p>
      </dgm:t>
    </dgm:pt>
    <dgm:pt modelId="{C1F75AEF-1A65-4EA2-A68B-0B60D5187805}" type="sibTrans" cxnId="{67A63AF1-8571-4CE8-A331-C2CC2F1A8109}">
      <dgm:prSet/>
      <dgm:spPr/>
      <dgm:t>
        <a:bodyPr/>
        <a:lstStyle/>
        <a:p>
          <a:endParaRPr lang="cs-CZ"/>
        </a:p>
      </dgm:t>
    </dgm:pt>
    <dgm:pt modelId="{C13A37F3-AD2D-4041-81CA-8FBE4AC439FF}" type="pres">
      <dgm:prSet presAssocID="{58B0EDCC-8CB7-4CE2-BEEC-686E0A098A26}" presName="diagram" presStyleCnt="0">
        <dgm:presLayoutVars>
          <dgm:chPref val="1"/>
          <dgm:dir/>
          <dgm:animOne val="branch"/>
          <dgm:animLvl val="lvl"/>
          <dgm:resizeHandles val="exact"/>
        </dgm:presLayoutVars>
      </dgm:prSet>
      <dgm:spPr/>
    </dgm:pt>
    <dgm:pt modelId="{65C28712-83C7-48E7-B495-C79D180D4751}" type="pres">
      <dgm:prSet presAssocID="{E380266A-D241-4D7F-8F77-7DDC47A92260}" presName="root1" presStyleCnt="0"/>
      <dgm:spPr/>
    </dgm:pt>
    <dgm:pt modelId="{ADA222A9-D55D-4CA5-B82F-18D911353B40}" type="pres">
      <dgm:prSet presAssocID="{E380266A-D241-4D7F-8F77-7DDC47A92260}" presName="LevelOneTextNode" presStyleLbl="node0" presStyleIdx="0" presStyleCnt="1" custScaleX="160447" custScaleY="308980" custLinFactX="-100000" custLinFactNeighborX="-125893" custLinFactNeighborY="76087">
        <dgm:presLayoutVars>
          <dgm:chPref val="3"/>
        </dgm:presLayoutVars>
      </dgm:prSet>
      <dgm:spPr>
        <a:prstGeom prst="roundRect">
          <a:avLst>
            <a:gd name="adj" fmla="val 10000"/>
          </a:avLst>
        </a:prstGeom>
      </dgm:spPr>
    </dgm:pt>
    <dgm:pt modelId="{1E1A9FF9-C23C-473C-B3FD-62D1F5A51CC4}" type="pres">
      <dgm:prSet presAssocID="{E380266A-D241-4D7F-8F77-7DDC47A92260}" presName="level2hierChild" presStyleCnt="0"/>
      <dgm:spPr/>
    </dgm:pt>
    <dgm:pt modelId="{5EF75DE2-4E42-42D7-942A-9A39C7263123}" type="pres">
      <dgm:prSet presAssocID="{4308DFD4-EFA5-4993-B83A-60BD6FA42520}" presName="conn2-1" presStyleLbl="parChTrans1D2" presStyleIdx="0" presStyleCnt="4"/>
      <dgm:spPr>
        <a:custGeom>
          <a:avLst/>
          <a:gdLst/>
          <a:ahLst/>
          <a:cxnLst/>
          <a:rect l="0" t="0" r="0" b="0"/>
          <a:pathLst>
            <a:path>
              <a:moveTo>
                <a:pt x="0" y="7189"/>
              </a:moveTo>
              <a:lnTo>
                <a:pt x="2073201" y="7189"/>
              </a:lnTo>
            </a:path>
          </a:pathLst>
        </a:custGeom>
      </dgm:spPr>
    </dgm:pt>
    <dgm:pt modelId="{4275A61C-159E-4275-AAB1-8B8033336A49}" type="pres">
      <dgm:prSet presAssocID="{4308DFD4-EFA5-4993-B83A-60BD6FA42520}" presName="connTx" presStyleLbl="parChTrans1D2" presStyleIdx="0" presStyleCnt="4"/>
      <dgm:spPr/>
    </dgm:pt>
    <dgm:pt modelId="{57305AB6-BDC8-4814-8E9D-CB1918E14C0D}" type="pres">
      <dgm:prSet presAssocID="{9601D367-120D-48A2-A5E4-D171DBA03254}" presName="root2" presStyleCnt="0"/>
      <dgm:spPr/>
    </dgm:pt>
    <dgm:pt modelId="{6397D0C3-6B9F-4B5B-B3DD-B65381389AB5}" type="pres">
      <dgm:prSet presAssocID="{9601D367-120D-48A2-A5E4-D171DBA03254}" presName="LevelTwoTextNode" presStyleLbl="node2" presStyleIdx="0" presStyleCnt="4" custScaleX="183874">
        <dgm:presLayoutVars>
          <dgm:chPref val="3"/>
        </dgm:presLayoutVars>
      </dgm:prSet>
      <dgm:spPr>
        <a:prstGeom prst="roundRect">
          <a:avLst>
            <a:gd name="adj" fmla="val 10000"/>
          </a:avLst>
        </a:prstGeom>
      </dgm:spPr>
    </dgm:pt>
    <dgm:pt modelId="{77FD41A7-C1AA-4BC3-8F39-1599987601D5}" type="pres">
      <dgm:prSet presAssocID="{9601D367-120D-48A2-A5E4-D171DBA03254}" presName="level3hierChild" presStyleCnt="0"/>
      <dgm:spPr/>
    </dgm:pt>
    <dgm:pt modelId="{9F59C23B-5B97-4B6B-9B98-0FA4C74CF830}" type="pres">
      <dgm:prSet presAssocID="{41A7977B-8D3E-4373-B5DC-97274804164B}" presName="conn2-1" presStyleLbl="parChTrans1D3" presStyleIdx="0" presStyleCnt="11"/>
      <dgm:spPr>
        <a:custGeom>
          <a:avLst/>
          <a:gdLst/>
          <a:ahLst/>
          <a:cxnLst/>
          <a:rect l="0" t="0" r="0" b="0"/>
          <a:pathLst>
            <a:path>
              <a:moveTo>
                <a:pt x="0" y="7189"/>
              </a:moveTo>
              <a:lnTo>
                <a:pt x="445625" y="7189"/>
              </a:lnTo>
            </a:path>
          </a:pathLst>
        </a:custGeom>
      </dgm:spPr>
    </dgm:pt>
    <dgm:pt modelId="{E95296EE-90CA-46D1-B7F5-706BF3F76DF7}" type="pres">
      <dgm:prSet presAssocID="{41A7977B-8D3E-4373-B5DC-97274804164B}" presName="connTx" presStyleLbl="parChTrans1D3" presStyleIdx="0" presStyleCnt="11"/>
      <dgm:spPr/>
    </dgm:pt>
    <dgm:pt modelId="{0C0A20B1-818D-47CF-A9F7-5DD1DA938D5D}" type="pres">
      <dgm:prSet presAssocID="{A2B93D20-BF24-4853-B4FC-D181ECFA5EAD}" presName="root2" presStyleCnt="0"/>
      <dgm:spPr/>
    </dgm:pt>
    <dgm:pt modelId="{96296F65-20F3-483F-9F17-716AE5D29054}" type="pres">
      <dgm:prSet presAssocID="{A2B93D20-BF24-4853-B4FC-D181ECFA5EAD}" presName="LevelTwoTextNode" presStyleLbl="node3" presStyleIdx="0" presStyleCnt="11" custScaleX="262766" custLinFactNeighborX="23060" custLinFactNeighborY="344">
        <dgm:presLayoutVars>
          <dgm:chPref val="3"/>
        </dgm:presLayoutVars>
      </dgm:prSet>
      <dgm:spPr>
        <a:prstGeom prst="roundRect">
          <a:avLst>
            <a:gd name="adj" fmla="val 10000"/>
          </a:avLst>
        </a:prstGeom>
      </dgm:spPr>
    </dgm:pt>
    <dgm:pt modelId="{265ED978-FF40-469D-80AB-660EF16702D9}" type="pres">
      <dgm:prSet presAssocID="{A2B93D20-BF24-4853-B4FC-D181ECFA5EAD}" presName="level3hierChild" presStyleCnt="0"/>
      <dgm:spPr/>
    </dgm:pt>
    <dgm:pt modelId="{074ADB06-C5B0-4ADC-BE36-DCF36337DFE0}" type="pres">
      <dgm:prSet presAssocID="{769A1784-52FB-4FC7-B58E-569786028FAB}" presName="conn2-1" presStyleLbl="parChTrans1D2" presStyleIdx="1" presStyleCnt="4"/>
      <dgm:spPr>
        <a:custGeom>
          <a:avLst/>
          <a:gdLst/>
          <a:ahLst/>
          <a:cxnLst/>
          <a:rect l="0" t="0" r="0" b="0"/>
          <a:pathLst>
            <a:path>
              <a:moveTo>
                <a:pt x="0" y="7189"/>
              </a:moveTo>
              <a:lnTo>
                <a:pt x="1513846" y="7189"/>
              </a:lnTo>
            </a:path>
          </a:pathLst>
        </a:custGeom>
      </dgm:spPr>
    </dgm:pt>
    <dgm:pt modelId="{785B4D40-A8BE-4AEB-81A7-72C4188CEE95}" type="pres">
      <dgm:prSet presAssocID="{769A1784-52FB-4FC7-B58E-569786028FAB}" presName="connTx" presStyleLbl="parChTrans1D2" presStyleIdx="1" presStyleCnt="4"/>
      <dgm:spPr/>
    </dgm:pt>
    <dgm:pt modelId="{158AEA4F-9008-47C9-96EC-8C5FCC21935E}" type="pres">
      <dgm:prSet presAssocID="{FBF3C0DF-CF50-424E-B327-40F6712C5AE5}" presName="root2" presStyleCnt="0"/>
      <dgm:spPr/>
    </dgm:pt>
    <dgm:pt modelId="{166D2EE5-ED7C-44DC-826D-8E5F61C0E596}" type="pres">
      <dgm:prSet presAssocID="{FBF3C0DF-CF50-424E-B327-40F6712C5AE5}" presName="LevelTwoTextNode" presStyleLbl="node2" presStyleIdx="1" presStyleCnt="4" custScaleX="183874">
        <dgm:presLayoutVars>
          <dgm:chPref val="3"/>
        </dgm:presLayoutVars>
      </dgm:prSet>
      <dgm:spPr>
        <a:prstGeom prst="roundRect">
          <a:avLst>
            <a:gd name="adj" fmla="val 10000"/>
          </a:avLst>
        </a:prstGeom>
      </dgm:spPr>
    </dgm:pt>
    <dgm:pt modelId="{AFA1A872-1A81-4CF8-9FD5-DBF3AF9F7795}" type="pres">
      <dgm:prSet presAssocID="{FBF3C0DF-CF50-424E-B327-40F6712C5AE5}" presName="level3hierChild" presStyleCnt="0"/>
      <dgm:spPr/>
    </dgm:pt>
    <dgm:pt modelId="{E2991CEE-6C2E-446B-82A2-CFEB73337B5E}" type="pres">
      <dgm:prSet presAssocID="{D623EF33-9080-46B9-8ACA-658D355496F6}" presName="conn2-1" presStyleLbl="parChTrans1D3" presStyleIdx="1" presStyleCnt="11"/>
      <dgm:spPr>
        <a:custGeom>
          <a:avLst/>
          <a:gdLst/>
          <a:ahLst/>
          <a:cxnLst/>
          <a:rect l="0" t="0" r="0" b="0"/>
          <a:pathLst>
            <a:path>
              <a:moveTo>
                <a:pt x="0" y="7189"/>
              </a:moveTo>
              <a:lnTo>
                <a:pt x="489249" y="7189"/>
              </a:lnTo>
            </a:path>
          </a:pathLst>
        </a:custGeom>
      </dgm:spPr>
    </dgm:pt>
    <dgm:pt modelId="{CEBB3332-6529-4C35-8B52-C1C89D83BC91}" type="pres">
      <dgm:prSet presAssocID="{D623EF33-9080-46B9-8ACA-658D355496F6}" presName="connTx" presStyleLbl="parChTrans1D3" presStyleIdx="1" presStyleCnt="11"/>
      <dgm:spPr/>
    </dgm:pt>
    <dgm:pt modelId="{AE88E8D3-335A-433D-82D2-1A78C574839D}" type="pres">
      <dgm:prSet presAssocID="{966D4AF1-DD38-4F6C-ABAF-11A0E9715495}" presName="root2" presStyleCnt="0"/>
      <dgm:spPr/>
    </dgm:pt>
    <dgm:pt modelId="{22091265-106D-489C-B909-105451C8AC4C}" type="pres">
      <dgm:prSet presAssocID="{966D4AF1-DD38-4F6C-ABAF-11A0E9715495}" presName="LevelTwoTextNode" presStyleLbl="node3" presStyleIdx="1" presStyleCnt="11" custScaleX="262766" custLinFactNeighborX="23060" custLinFactNeighborY="344">
        <dgm:presLayoutVars>
          <dgm:chPref val="3"/>
        </dgm:presLayoutVars>
      </dgm:prSet>
      <dgm:spPr>
        <a:prstGeom prst="roundRect">
          <a:avLst>
            <a:gd name="adj" fmla="val 10000"/>
          </a:avLst>
        </a:prstGeom>
      </dgm:spPr>
    </dgm:pt>
    <dgm:pt modelId="{C2BA2D56-B7F5-4CF0-AD1A-9BDD563FC1B5}" type="pres">
      <dgm:prSet presAssocID="{966D4AF1-DD38-4F6C-ABAF-11A0E9715495}" presName="level3hierChild" presStyleCnt="0"/>
      <dgm:spPr/>
    </dgm:pt>
    <dgm:pt modelId="{7D8AA67E-485B-4A6B-BFDF-4B2317BBDA5B}" type="pres">
      <dgm:prSet presAssocID="{63F276DA-83BB-4EA5-B7D8-193A85F1C576}" presName="conn2-1" presStyleLbl="parChTrans1D3" presStyleIdx="2" presStyleCnt="11"/>
      <dgm:spPr>
        <a:custGeom>
          <a:avLst/>
          <a:gdLst/>
          <a:ahLst/>
          <a:cxnLst/>
          <a:rect l="0" t="0" r="0" b="0"/>
          <a:pathLst>
            <a:path>
              <a:moveTo>
                <a:pt x="0" y="7189"/>
              </a:moveTo>
              <a:lnTo>
                <a:pt x="490257" y="7189"/>
              </a:lnTo>
            </a:path>
          </a:pathLst>
        </a:custGeom>
      </dgm:spPr>
    </dgm:pt>
    <dgm:pt modelId="{6B69E820-7345-469B-AB5C-DF4D526D1430}" type="pres">
      <dgm:prSet presAssocID="{63F276DA-83BB-4EA5-B7D8-193A85F1C576}" presName="connTx" presStyleLbl="parChTrans1D3" presStyleIdx="2" presStyleCnt="11"/>
      <dgm:spPr/>
    </dgm:pt>
    <dgm:pt modelId="{285E991B-F029-4D88-91A5-B5F602B39818}" type="pres">
      <dgm:prSet presAssocID="{71023318-B031-48C8-B848-CD38AD613853}" presName="root2" presStyleCnt="0"/>
      <dgm:spPr/>
    </dgm:pt>
    <dgm:pt modelId="{A5627465-63A8-49D2-BAC8-4426644796BC}" type="pres">
      <dgm:prSet presAssocID="{71023318-B031-48C8-B848-CD38AD613853}" presName="LevelTwoTextNode" presStyleLbl="node3" presStyleIdx="2" presStyleCnt="11" custScaleX="262766" custLinFactNeighborX="23060" custLinFactNeighborY="344">
        <dgm:presLayoutVars>
          <dgm:chPref val="3"/>
        </dgm:presLayoutVars>
      </dgm:prSet>
      <dgm:spPr>
        <a:prstGeom prst="roundRect">
          <a:avLst>
            <a:gd name="adj" fmla="val 10000"/>
          </a:avLst>
        </a:prstGeom>
      </dgm:spPr>
    </dgm:pt>
    <dgm:pt modelId="{2437C2DA-F22B-4045-97EA-46F3A4E35B5D}" type="pres">
      <dgm:prSet presAssocID="{71023318-B031-48C8-B848-CD38AD613853}" presName="level3hierChild" presStyleCnt="0"/>
      <dgm:spPr/>
    </dgm:pt>
    <dgm:pt modelId="{891E6039-C955-4F0D-B194-F7AE1E3912F9}" type="pres">
      <dgm:prSet presAssocID="{6D651E30-4D3E-47C5-8163-2E3A60ECA451}" presName="conn2-1" presStyleLbl="parChTrans1D2" presStyleIdx="2" presStyleCnt="4"/>
      <dgm:spPr>
        <a:custGeom>
          <a:avLst/>
          <a:gdLst/>
          <a:ahLst/>
          <a:cxnLst/>
          <a:rect l="0" t="0" r="0" b="0"/>
          <a:pathLst>
            <a:path>
              <a:moveTo>
                <a:pt x="0" y="7189"/>
              </a:moveTo>
              <a:lnTo>
                <a:pt x="712605" y="7189"/>
              </a:lnTo>
            </a:path>
          </a:pathLst>
        </a:custGeom>
      </dgm:spPr>
    </dgm:pt>
    <dgm:pt modelId="{6D594957-D3C2-4A05-8836-4E904E4E971F}" type="pres">
      <dgm:prSet presAssocID="{6D651E30-4D3E-47C5-8163-2E3A60ECA451}" presName="connTx" presStyleLbl="parChTrans1D2" presStyleIdx="2" presStyleCnt="4"/>
      <dgm:spPr/>
    </dgm:pt>
    <dgm:pt modelId="{C28DCFE8-8043-4AEA-B08E-D9D8FCD02FC2}" type="pres">
      <dgm:prSet presAssocID="{96F6B8B7-7673-43DC-87E4-1D08BA0ADE87}" presName="root2" presStyleCnt="0"/>
      <dgm:spPr/>
    </dgm:pt>
    <dgm:pt modelId="{ACD213F3-36D6-4C86-AC2C-360B3649CCD6}" type="pres">
      <dgm:prSet presAssocID="{96F6B8B7-7673-43DC-87E4-1D08BA0ADE87}" presName="LevelTwoTextNode" presStyleLbl="node2" presStyleIdx="2" presStyleCnt="4" custScaleX="183874">
        <dgm:presLayoutVars>
          <dgm:chPref val="3"/>
        </dgm:presLayoutVars>
      </dgm:prSet>
      <dgm:spPr>
        <a:prstGeom prst="roundRect">
          <a:avLst>
            <a:gd name="adj" fmla="val 10000"/>
          </a:avLst>
        </a:prstGeom>
      </dgm:spPr>
    </dgm:pt>
    <dgm:pt modelId="{A50317F6-B1A9-4F21-B40B-2DA483F0D8B8}" type="pres">
      <dgm:prSet presAssocID="{96F6B8B7-7673-43DC-87E4-1D08BA0ADE87}" presName="level3hierChild" presStyleCnt="0"/>
      <dgm:spPr/>
    </dgm:pt>
    <dgm:pt modelId="{B7B1DCFD-2181-44A8-83FC-95767D0DF49C}" type="pres">
      <dgm:prSet presAssocID="{4A4DE4AF-CB56-4FB6-B508-B925E5F6989E}" presName="conn2-1" presStyleLbl="parChTrans1D3" presStyleIdx="3" presStyleCnt="11"/>
      <dgm:spPr>
        <a:custGeom>
          <a:avLst/>
          <a:gdLst/>
          <a:ahLst/>
          <a:cxnLst/>
          <a:rect l="0" t="0" r="0" b="0"/>
          <a:pathLst>
            <a:path>
              <a:moveTo>
                <a:pt x="0" y="7189"/>
              </a:moveTo>
              <a:lnTo>
                <a:pt x="754048" y="7189"/>
              </a:lnTo>
            </a:path>
          </a:pathLst>
        </a:custGeom>
      </dgm:spPr>
    </dgm:pt>
    <dgm:pt modelId="{69786E99-6970-48D6-8E07-9499B1D159DB}" type="pres">
      <dgm:prSet presAssocID="{4A4DE4AF-CB56-4FB6-B508-B925E5F6989E}" presName="connTx" presStyleLbl="parChTrans1D3" presStyleIdx="3" presStyleCnt="11"/>
      <dgm:spPr/>
    </dgm:pt>
    <dgm:pt modelId="{1EDB5B5B-FCD3-4E16-AE34-7B5F4CC6E1B0}" type="pres">
      <dgm:prSet presAssocID="{843FB2CF-F0FC-4032-9D0D-D1C15641D990}" presName="root2" presStyleCnt="0"/>
      <dgm:spPr/>
    </dgm:pt>
    <dgm:pt modelId="{066AF20A-FA5B-4D68-AB72-6E85D22DEDD6}" type="pres">
      <dgm:prSet presAssocID="{843FB2CF-F0FC-4032-9D0D-D1C15641D990}" presName="LevelTwoTextNode" presStyleLbl="node3" presStyleIdx="3" presStyleCnt="11" custScaleX="262766" custLinFactNeighborX="23060" custLinFactNeighborY="344">
        <dgm:presLayoutVars>
          <dgm:chPref val="3"/>
        </dgm:presLayoutVars>
      </dgm:prSet>
      <dgm:spPr>
        <a:prstGeom prst="roundRect">
          <a:avLst>
            <a:gd name="adj" fmla="val 10000"/>
          </a:avLst>
        </a:prstGeom>
      </dgm:spPr>
    </dgm:pt>
    <dgm:pt modelId="{B3D5B164-61BE-4F76-9F31-2C629ED31067}" type="pres">
      <dgm:prSet presAssocID="{843FB2CF-F0FC-4032-9D0D-D1C15641D990}" presName="level3hierChild" presStyleCnt="0"/>
      <dgm:spPr/>
    </dgm:pt>
    <dgm:pt modelId="{F059939C-77AC-441F-BBAD-A7765EA47947}" type="pres">
      <dgm:prSet presAssocID="{4830FA70-CD4F-46C4-92D7-7E21E2AA7FEE}" presName="conn2-1" presStyleLbl="parChTrans1D3" presStyleIdx="4" presStyleCnt="11"/>
      <dgm:spPr>
        <a:custGeom>
          <a:avLst/>
          <a:gdLst/>
          <a:ahLst/>
          <a:cxnLst/>
          <a:rect l="0" t="0" r="0" b="0"/>
          <a:pathLst>
            <a:path>
              <a:moveTo>
                <a:pt x="0" y="7189"/>
              </a:moveTo>
              <a:lnTo>
                <a:pt x="489249" y="7189"/>
              </a:lnTo>
            </a:path>
          </a:pathLst>
        </a:custGeom>
      </dgm:spPr>
    </dgm:pt>
    <dgm:pt modelId="{E96B6F6B-97F7-4855-8CF3-5DE7F7756C8C}" type="pres">
      <dgm:prSet presAssocID="{4830FA70-CD4F-46C4-92D7-7E21E2AA7FEE}" presName="connTx" presStyleLbl="parChTrans1D3" presStyleIdx="4" presStyleCnt="11"/>
      <dgm:spPr/>
    </dgm:pt>
    <dgm:pt modelId="{233B991D-D45F-45F6-84A8-E24EE88F86F7}" type="pres">
      <dgm:prSet presAssocID="{F3430550-A2F1-4DFF-B80E-0E256D934E96}" presName="root2" presStyleCnt="0"/>
      <dgm:spPr/>
    </dgm:pt>
    <dgm:pt modelId="{A597F2C2-C473-4B49-BC96-1ABD2CBBDCC9}" type="pres">
      <dgm:prSet presAssocID="{F3430550-A2F1-4DFF-B80E-0E256D934E96}" presName="LevelTwoTextNode" presStyleLbl="node3" presStyleIdx="4" presStyleCnt="11" custScaleX="262766" custLinFactNeighborX="23060" custLinFactNeighborY="344">
        <dgm:presLayoutVars>
          <dgm:chPref val="3"/>
        </dgm:presLayoutVars>
      </dgm:prSet>
      <dgm:spPr>
        <a:prstGeom prst="roundRect">
          <a:avLst>
            <a:gd name="adj" fmla="val 10000"/>
          </a:avLst>
        </a:prstGeom>
      </dgm:spPr>
    </dgm:pt>
    <dgm:pt modelId="{0ED05BE5-5C24-4C0A-BCCB-31D33AE8DF19}" type="pres">
      <dgm:prSet presAssocID="{F3430550-A2F1-4DFF-B80E-0E256D934E96}" presName="level3hierChild" presStyleCnt="0"/>
      <dgm:spPr/>
    </dgm:pt>
    <dgm:pt modelId="{7A95A585-0B95-46DC-89C9-74A72DE1CF45}" type="pres">
      <dgm:prSet presAssocID="{A6EB0619-A8E2-44C5-931C-205606F7D53E}" presName="conn2-1" presStyleLbl="parChTrans1D3" presStyleIdx="5" presStyleCnt="11"/>
      <dgm:spPr>
        <a:custGeom>
          <a:avLst/>
          <a:gdLst/>
          <a:ahLst/>
          <a:cxnLst/>
          <a:rect l="0" t="0" r="0" b="0"/>
          <a:pathLst>
            <a:path>
              <a:moveTo>
                <a:pt x="0" y="7189"/>
              </a:moveTo>
              <a:lnTo>
                <a:pt x="490257" y="7189"/>
              </a:lnTo>
            </a:path>
          </a:pathLst>
        </a:custGeom>
      </dgm:spPr>
    </dgm:pt>
    <dgm:pt modelId="{4A33B4ED-C673-42CE-847B-D7EDA439FD9D}" type="pres">
      <dgm:prSet presAssocID="{A6EB0619-A8E2-44C5-931C-205606F7D53E}" presName="connTx" presStyleLbl="parChTrans1D3" presStyleIdx="5" presStyleCnt="11"/>
      <dgm:spPr/>
    </dgm:pt>
    <dgm:pt modelId="{586D1F61-7EAE-4FC3-8C11-A5A33186562E}" type="pres">
      <dgm:prSet presAssocID="{66991FEF-AE12-4D33-AA03-1CCF54D56F55}" presName="root2" presStyleCnt="0"/>
      <dgm:spPr/>
    </dgm:pt>
    <dgm:pt modelId="{B68E3363-5829-4480-A162-81D9977048D9}" type="pres">
      <dgm:prSet presAssocID="{66991FEF-AE12-4D33-AA03-1CCF54D56F55}" presName="LevelTwoTextNode" presStyleLbl="node3" presStyleIdx="5" presStyleCnt="11" custScaleX="262766" custLinFactNeighborX="23060" custLinFactNeighborY="344">
        <dgm:presLayoutVars>
          <dgm:chPref val="3"/>
        </dgm:presLayoutVars>
      </dgm:prSet>
      <dgm:spPr>
        <a:prstGeom prst="roundRect">
          <a:avLst>
            <a:gd name="adj" fmla="val 10000"/>
          </a:avLst>
        </a:prstGeom>
      </dgm:spPr>
    </dgm:pt>
    <dgm:pt modelId="{A45BB4E1-DC57-4AE9-A1EB-93B3FC616EB5}" type="pres">
      <dgm:prSet presAssocID="{66991FEF-AE12-4D33-AA03-1CCF54D56F55}" presName="level3hierChild" presStyleCnt="0"/>
      <dgm:spPr/>
    </dgm:pt>
    <dgm:pt modelId="{AAAB39DC-5011-47A5-8285-1902400BD418}" type="pres">
      <dgm:prSet presAssocID="{28E42D96-9666-4304-BA4A-372F0D86D50E}" presName="conn2-1" presStyleLbl="parChTrans1D3" presStyleIdx="6" presStyleCnt="11"/>
      <dgm:spPr>
        <a:custGeom>
          <a:avLst/>
          <a:gdLst/>
          <a:ahLst/>
          <a:cxnLst/>
          <a:rect l="0" t="0" r="0" b="0"/>
          <a:pathLst>
            <a:path>
              <a:moveTo>
                <a:pt x="0" y="7189"/>
              </a:moveTo>
              <a:lnTo>
                <a:pt x="756011" y="7189"/>
              </a:lnTo>
            </a:path>
          </a:pathLst>
        </a:custGeom>
      </dgm:spPr>
    </dgm:pt>
    <dgm:pt modelId="{28A647A3-CB71-4F0B-9069-338D51566FEF}" type="pres">
      <dgm:prSet presAssocID="{28E42D96-9666-4304-BA4A-372F0D86D50E}" presName="connTx" presStyleLbl="parChTrans1D3" presStyleIdx="6" presStyleCnt="11"/>
      <dgm:spPr/>
    </dgm:pt>
    <dgm:pt modelId="{438D5576-31F0-468A-96C0-BCC1F646F02E}" type="pres">
      <dgm:prSet presAssocID="{07AF3D7C-A126-4103-8EFA-FACE860664DB}" presName="root2" presStyleCnt="0"/>
      <dgm:spPr/>
    </dgm:pt>
    <dgm:pt modelId="{870BAB8D-9A90-4450-8527-53EF68AC29F1}" type="pres">
      <dgm:prSet presAssocID="{07AF3D7C-A126-4103-8EFA-FACE860664DB}" presName="LevelTwoTextNode" presStyleLbl="node3" presStyleIdx="6" presStyleCnt="11" custScaleX="262766" custLinFactNeighborX="23060" custLinFactNeighborY="344">
        <dgm:presLayoutVars>
          <dgm:chPref val="3"/>
        </dgm:presLayoutVars>
      </dgm:prSet>
      <dgm:spPr>
        <a:prstGeom prst="roundRect">
          <a:avLst>
            <a:gd name="adj" fmla="val 10000"/>
          </a:avLst>
        </a:prstGeom>
      </dgm:spPr>
    </dgm:pt>
    <dgm:pt modelId="{F73F11CC-F62B-463E-AE50-A3B9710C6293}" type="pres">
      <dgm:prSet presAssocID="{07AF3D7C-A126-4103-8EFA-FACE860664DB}" presName="level3hierChild" presStyleCnt="0"/>
      <dgm:spPr/>
    </dgm:pt>
    <dgm:pt modelId="{5F60AD42-1DBD-4EF7-A6B9-4C4BFF4AFCCF}" type="pres">
      <dgm:prSet presAssocID="{89474127-83D8-4753-953A-A3EB9CA21ADE}" presName="conn2-1" presStyleLbl="parChTrans1D2" presStyleIdx="3" presStyleCnt="4"/>
      <dgm:spPr>
        <a:custGeom>
          <a:avLst/>
          <a:gdLst/>
          <a:ahLst/>
          <a:cxnLst/>
          <a:rect l="0" t="0" r="0" b="0"/>
          <a:pathLst>
            <a:path>
              <a:moveTo>
                <a:pt x="0" y="7189"/>
              </a:moveTo>
              <a:lnTo>
                <a:pt x="1658982" y="7189"/>
              </a:lnTo>
            </a:path>
          </a:pathLst>
        </a:custGeom>
      </dgm:spPr>
    </dgm:pt>
    <dgm:pt modelId="{B31B1167-0D91-4222-85F1-3C4BADAD193C}" type="pres">
      <dgm:prSet presAssocID="{89474127-83D8-4753-953A-A3EB9CA21ADE}" presName="connTx" presStyleLbl="parChTrans1D2" presStyleIdx="3" presStyleCnt="4"/>
      <dgm:spPr/>
    </dgm:pt>
    <dgm:pt modelId="{B7838F2C-6245-44D9-9E5B-684E5D47B9FC}" type="pres">
      <dgm:prSet presAssocID="{6B679E2F-9C6E-4AE6-97B4-806C7D819CF3}" presName="root2" presStyleCnt="0"/>
      <dgm:spPr/>
    </dgm:pt>
    <dgm:pt modelId="{67A5D453-37AA-4BF4-9477-F7E499D06D5D}" type="pres">
      <dgm:prSet presAssocID="{6B679E2F-9C6E-4AE6-97B4-806C7D819CF3}" presName="LevelTwoTextNode" presStyleLbl="node2" presStyleIdx="3" presStyleCnt="4" custScaleX="184575">
        <dgm:presLayoutVars>
          <dgm:chPref val="3"/>
        </dgm:presLayoutVars>
      </dgm:prSet>
      <dgm:spPr>
        <a:prstGeom prst="roundRect">
          <a:avLst>
            <a:gd name="adj" fmla="val 10000"/>
          </a:avLst>
        </a:prstGeom>
      </dgm:spPr>
    </dgm:pt>
    <dgm:pt modelId="{CF9E5807-F3A6-46BC-AD0A-E5BF1A62F7E8}" type="pres">
      <dgm:prSet presAssocID="{6B679E2F-9C6E-4AE6-97B4-806C7D819CF3}" presName="level3hierChild" presStyleCnt="0"/>
      <dgm:spPr/>
    </dgm:pt>
    <dgm:pt modelId="{D600F1D4-F461-4054-AD6F-6C1A96F03D96}" type="pres">
      <dgm:prSet presAssocID="{AD2578DF-2A46-4616-B439-B8B32740A1A0}" presName="conn2-1" presStyleLbl="parChTrans1D3" presStyleIdx="7" presStyleCnt="11"/>
      <dgm:spPr>
        <a:custGeom>
          <a:avLst/>
          <a:gdLst/>
          <a:ahLst/>
          <a:cxnLst/>
          <a:rect l="0" t="0" r="0" b="0"/>
          <a:pathLst>
            <a:path>
              <a:moveTo>
                <a:pt x="0" y="7189"/>
              </a:moveTo>
              <a:lnTo>
                <a:pt x="754048" y="7189"/>
              </a:lnTo>
            </a:path>
          </a:pathLst>
        </a:custGeom>
      </dgm:spPr>
    </dgm:pt>
    <dgm:pt modelId="{1246EEEC-6BA8-4AA5-AAF4-0DA5539B27CB}" type="pres">
      <dgm:prSet presAssocID="{AD2578DF-2A46-4616-B439-B8B32740A1A0}" presName="connTx" presStyleLbl="parChTrans1D3" presStyleIdx="7" presStyleCnt="11"/>
      <dgm:spPr/>
    </dgm:pt>
    <dgm:pt modelId="{8E2BEA4E-D83E-4131-A6FC-D1AB4FB14F9F}" type="pres">
      <dgm:prSet presAssocID="{C740BC2D-3BA3-4005-BC27-4FEF1113C66D}" presName="root2" presStyleCnt="0"/>
      <dgm:spPr/>
    </dgm:pt>
    <dgm:pt modelId="{FE7A539E-B524-4E3D-9871-15BBF80F287E}" type="pres">
      <dgm:prSet presAssocID="{C740BC2D-3BA3-4005-BC27-4FEF1113C66D}" presName="LevelTwoTextNode" presStyleLbl="node3" presStyleIdx="7" presStyleCnt="11" custScaleX="262766" custLinFactNeighborX="23060" custLinFactNeighborY="344">
        <dgm:presLayoutVars>
          <dgm:chPref val="3"/>
        </dgm:presLayoutVars>
      </dgm:prSet>
      <dgm:spPr>
        <a:prstGeom prst="roundRect">
          <a:avLst>
            <a:gd name="adj" fmla="val 10000"/>
          </a:avLst>
        </a:prstGeom>
      </dgm:spPr>
    </dgm:pt>
    <dgm:pt modelId="{66FCF169-75A1-4D03-B47F-2166535A71F7}" type="pres">
      <dgm:prSet presAssocID="{C740BC2D-3BA3-4005-BC27-4FEF1113C66D}" presName="level3hierChild" presStyleCnt="0"/>
      <dgm:spPr/>
    </dgm:pt>
    <dgm:pt modelId="{DA678E07-5524-4A21-8F7F-0E11581AFC78}" type="pres">
      <dgm:prSet presAssocID="{883683B7-2307-4ADB-A478-3A388FC7ECA7}" presName="conn2-1" presStyleLbl="parChTrans1D3" presStyleIdx="8" presStyleCnt="11"/>
      <dgm:spPr>
        <a:custGeom>
          <a:avLst/>
          <a:gdLst/>
          <a:ahLst/>
          <a:cxnLst/>
          <a:rect l="0" t="0" r="0" b="0"/>
          <a:pathLst>
            <a:path>
              <a:moveTo>
                <a:pt x="0" y="7189"/>
              </a:moveTo>
              <a:lnTo>
                <a:pt x="489249" y="7189"/>
              </a:lnTo>
            </a:path>
          </a:pathLst>
        </a:custGeom>
      </dgm:spPr>
    </dgm:pt>
    <dgm:pt modelId="{CD480DD4-74D9-459F-8EB4-9FE0ABDECEE4}" type="pres">
      <dgm:prSet presAssocID="{883683B7-2307-4ADB-A478-3A388FC7ECA7}" presName="connTx" presStyleLbl="parChTrans1D3" presStyleIdx="8" presStyleCnt="11"/>
      <dgm:spPr/>
    </dgm:pt>
    <dgm:pt modelId="{E714D503-4CC2-4E87-863C-B941BC13B05C}" type="pres">
      <dgm:prSet presAssocID="{FDAD33AB-0EBB-49BB-91B0-D5E7F7C54008}" presName="root2" presStyleCnt="0"/>
      <dgm:spPr/>
    </dgm:pt>
    <dgm:pt modelId="{07D4F7CA-881B-4A7E-95E2-B3E955B3E42B}" type="pres">
      <dgm:prSet presAssocID="{FDAD33AB-0EBB-49BB-91B0-D5E7F7C54008}" presName="LevelTwoTextNode" presStyleLbl="node3" presStyleIdx="8" presStyleCnt="11" custScaleX="262766" custLinFactNeighborX="23060" custLinFactNeighborY="344">
        <dgm:presLayoutVars>
          <dgm:chPref val="3"/>
        </dgm:presLayoutVars>
      </dgm:prSet>
      <dgm:spPr>
        <a:prstGeom prst="roundRect">
          <a:avLst>
            <a:gd name="adj" fmla="val 10000"/>
          </a:avLst>
        </a:prstGeom>
      </dgm:spPr>
    </dgm:pt>
    <dgm:pt modelId="{068ECAC2-E15F-462B-84AA-50B929D77C5A}" type="pres">
      <dgm:prSet presAssocID="{FDAD33AB-0EBB-49BB-91B0-D5E7F7C54008}" presName="level3hierChild" presStyleCnt="0"/>
      <dgm:spPr/>
    </dgm:pt>
    <dgm:pt modelId="{16D15EFC-F894-4A72-B7AF-D976116C15D4}" type="pres">
      <dgm:prSet presAssocID="{3EB7F263-03A6-417E-8026-7D8D085EFF22}" presName="conn2-1" presStyleLbl="parChTrans1D3" presStyleIdx="9" presStyleCnt="11"/>
      <dgm:spPr>
        <a:custGeom>
          <a:avLst/>
          <a:gdLst/>
          <a:ahLst/>
          <a:cxnLst/>
          <a:rect l="0" t="0" r="0" b="0"/>
          <a:pathLst>
            <a:path>
              <a:moveTo>
                <a:pt x="0" y="7189"/>
              </a:moveTo>
              <a:lnTo>
                <a:pt x="490257" y="7189"/>
              </a:lnTo>
            </a:path>
          </a:pathLst>
        </a:custGeom>
      </dgm:spPr>
    </dgm:pt>
    <dgm:pt modelId="{6F39BEAA-16D3-424E-8D61-907E88F9AE7F}" type="pres">
      <dgm:prSet presAssocID="{3EB7F263-03A6-417E-8026-7D8D085EFF22}" presName="connTx" presStyleLbl="parChTrans1D3" presStyleIdx="9" presStyleCnt="11"/>
      <dgm:spPr/>
    </dgm:pt>
    <dgm:pt modelId="{EE3B6666-715C-40DD-990D-2F14DA5016E5}" type="pres">
      <dgm:prSet presAssocID="{ABBF8D42-B387-41B4-944F-E68BD9A235F2}" presName="root2" presStyleCnt="0"/>
      <dgm:spPr/>
    </dgm:pt>
    <dgm:pt modelId="{399EC402-5550-44C3-B1F9-C95992E21DDC}" type="pres">
      <dgm:prSet presAssocID="{ABBF8D42-B387-41B4-944F-E68BD9A235F2}" presName="LevelTwoTextNode" presStyleLbl="node3" presStyleIdx="9" presStyleCnt="11" custScaleX="262766" custLinFactNeighborX="23060" custLinFactNeighborY="344">
        <dgm:presLayoutVars>
          <dgm:chPref val="3"/>
        </dgm:presLayoutVars>
      </dgm:prSet>
      <dgm:spPr>
        <a:prstGeom prst="roundRect">
          <a:avLst>
            <a:gd name="adj" fmla="val 10000"/>
          </a:avLst>
        </a:prstGeom>
      </dgm:spPr>
    </dgm:pt>
    <dgm:pt modelId="{B315D819-4379-4CD0-9873-36793884ADFA}" type="pres">
      <dgm:prSet presAssocID="{ABBF8D42-B387-41B4-944F-E68BD9A235F2}" presName="level3hierChild" presStyleCnt="0"/>
      <dgm:spPr/>
    </dgm:pt>
    <dgm:pt modelId="{EDDD801B-E60D-4F99-BDA8-CEB44FE9C828}" type="pres">
      <dgm:prSet presAssocID="{605C6516-9312-4BB2-8086-9E2E4368FE2A}" presName="conn2-1" presStyleLbl="parChTrans1D3" presStyleIdx="10" presStyleCnt="11"/>
      <dgm:spPr>
        <a:custGeom>
          <a:avLst/>
          <a:gdLst/>
          <a:ahLst/>
          <a:cxnLst/>
          <a:rect l="0" t="0" r="0" b="0"/>
          <a:pathLst>
            <a:path>
              <a:moveTo>
                <a:pt x="0" y="7189"/>
              </a:moveTo>
              <a:lnTo>
                <a:pt x="756011" y="7189"/>
              </a:lnTo>
            </a:path>
          </a:pathLst>
        </a:custGeom>
      </dgm:spPr>
    </dgm:pt>
    <dgm:pt modelId="{A09C76A8-749F-4E8A-AAD5-8A20BDB0437A}" type="pres">
      <dgm:prSet presAssocID="{605C6516-9312-4BB2-8086-9E2E4368FE2A}" presName="connTx" presStyleLbl="parChTrans1D3" presStyleIdx="10" presStyleCnt="11"/>
      <dgm:spPr/>
    </dgm:pt>
    <dgm:pt modelId="{27DCC9BD-1FBE-4931-87BE-CCA40E4FF583}" type="pres">
      <dgm:prSet presAssocID="{E490C695-3868-450B-9754-CBBAB6F0C525}" presName="root2" presStyleCnt="0"/>
      <dgm:spPr/>
    </dgm:pt>
    <dgm:pt modelId="{5D9EAA57-E29D-4958-8EDB-1881B5659A7D}" type="pres">
      <dgm:prSet presAssocID="{E490C695-3868-450B-9754-CBBAB6F0C525}" presName="LevelTwoTextNode" presStyleLbl="node3" presStyleIdx="10" presStyleCnt="11" custScaleX="262766" custLinFactNeighborX="23060" custLinFactNeighborY="344">
        <dgm:presLayoutVars>
          <dgm:chPref val="3"/>
        </dgm:presLayoutVars>
      </dgm:prSet>
      <dgm:spPr>
        <a:prstGeom prst="roundRect">
          <a:avLst>
            <a:gd name="adj" fmla="val 10000"/>
          </a:avLst>
        </a:prstGeom>
      </dgm:spPr>
    </dgm:pt>
    <dgm:pt modelId="{3B5A5488-92DB-4449-878D-C0FB5E9D1609}" type="pres">
      <dgm:prSet presAssocID="{E490C695-3868-450B-9754-CBBAB6F0C525}" presName="level3hierChild" presStyleCnt="0"/>
      <dgm:spPr/>
    </dgm:pt>
  </dgm:ptLst>
  <dgm:cxnLst>
    <dgm:cxn modelId="{B00A7302-6CE5-4BCC-9A1F-BD1D6BCAB33B}" type="presOf" srcId="{4308DFD4-EFA5-4993-B83A-60BD6FA42520}" destId="{4275A61C-159E-4275-AAB1-8B8033336A49}" srcOrd="1" destOrd="0" presId="urn:microsoft.com/office/officeart/2005/8/layout/hierarchy2"/>
    <dgm:cxn modelId="{9DE4AC05-A9C0-4BA8-B1C9-2FFE6A807F99}" type="presOf" srcId="{D623EF33-9080-46B9-8ACA-658D355496F6}" destId="{E2991CEE-6C2E-446B-82A2-CFEB73337B5E}" srcOrd="0" destOrd="0" presId="urn:microsoft.com/office/officeart/2005/8/layout/hierarchy2"/>
    <dgm:cxn modelId="{437EEB05-611E-45B4-BB9D-0B344382579A}" type="presOf" srcId="{E490C695-3868-450B-9754-CBBAB6F0C525}" destId="{5D9EAA57-E29D-4958-8EDB-1881B5659A7D}" srcOrd="0" destOrd="0" presId="urn:microsoft.com/office/officeart/2005/8/layout/hierarchy2"/>
    <dgm:cxn modelId="{E9ABB006-9CCF-4CE4-A23B-563A591E413A}" type="presOf" srcId="{3EB7F263-03A6-417E-8026-7D8D085EFF22}" destId="{16D15EFC-F894-4A72-B7AF-D976116C15D4}" srcOrd="0" destOrd="0" presId="urn:microsoft.com/office/officeart/2005/8/layout/hierarchy2"/>
    <dgm:cxn modelId="{D2F0920E-472E-4967-A7E7-0ED243FCCA17}" type="presOf" srcId="{58B0EDCC-8CB7-4CE2-BEEC-686E0A098A26}" destId="{C13A37F3-AD2D-4041-81CA-8FBE4AC439FF}" srcOrd="0" destOrd="0" presId="urn:microsoft.com/office/officeart/2005/8/layout/hierarchy2"/>
    <dgm:cxn modelId="{3D7CE30F-F07E-4C8A-802A-2DA30AD81C63}" type="presOf" srcId="{6B679E2F-9C6E-4AE6-97B4-806C7D819CF3}" destId="{67A5D453-37AA-4BF4-9477-F7E499D06D5D}" srcOrd="0" destOrd="0" presId="urn:microsoft.com/office/officeart/2005/8/layout/hierarchy2"/>
    <dgm:cxn modelId="{3BD9E711-AF93-4F94-B96C-6E67913A6E6C}" type="presOf" srcId="{41A7977B-8D3E-4373-B5DC-97274804164B}" destId="{E95296EE-90CA-46D1-B7F5-706BF3F76DF7}" srcOrd="1" destOrd="0" presId="urn:microsoft.com/office/officeart/2005/8/layout/hierarchy2"/>
    <dgm:cxn modelId="{5D7D5216-48AE-4C5E-A53C-813ABDC64154}" type="presOf" srcId="{AD2578DF-2A46-4616-B439-B8B32740A1A0}" destId="{1246EEEC-6BA8-4AA5-AAF4-0DA5539B27CB}" srcOrd="1" destOrd="0" presId="urn:microsoft.com/office/officeart/2005/8/layout/hierarchy2"/>
    <dgm:cxn modelId="{1C865617-BF28-45F9-8628-5ED44F593508}" srcId="{9601D367-120D-48A2-A5E4-D171DBA03254}" destId="{A2B93D20-BF24-4853-B4FC-D181ECFA5EAD}" srcOrd="0" destOrd="0" parTransId="{41A7977B-8D3E-4373-B5DC-97274804164B}" sibTransId="{323F6A30-7C06-4B2F-A779-D77D76F550B4}"/>
    <dgm:cxn modelId="{950EAD1D-DDAD-4EDB-B32C-67524B240FAD}" type="presOf" srcId="{FDAD33AB-0EBB-49BB-91B0-D5E7F7C54008}" destId="{07D4F7CA-881B-4A7E-95E2-B3E955B3E42B}" srcOrd="0" destOrd="0" presId="urn:microsoft.com/office/officeart/2005/8/layout/hierarchy2"/>
    <dgm:cxn modelId="{5C3E6D20-0908-49D2-ABFA-45949F981833}" srcId="{6B679E2F-9C6E-4AE6-97B4-806C7D819CF3}" destId="{FDAD33AB-0EBB-49BB-91B0-D5E7F7C54008}" srcOrd="1" destOrd="0" parTransId="{883683B7-2307-4ADB-A478-3A388FC7ECA7}" sibTransId="{7C8F4520-1EE7-4EF8-8E35-C6CD18C4C685}"/>
    <dgm:cxn modelId="{9463AF20-9404-420A-9929-5BC0CE6712E5}" type="presOf" srcId="{4830FA70-CD4F-46C4-92D7-7E21E2AA7FEE}" destId="{F059939C-77AC-441F-BBAD-A7765EA47947}" srcOrd="0" destOrd="0" presId="urn:microsoft.com/office/officeart/2005/8/layout/hierarchy2"/>
    <dgm:cxn modelId="{F547B921-E609-4897-8D80-F7E046A67BA8}" srcId="{96F6B8B7-7673-43DC-87E4-1D08BA0ADE87}" destId="{07AF3D7C-A126-4103-8EFA-FACE860664DB}" srcOrd="3" destOrd="0" parTransId="{28E42D96-9666-4304-BA4A-372F0D86D50E}" sibTransId="{900843EE-4253-4624-A76A-0B0D54E497B5}"/>
    <dgm:cxn modelId="{AE3B3324-9A58-4F8C-9973-48576CDF2043}" type="presOf" srcId="{66991FEF-AE12-4D33-AA03-1CCF54D56F55}" destId="{B68E3363-5829-4480-A162-81D9977048D9}" srcOrd="0" destOrd="0" presId="urn:microsoft.com/office/officeart/2005/8/layout/hierarchy2"/>
    <dgm:cxn modelId="{266D3026-0C6C-4063-8EF3-BB02501EE89B}" srcId="{6B679E2F-9C6E-4AE6-97B4-806C7D819CF3}" destId="{C740BC2D-3BA3-4005-BC27-4FEF1113C66D}" srcOrd="0" destOrd="0" parTransId="{AD2578DF-2A46-4616-B439-B8B32740A1A0}" sibTransId="{0F20133B-5F1A-446A-8120-B00F6EE35DAC}"/>
    <dgm:cxn modelId="{A858452A-3A48-426A-802F-44CE23197634}" type="presOf" srcId="{6D651E30-4D3E-47C5-8163-2E3A60ECA451}" destId="{891E6039-C955-4F0D-B194-F7AE1E3912F9}" srcOrd="0" destOrd="0" presId="urn:microsoft.com/office/officeart/2005/8/layout/hierarchy2"/>
    <dgm:cxn modelId="{3A97B032-6A85-477E-9A21-0A9D28304A3A}" type="presOf" srcId="{769A1784-52FB-4FC7-B58E-569786028FAB}" destId="{785B4D40-A8BE-4AEB-81A7-72C4188CEE95}" srcOrd="1" destOrd="0" presId="urn:microsoft.com/office/officeart/2005/8/layout/hierarchy2"/>
    <dgm:cxn modelId="{4DDCFE3B-6407-4B3F-812D-9BCC067543E3}" type="presOf" srcId="{4308DFD4-EFA5-4993-B83A-60BD6FA42520}" destId="{5EF75DE2-4E42-42D7-942A-9A39C7263123}" srcOrd="0" destOrd="0" presId="urn:microsoft.com/office/officeart/2005/8/layout/hierarchy2"/>
    <dgm:cxn modelId="{F744DA5C-10D4-4EBE-ABEB-F817948182A8}" type="presOf" srcId="{41A7977B-8D3E-4373-B5DC-97274804164B}" destId="{9F59C23B-5B97-4B6B-9B98-0FA4C74CF830}" srcOrd="0" destOrd="0" presId="urn:microsoft.com/office/officeart/2005/8/layout/hierarchy2"/>
    <dgm:cxn modelId="{28D66A60-CE42-4AC3-A1E7-6C8A8D132F2D}" type="presOf" srcId="{63F276DA-83BB-4EA5-B7D8-193A85F1C576}" destId="{6B69E820-7345-469B-AB5C-DF4D526D1430}" srcOrd="1" destOrd="0" presId="urn:microsoft.com/office/officeart/2005/8/layout/hierarchy2"/>
    <dgm:cxn modelId="{F50CA662-0137-47EB-84E9-7E52CFE96DA9}" type="presOf" srcId="{883683B7-2307-4ADB-A478-3A388FC7ECA7}" destId="{CD480DD4-74D9-459F-8EB4-9FE0ABDECEE4}" srcOrd="1" destOrd="0" presId="urn:microsoft.com/office/officeart/2005/8/layout/hierarchy2"/>
    <dgm:cxn modelId="{40B77045-76E9-4395-8AD5-F48D0F72C38D}" type="presOf" srcId="{63F276DA-83BB-4EA5-B7D8-193A85F1C576}" destId="{7D8AA67E-485B-4A6B-BFDF-4B2317BBDA5B}" srcOrd="0" destOrd="0" presId="urn:microsoft.com/office/officeart/2005/8/layout/hierarchy2"/>
    <dgm:cxn modelId="{D478B845-6405-49C0-8494-F8EAD97048CC}" type="presOf" srcId="{605C6516-9312-4BB2-8086-9E2E4368FE2A}" destId="{EDDD801B-E60D-4F99-BDA8-CEB44FE9C828}" srcOrd="0" destOrd="0" presId="urn:microsoft.com/office/officeart/2005/8/layout/hierarchy2"/>
    <dgm:cxn modelId="{661F2146-3A12-48B1-B112-C42D1C55FBDB}" srcId="{FBF3C0DF-CF50-424E-B327-40F6712C5AE5}" destId="{966D4AF1-DD38-4F6C-ABAF-11A0E9715495}" srcOrd="0" destOrd="0" parTransId="{D623EF33-9080-46B9-8ACA-658D355496F6}" sibTransId="{905FCD1E-324E-4AE4-B7A3-89E3EEF33F4C}"/>
    <dgm:cxn modelId="{4277AA68-E381-4021-81DB-91A3D63D8810}" type="presOf" srcId="{4830FA70-CD4F-46C4-92D7-7E21E2AA7FEE}" destId="{E96B6F6B-97F7-4855-8CF3-5DE7F7756C8C}" srcOrd="1" destOrd="0" presId="urn:microsoft.com/office/officeart/2005/8/layout/hierarchy2"/>
    <dgm:cxn modelId="{491E856A-979C-4B9E-A95F-D849260CB49F}" type="presOf" srcId="{28E42D96-9666-4304-BA4A-372F0D86D50E}" destId="{28A647A3-CB71-4F0B-9069-338D51566FEF}" srcOrd="1" destOrd="0" presId="urn:microsoft.com/office/officeart/2005/8/layout/hierarchy2"/>
    <dgm:cxn modelId="{60DC464C-91B3-4922-8212-69F962460A0C}" type="presOf" srcId="{96F6B8B7-7673-43DC-87E4-1D08BA0ADE87}" destId="{ACD213F3-36D6-4C86-AC2C-360B3649CCD6}" srcOrd="0" destOrd="0" presId="urn:microsoft.com/office/officeart/2005/8/layout/hierarchy2"/>
    <dgm:cxn modelId="{D0CF4A6C-72CF-4DA8-95A1-861453C0E2B9}" type="presOf" srcId="{FBF3C0DF-CF50-424E-B327-40F6712C5AE5}" destId="{166D2EE5-ED7C-44DC-826D-8E5F61C0E596}" srcOrd="0" destOrd="0" presId="urn:microsoft.com/office/officeart/2005/8/layout/hierarchy2"/>
    <dgm:cxn modelId="{8FF7C36F-958B-41B9-BAF2-00FCC5F0A7F8}" srcId="{E380266A-D241-4D7F-8F77-7DDC47A92260}" destId="{9601D367-120D-48A2-A5E4-D171DBA03254}" srcOrd="0" destOrd="0" parTransId="{4308DFD4-EFA5-4993-B83A-60BD6FA42520}" sibTransId="{8A6EB5F2-2BF2-4C2A-8320-84EE30CD5B1F}"/>
    <dgm:cxn modelId="{B5B14072-6271-41FA-984F-23852F4134B0}" type="presOf" srcId="{71023318-B031-48C8-B848-CD38AD613853}" destId="{A5627465-63A8-49D2-BAC8-4426644796BC}" srcOrd="0" destOrd="0" presId="urn:microsoft.com/office/officeart/2005/8/layout/hierarchy2"/>
    <dgm:cxn modelId="{02054873-EF0F-494E-963A-8EB2E7A390D0}" type="presOf" srcId="{843FB2CF-F0FC-4032-9D0D-D1C15641D990}" destId="{066AF20A-FA5B-4D68-AB72-6E85D22DEDD6}" srcOrd="0" destOrd="0" presId="urn:microsoft.com/office/officeart/2005/8/layout/hierarchy2"/>
    <dgm:cxn modelId="{D39F8874-619E-445F-AE8C-A7A452D0C5C0}" type="presOf" srcId="{4A4DE4AF-CB56-4FB6-B508-B925E5F6989E}" destId="{69786E99-6970-48D6-8E07-9499B1D159DB}" srcOrd="1" destOrd="0" presId="urn:microsoft.com/office/officeart/2005/8/layout/hierarchy2"/>
    <dgm:cxn modelId="{5FD70156-3595-424F-A6E0-B2B1EF30F80C}" srcId="{FBF3C0DF-CF50-424E-B327-40F6712C5AE5}" destId="{71023318-B031-48C8-B848-CD38AD613853}" srcOrd="1" destOrd="0" parTransId="{63F276DA-83BB-4EA5-B7D8-193A85F1C576}" sibTransId="{A675D104-1302-4C30-B086-9CE910FD540D}"/>
    <dgm:cxn modelId="{7AB17856-A88F-4DF7-ADFE-10D310FCC842}" type="presOf" srcId="{883683B7-2307-4ADB-A478-3A388FC7ECA7}" destId="{DA678E07-5524-4A21-8F7F-0E11581AFC78}" srcOrd="0" destOrd="0" presId="urn:microsoft.com/office/officeart/2005/8/layout/hierarchy2"/>
    <dgm:cxn modelId="{4F4DAB78-124B-4212-BD49-9195345D19C7}" type="presOf" srcId="{966D4AF1-DD38-4F6C-ABAF-11A0E9715495}" destId="{22091265-106D-489C-B909-105451C8AC4C}" srcOrd="0" destOrd="0" presId="urn:microsoft.com/office/officeart/2005/8/layout/hierarchy2"/>
    <dgm:cxn modelId="{F8A6A87A-AA97-400B-8621-EC666128D001}" type="presOf" srcId="{AD2578DF-2A46-4616-B439-B8B32740A1A0}" destId="{D600F1D4-F461-4054-AD6F-6C1A96F03D96}" srcOrd="0" destOrd="0" presId="urn:microsoft.com/office/officeart/2005/8/layout/hierarchy2"/>
    <dgm:cxn modelId="{D52CB87E-EBB0-4F55-A5E5-583CEF322E41}" type="presOf" srcId="{89474127-83D8-4753-953A-A3EB9CA21ADE}" destId="{5F60AD42-1DBD-4EF7-A6B9-4C4BFF4AFCCF}" srcOrd="0" destOrd="0" presId="urn:microsoft.com/office/officeart/2005/8/layout/hierarchy2"/>
    <dgm:cxn modelId="{415C4A7F-7A8C-4EB3-995A-4FA5F80E4B9A}" type="presOf" srcId="{D623EF33-9080-46B9-8ACA-658D355496F6}" destId="{CEBB3332-6529-4C35-8B52-C1C89D83BC91}" srcOrd="1" destOrd="0" presId="urn:microsoft.com/office/officeart/2005/8/layout/hierarchy2"/>
    <dgm:cxn modelId="{47BC3D83-8F75-4743-BD67-52F26520019B}" srcId="{6B679E2F-9C6E-4AE6-97B4-806C7D819CF3}" destId="{ABBF8D42-B387-41B4-944F-E68BD9A235F2}" srcOrd="2" destOrd="0" parTransId="{3EB7F263-03A6-417E-8026-7D8D085EFF22}" sibTransId="{0D3CF95A-AE4A-4727-8EFA-12410FCBA74D}"/>
    <dgm:cxn modelId="{9A5F8884-57FE-45B5-9AD1-BCE800EF6A3A}" type="presOf" srcId="{A2B93D20-BF24-4853-B4FC-D181ECFA5EAD}" destId="{96296F65-20F3-483F-9F17-716AE5D29054}" srcOrd="0" destOrd="0" presId="urn:microsoft.com/office/officeart/2005/8/layout/hierarchy2"/>
    <dgm:cxn modelId="{5B2C3F88-C89F-441E-9644-F62EC072A1E7}" type="presOf" srcId="{A6EB0619-A8E2-44C5-931C-205606F7D53E}" destId="{7A95A585-0B95-46DC-89C9-74A72DE1CF45}" srcOrd="0" destOrd="0" presId="urn:microsoft.com/office/officeart/2005/8/layout/hierarchy2"/>
    <dgm:cxn modelId="{C5E3879B-464D-4D21-8766-B80BE1B317F5}" type="presOf" srcId="{6D651E30-4D3E-47C5-8163-2E3A60ECA451}" destId="{6D594957-D3C2-4A05-8836-4E904E4E971F}" srcOrd="1" destOrd="0" presId="urn:microsoft.com/office/officeart/2005/8/layout/hierarchy2"/>
    <dgm:cxn modelId="{1D7E3FA4-5B2A-443F-9C13-6411246172A2}" srcId="{96F6B8B7-7673-43DC-87E4-1D08BA0ADE87}" destId="{843FB2CF-F0FC-4032-9D0D-D1C15641D990}" srcOrd="0" destOrd="0" parTransId="{4A4DE4AF-CB56-4FB6-B508-B925E5F6989E}" sibTransId="{0C88AB43-9C05-43ED-84EC-B806F9C2401C}"/>
    <dgm:cxn modelId="{92C95BA4-0F11-4670-B362-F9E5E0323364}" srcId="{96F6B8B7-7673-43DC-87E4-1D08BA0ADE87}" destId="{F3430550-A2F1-4DFF-B80E-0E256D934E96}" srcOrd="1" destOrd="0" parTransId="{4830FA70-CD4F-46C4-92D7-7E21E2AA7FEE}" sibTransId="{531FE395-B484-45E3-91C4-FE93308AF93A}"/>
    <dgm:cxn modelId="{48442BA5-BBDD-411F-A8B9-10DC4BAEBCC2}" type="presOf" srcId="{28E42D96-9666-4304-BA4A-372F0D86D50E}" destId="{AAAB39DC-5011-47A5-8285-1902400BD418}" srcOrd="0" destOrd="0" presId="urn:microsoft.com/office/officeart/2005/8/layout/hierarchy2"/>
    <dgm:cxn modelId="{AB26B1A6-3662-49B2-81E3-5BB463CB51DD}" srcId="{58B0EDCC-8CB7-4CE2-BEEC-686E0A098A26}" destId="{E380266A-D241-4D7F-8F77-7DDC47A92260}" srcOrd="0" destOrd="0" parTransId="{0A853776-175C-4426-A310-4678E802E60C}" sibTransId="{191AB665-6DB5-4D4B-A754-4D6D56025647}"/>
    <dgm:cxn modelId="{47DB26AB-C612-4ED2-95BF-94BB15638408}" type="presOf" srcId="{A6EB0619-A8E2-44C5-931C-205606F7D53E}" destId="{4A33B4ED-C673-42CE-847B-D7EDA439FD9D}" srcOrd="1" destOrd="0" presId="urn:microsoft.com/office/officeart/2005/8/layout/hierarchy2"/>
    <dgm:cxn modelId="{23B697B0-0EF1-45A2-A66F-8885B61D4B93}" type="presOf" srcId="{4A4DE4AF-CB56-4FB6-B508-B925E5F6989E}" destId="{B7B1DCFD-2181-44A8-83FC-95767D0DF49C}" srcOrd="0" destOrd="0" presId="urn:microsoft.com/office/officeart/2005/8/layout/hierarchy2"/>
    <dgm:cxn modelId="{13AC81B9-7779-461C-8FA8-C9A2D61E2FA0}" srcId="{E380266A-D241-4D7F-8F77-7DDC47A92260}" destId="{96F6B8B7-7673-43DC-87E4-1D08BA0ADE87}" srcOrd="2" destOrd="0" parTransId="{6D651E30-4D3E-47C5-8163-2E3A60ECA451}" sibTransId="{F2449008-4E3A-4134-ADBE-36461474D1E1}"/>
    <dgm:cxn modelId="{029E33C2-A051-40C5-B863-AB1FF8EAE355}" type="presOf" srcId="{9601D367-120D-48A2-A5E4-D171DBA03254}" destId="{6397D0C3-6B9F-4B5B-B3DD-B65381389AB5}" srcOrd="0" destOrd="0" presId="urn:microsoft.com/office/officeart/2005/8/layout/hierarchy2"/>
    <dgm:cxn modelId="{7FC408C9-C733-4C91-A6C7-263F04BE64A4}" type="presOf" srcId="{769A1784-52FB-4FC7-B58E-569786028FAB}" destId="{074ADB06-C5B0-4ADC-BE36-DCF36337DFE0}" srcOrd="0" destOrd="0" presId="urn:microsoft.com/office/officeart/2005/8/layout/hierarchy2"/>
    <dgm:cxn modelId="{39FEEFC9-F2EF-4572-935F-19807ACDCBF0}" srcId="{E380266A-D241-4D7F-8F77-7DDC47A92260}" destId="{FBF3C0DF-CF50-424E-B327-40F6712C5AE5}" srcOrd="1" destOrd="0" parTransId="{769A1784-52FB-4FC7-B58E-569786028FAB}" sibTransId="{B137B743-788C-44CA-B359-C88AB013F8BA}"/>
    <dgm:cxn modelId="{AB0C0ACB-1486-4140-865F-AEBECB6D2D05}" type="presOf" srcId="{E380266A-D241-4D7F-8F77-7DDC47A92260}" destId="{ADA222A9-D55D-4CA5-B82F-18D911353B40}" srcOrd="0" destOrd="0" presId="urn:microsoft.com/office/officeart/2005/8/layout/hierarchy2"/>
    <dgm:cxn modelId="{7856D8CC-0BE7-4DC2-B6E8-75B22052C5A1}" type="presOf" srcId="{89474127-83D8-4753-953A-A3EB9CA21ADE}" destId="{B31B1167-0D91-4222-85F1-3C4BADAD193C}" srcOrd="1" destOrd="0" presId="urn:microsoft.com/office/officeart/2005/8/layout/hierarchy2"/>
    <dgm:cxn modelId="{FD876DCF-0FFC-4371-BACC-0A967A8CA6EA}" type="presOf" srcId="{ABBF8D42-B387-41B4-944F-E68BD9A235F2}" destId="{399EC402-5550-44C3-B1F9-C95992E21DDC}" srcOrd="0" destOrd="0" presId="urn:microsoft.com/office/officeart/2005/8/layout/hierarchy2"/>
    <dgm:cxn modelId="{408432D2-2BAF-472C-A2B1-9C87B9E41A76}" srcId="{96F6B8B7-7673-43DC-87E4-1D08BA0ADE87}" destId="{66991FEF-AE12-4D33-AA03-1CCF54D56F55}" srcOrd="2" destOrd="0" parTransId="{A6EB0619-A8E2-44C5-931C-205606F7D53E}" sibTransId="{8CF97562-AD5D-43CF-9AE5-1790C4EAACBB}"/>
    <dgm:cxn modelId="{455F62D4-D016-43A3-832D-963D3AE7DB20}" type="presOf" srcId="{C740BC2D-3BA3-4005-BC27-4FEF1113C66D}" destId="{FE7A539E-B524-4E3D-9871-15BBF80F287E}" srcOrd="0" destOrd="0" presId="urn:microsoft.com/office/officeart/2005/8/layout/hierarchy2"/>
    <dgm:cxn modelId="{0B38CDDD-457E-4113-BB06-C0A38FD0251C}" type="presOf" srcId="{07AF3D7C-A126-4103-8EFA-FACE860664DB}" destId="{870BAB8D-9A90-4450-8527-53EF68AC29F1}" srcOrd="0" destOrd="0" presId="urn:microsoft.com/office/officeart/2005/8/layout/hierarchy2"/>
    <dgm:cxn modelId="{3CCC21E5-7F36-4D1B-94C6-2A2B1013EA9E}" srcId="{E380266A-D241-4D7F-8F77-7DDC47A92260}" destId="{6B679E2F-9C6E-4AE6-97B4-806C7D819CF3}" srcOrd="3" destOrd="0" parTransId="{89474127-83D8-4753-953A-A3EB9CA21ADE}" sibTransId="{06BD55C1-D252-4CEC-90A9-84D6336D251B}"/>
    <dgm:cxn modelId="{67A63AF1-8571-4CE8-A331-C2CC2F1A8109}" srcId="{6B679E2F-9C6E-4AE6-97B4-806C7D819CF3}" destId="{E490C695-3868-450B-9754-CBBAB6F0C525}" srcOrd="3" destOrd="0" parTransId="{605C6516-9312-4BB2-8086-9E2E4368FE2A}" sibTransId="{C1F75AEF-1A65-4EA2-A68B-0B60D5187805}"/>
    <dgm:cxn modelId="{895C2DF6-5CC3-4C10-A9F4-7D7A0F8A50A9}" type="presOf" srcId="{605C6516-9312-4BB2-8086-9E2E4368FE2A}" destId="{A09C76A8-749F-4E8A-AAD5-8A20BDB0437A}" srcOrd="1" destOrd="0" presId="urn:microsoft.com/office/officeart/2005/8/layout/hierarchy2"/>
    <dgm:cxn modelId="{40FD93F6-4F79-4A65-98A7-F2E52E381FFE}" type="presOf" srcId="{3EB7F263-03A6-417E-8026-7D8D085EFF22}" destId="{6F39BEAA-16D3-424E-8D61-907E88F9AE7F}" srcOrd="1" destOrd="0" presId="urn:microsoft.com/office/officeart/2005/8/layout/hierarchy2"/>
    <dgm:cxn modelId="{982905FF-7097-44C5-AB8A-129DB5834B84}" type="presOf" srcId="{F3430550-A2F1-4DFF-B80E-0E256D934E96}" destId="{A597F2C2-C473-4B49-BC96-1ABD2CBBDCC9}" srcOrd="0" destOrd="0" presId="urn:microsoft.com/office/officeart/2005/8/layout/hierarchy2"/>
    <dgm:cxn modelId="{42DB122F-5BFE-48C1-B12C-0D7B44E88B12}" type="presParOf" srcId="{C13A37F3-AD2D-4041-81CA-8FBE4AC439FF}" destId="{65C28712-83C7-48E7-B495-C79D180D4751}" srcOrd="0" destOrd="0" presId="urn:microsoft.com/office/officeart/2005/8/layout/hierarchy2"/>
    <dgm:cxn modelId="{AF0D264B-C1D6-454B-AA49-FE803A7F0AF1}" type="presParOf" srcId="{65C28712-83C7-48E7-B495-C79D180D4751}" destId="{ADA222A9-D55D-4CA5-B82F-18D911353B40}" srcOrd="0" destOrd="0" presId="urn:microsoft.com/office/officeart/2005/8/layout/hierarchy2"/>
    <dgm:cxn modelId="{2BAB23F2-B1AF-447D-8E4A-1DBDE2F08F6B}" type="presParOf" srcId="{65C28712-83C7-48E7-B495-C79D180D4751}" destId="{1E1A9FF9-C23C-473C-B3FD-62D1F5A51CC4}" srcOrd="1" destOrd="0" presId="urn:microsoft.com/office/officeart/2005/8/layout/hierarchy2"/>
    <dgm:cxn modelId="{DE7BAB67-D442-4869-BB0D-0BD53D1E46A1}" type="presParOf" srcId="{1E1A9FF9-C23C-473C-B3FD-62D1F5A51CC4}" destId="{5EF75DE2-4E42-42D7-942A-9A39C7263123}" srcOrd="0" destOrd="0" presId="urn:microsoft.com/office/officeart/2005/8/layout/hierarchy2"/>
    <dgm:cxn modelId="{FDC3BD8B-4B12-4576-9564-41426C406057}" type="presParOf" srcId="{5EF75DE2-4E42-42D7-942A-9A39C7263123}" destId="{4275A61C-159E-4275-AAB1-8B8033336A49}" srcOrd="0" destOrd="0" presId="urn:microsoft.com/office/officeart/2005/8/layout/hierarchy2"/>
    <dgm:cxn modelId="{24203B14-76CE-466F-A2A8-A4C7637022DE}" type="presParOf" srcId="{1E1A9FF9-C23C-473C-B3FD-62D1F5A51CC4}" destId="{57305AB6-BDC8-4814-8E9D-CB1918E14C0D}" srcOrd="1" destOrd="0" presId="urn:microsoft.com/office/officeart/2005/8/layout/hierarchy2"/>
    <dgm:cxn modelId="{4B4C2753-AB03-4DF3-8DF3-00653C3EC63B}" type="presParOf" srcId="{57305AB6-BDC8-4814-8E9D-CB1918E14C0D}" destId="{6397D0C3-6B9F-4B5B-B3DD-B65381389AB5}" srcOrd="0" destOrd="0" presId="urn:microsoft.com/office/officeart/2005/8/layout/hierarchy2"/>
    <dgm:cxn modelId="{1A1AF3CE-EEC5-4407-A6BA-9BE583086943}" type="presParOf" srcId="{57305AB6-BDC8-4814-8E9D-CB1918E14C0D}" destId="{77FD41A7-C1AA-4BC3-8F39-1599987601D5}" srcOrd="1" destOrd="0" presId="urn:microsoft.com/office/officeart/2005/8/layout/hierarchy2"/>
    <dgm:cxn modelId="{34ED1E38-717F-42D5-B248-EABA365D445A}" type="presParOf" srcId="{77FD41A7-C1AA-4BC3-8F39-1599987601D5}" destId="{9F59C23B-5B97-4B6B-9B98-0FA4C74CF830}" srcOrd="0" destOrd="0" presId="urn:microsoft.com/office/officeart/2005/8/layout/hierarchy2"/>
    <dgm:cxn modelId="{A370B32F-85D6-46A5-8E96-DA9C77DA690E}" type="presParOf" srcId="{9F59C23B-5B97-4B6B-9B98-0FA4C74CF830}" destId="{E95296EE-90CA-46D1-B7F5-706BF3F76DF7}" srcOrd="0" destOrd="0" presId="urn:microsoft.com/office/officeart/2005/8/layout/hierarchy2"/>
    <dgm:cxn modelId="{1ADC7FE0-7B2C-451D-8AAA-E204E352363D}" type="presParOf" srcId="{77FD41A7-C1AA-4BC3-8F39-1599987601D5}" destId="{0C0A20B1-818D-47CF-A9F7-5DD1DA938D5D}" srcOrd="1" destOrd="0" presId="urn:microsoft.com/office/officeart/2005/8/layout/hierarchy2"/>
    <dgm:cxn modelId="{FB6015F1-7685-449F-ACD3-71715E077BA2}" type="presParOf" srcId="{0C0A20B1-818D-47CF-A9F7-5DD1DA938D5D}" destId="{96296F65-20F3-483F-9F17-716AE5D29054}" srcOrd="0" destOrd="0" presId="urn:microsoft.com/office/officeart/2005/8/layout/hierarchy2"/>
    <dgm:cxn modelId="{008945BD-74C4-4A8A-B616-468C0058F9B7}" type="presParOf" srcId="{0C0A20B1-818D-47CF-A9F7-5DD1DA938D5D}" destId="{265ED978-FF40-469D-80AB-660EF16702D9}" srcOrd="1" destOrd="0" presId="urn:microsoft.com/office/officeart/2005/8/layout/hierarchy2"/>
    <dgm:cxn modelId="{49213B81-75D9-42AD-A6F5-853F855D5E9B}" type="presParOf" srcId="{1E1A9FF9-C23C-473C-B3FD-62D1F5A51CC4}" destId="{074ADB06-C5B0-4ADC-BE36-DCF36337DFE0}" srcOrd="2" destOrd="0" presId="urn:microsoft.com/office/officeart/2005/8/layout/hierarchy2"/>
    <dgm:cxn modelId="{69502A67-2A33-4938-A893-9C674956A36A}" type="presParOf" srcId="{074ADB06-C5B0-4ADC-BE36-DCF36337DFE0}" destId="{785B4D40-A8BE-4AEB-81A7-72C4188CEE95}" srcOrd="0" destOrd="0" presId="urn:microsoft.com/office/officeart/2005/8/layout/hierarchy2"/>
    <dgm:cxn modelId="{E2E0B736-6BA2-4D5F-BA90-D14372A7485A}" type="presParOf" srcId="{1E1A9FF9-C23C-473C-B3FD-62D1F5A51CC4}" destId="{158AEA4F-9008-47C9-96EC-8C5FCC21935E}" srcOrd="3" destOrd="0" presId="urn:microsoft.com/office/officeart/2005/8/layout/hierarchy2"/>
    <dgm:cxn modelId="{54420DF8-3299-446D-ACC9-B91FAE76977F}" type="presParOf" srcId="{158AEA4F-9008-47C9-96EC-8C5FCC21935E}" destId="{166D2EE5-ED7C-44DC-826D-8E5F61C0E596}" srcOrd="0" destOrd="0" presId="urn:microsoft.com/office/officeart/2005/8/layout/hierarchy2"/>
    <dgm:cxn modelId="{FCC597AA-E1BF-49D2-A9FC-2088C8A3A8C2}" type="presParOf" srcId="{158AEA4F-9008-47C9-96EC-8C5FCC21935E}" destId="{AFA1A872-1A81-4CF8-9FD5-DBF3AF9F7795}" srcOrd="1" destOrd="0" presId="urn:microsoft.com/office/officeart/2005/8/layout/hierarchy2"/>
    <dgm:cxn modelId="{D4E397CA-F4E7-43B0-AFDE-3A809E1C1B60}" type="presParOf" srcId="{AFA1A872-1A81-4CF8-9FD5-DBF3AF9F7795}" destId="{E2991CEE-6C2E-446B-82A2-CFEB73337B5E}" srcOrd="0" destOrd="0" presId="urn:microsoft.com/office/officeart/2005/8/layout/hierarchy2"/>
    <dgm:cxn modelId="{28D2612B-F3F0-4DE9-BBFE-D84377F8057D}" type="presParOf" srcId="{E2991CEE-6C2E-446B-82A2-CFEB73337B5E}" destId="{CEBB3332-6529-4C35-8B52-C1C89D83BC91}" srcOrd="0" destOrd="0" presId="urn:microsoft.com/office/officeart/2005/8/layout/hierarchy2"/>
    <dgm:cxn modelId="{F74967B9-B6E4-4EC2-83CC-B5E9D553308C}" type="presParOf" srcId="{AFA1A872-1A81-4CF8-9FD5-DBF3AF9F7795}" destId="{AE88E8D3-335A-433D-82D2-1A78C574839D}" srcOrd="1" destOrd="0" presId="urn:microsoft.com/office/officeart/2005/8/layout/hierarchy2"/>
    <dgm:cxn modelId="{65DFD591-88BC-4C91-881E-35198E5EAF91}" type="presParOf" srcId="{AE88E8D3-335A-433D-82D2-1A78C574839D}" destId="{22091265-106D-489C-B909-105451C8AC4C}" srcOrd="0" destOrd="0" presId="urn:microsoft.com/office/officeart/2005/8/layout/hierarchy2"/>
    <dgm:cxn modelId="{B6FCD70B-4575-4419-A734-669A5D37E4EB}" type="presParOf" srcId="{AE88E8D3-335A-433D-82D2-1A78C574839D}" destId="{C2BA2D56-B7F5-4CF0-AD1A-9BDD563FC1B5}" srcOrd="1" destOrd="0" presId="urn:microsoft.com/office/officeart/2005/8/layout/hierarchy2"/>
    <dgm:cxn modelId="{72496D9B-DF23-4942-A38A-C973CFAD2FFF}" type="presParOf" srcId="{AFA1A872-1A81-4CF8-9FD5-DBF3AF9F7795}" destId="{7D8AA67E-485B-4A6B-BFDF-4B2317BBDA5B}" srcOrd="2" destOrd="0" presId="urn:microsoft.com/office/officeart/2005/8/layout/hierarchy2"/>
    <dgm:cxn modelId="{0632C6D8-4C7C-4C6F-B794-E54D71B1AF4A}" type="presParOf" srcId="{7D8AA67E-485B-4A6B-BFDF-4B2317BBDA5B}" destId="{6B69E820-7345-469B-AB5C-DF4D526D1430}" srcOrd="0" destOrd="0" presId="urn:microsoft.com/office/officeart/2005/8/layout/hierarchy2"/>
    <dgm:cxn modelId="{C749ECA6-66A9-44AA-AF6B-723B5B015592}" type="presParOf" srcId="{AFA1A872-1A81-4CF8-9FD5-DBF3AF9F7795}" destId="{285E991B-F029-4D88-91A5-B5F602B39818}" srcOrd="3" destOrd="0" presId="urn:microsoft.com/office/officeart/2005/8/layout/hierarchy2"/>
    <dgm:cxn modelId="{6911C233-C681-4ABA-BC7D-542A7C07BE7A}" type="presParOf" srcId="{285E991B-F029-4D88-91A5-B5F602B39818}" destId="{A5627465-63A8-49D2-BAC8-4426644796BC}" srcOrd="0" destOrd="0" presId="urn:microsoft.com/office/officeart/2005/8/layout/hierarchy2"/>
    <dgm:cxn modelId="{CD097949-871E-41A4-901A-DFC15C224F99}" type="presParOf" srcId="{285E991B-F029-4D88-91A5-B5F602B39818}" destId="{2437C2DA-F22B-4045-97EA-46F3A4E35B5D}" srcOrd="1" destOrd="0" presId="urn:microsoft.com/office/officeart/2005/8/layout/hierarchy2"/>
    <dgm:cxn modelId="{199689F8-5BDA-4D33-BA41-70F3162177C6}" type="presParOf" srcId="{1E1A9FF9-C23C-473C-B3FD-62D1F5A51CC4}" destId="{891E6039-C955-4F0D-B194-F7AE1E3912F9}" srcOrd="4" destOrd="0" presId="urn:microsoft.com/office/officeart/2005/8/layout/hierarchy2"/>
    <dgm:cxn modelId="{383F98C1-E6F4-44F9-B13C-834A603D42C9}" type="presParOf" srcId="{891E6039-C955-4F0D-B194-F7AE1E3912F9}" destId="{6D594957-D3C2-4A05-8836-4E904E4E971F}" srcOrd="0" destOrd="0" presId="urn:microsoft.com/office/officeart/2005/8/layout/hierarchy2"/>
    <dgm:cxn modelId="{480637E9-66BF-4A2D-AE04-BF44EAD5A803}" type="presParOf" srcId="{1E1A9FF9-C23C-473C-B3FD-62D1F5A51CC4}" destId="{C28DCFE8-8043-4AEA-B08E-D9D8FCD02FC2}" srcOrd="5" destOrd="0" presId="urn:microsoft.com/office/officeart/2005/8/layout/hierarchy2"/>
    <dgm:cxn modelId="{E54DBF7E-E80E-4A7C-B55D-D3E260825721}" type="presParOf" srcId="{C28DCFE8-8043-4AEA-B08E-D9D8FCD02FC2}" destId="{ACD213F3-36D6-4C86-AC2C-360B3649CCD6}" srcOrd="0" destOrd="0" presId="urn:microsoft.com/office/officeart/2005/8/layout/hierarchy2"/>
    <dgm:cxn modelId="{69C1D4A3-6C2C-4126-B968-5E02CC958B98}" type="presParOf" srcId="{C28DCFE8-8043-4AEA-B08E-D9D8FCD02FC2}" destId="{A50317F6-B1A9-4F21-B40B-2DA483F0D8B8}" srcOrd="1" destOrd="0" presId="urn:microsoft.com/office/officeart/2005/8/layout/hierarchy2"/>
    <dgm:cxn modelId="{6C9EE6AC-B89E-48F6-BF3F-FEADBF4017DB}" type="presParOf" srcId="{A50317F6-B1A9-4F21-B40B-2DA483F0D8B8}" destId="{B7B1DCFD-2181-44A8-83FC-95767D0DF49C}" srcOrd="0" destOrd="0" presId="urn:microsoft.com/office/officeart/2005/8/layout/hierarchy2"/>
    <dgm:cxn modelId="{AE4CDAD7-8E03-4A10-921D-C6962191D8C4}" type="presParOf" srcId="{B7B1DCFD-2181-44A8-83FC-95767D0DF49C}" destId="{69786E99-6970-48D6-8E07-9499B1D159DB}" srcOrd="0" destOrd="0" presId="urn:microsoft.com/office/officeart/2005/8/layout/hierarchy2"/>
    <dgm:cxn modelId="{AC70B2FC-CA13-4AD7-84FF-4BF83C62389F}" type="presParOf" srcId="{A50317F6-B1A9-4F21-B40B-2DA483F0D8B8}" destId="{1EDB5B5B-FCD3-4E16-AE34-7B5F4CC6E1B0}" srcOrd="1" destOrd="0" presId="urn:microsoft.com/office/officeart/2005/8/layout/hierarchy2"/>
    <dgm:cxn modelId="{37FC7FA9-A44B-46FE-B2C7-4C4DD8C1463B}" type="presParOf" srcId="{1EDB5B5B-FCD3-4E16-AE34-7B5F4CC6E1B0}" destId="{066AF20A-FA5B-4D68-AB72-6E85D22DEDD6}" srcOrd="0" destOrd="0" presId="urn:microsoft.com/office/officeart/2005/8/layout/hierarchy2"/>
    <dgm:cxn modelId="{7EDD9FA4-4E4A-4D60-8685-2F4F85911A6D}" type="presParOf" srcId="{1EDB5B5B-FCD3-4E16-AE34-7B5F4CC6E1B0}" destId="{B3D5B164-61BE-4F76-9F31-2C629ED31067}" srcOrd="1" destOrd="0" presId="urn:microsoft.com/office/officeart/2005/8/layout/hierarchy2"/>
    <dgm:cxn modelId="{FD9B3A4F-4A4F-45B5-A775-7ED8B89A41CE}" type="presParOf" srcId="{A50317F6-B1A9-4F21-B40B-2DA483F0D8B8}" destId="{F059939C-77AC-441F-BBAD-A7765EA47947}" srcOrd="2" destOrd="0" presId="urn:microsoft.com/office/officeart/2005/8/layout/hierarchy2"/>
    <dgm:cxn modelId="{1196B54C-7602-412F-8651-A3B67BC7BF60}" type="presParOf" srcId="{F059939C-77AC-441F-BBAD-A7765EA47947}" destId="{E96B6F6B-97F7-4855-8CF3-5DE7F7756C8C}" srcOrd="0" destOrd="0" presId="urn:microsoft.com/office/officeart/2005/8/layout/hierarchy2"/>
    <dgm:cxn modelId="{AC7279B6-839C-4B48-8A40-D01582D216FB}" type="presParOf" srcId="{A50317F6-B1A9-4F21-B40B-2DA483F0D8B8}" destId="{233B991D-D45F-45F6-84A8-E24EE88F86F7}" srcOrd="3" destOrd="0" presId="urn:microsoft.com/office/officeart/2005/8/layout/hierarchy2"/>
    <dgm:cxn modelId="{F5ECCBA9-677C-4D49-8F7F-86A21714B6CA}" type="presParOf" srcId="{233B991D-D45F-45F6-84A8-E24EE88F86F7}" destId="{A597F2C2-C473-4B49-BC96-1ABD2CBBDCC9}" srcOrd="0" destOrd="0" presId="urn:microsoft.com/office/officeart/2005/8/layout/hierarchy2"/>
    <dgm:cxn modelId="{DF196443-A5A2-4EF8-B4C1-F1DFCB9569C2}" type="presParOf" srcId="{233B991D-D45F-45F6-84A8-E24EE88F86F7}" destId="{0ED05BE5-5C24-4C0A-BCCB-31D33AE8DF19}" srcOrd="1" destOrd="0" presId="urn:microsoft.com/office/officeart/2005/8/layout/hierarchy2"/>
    <dgm:cxn modelId="{BCDC62FE-AC0D-499B-90E6-FF052651E43D}" type="presParOf" srcId="{A50317F6-B1A9-4F21-B40B-2DA483F0D8B8}" destId="{7A95A585-0B95-46DC-89C9-74A72DE1CF45}" srcOrd="4" destOrd="0" presId="urn:microsoft.com/office/officeart/2005/8/layout/hierarchy2"/>
    <dgm:cxn modelId="{5C1C455F-D30A-4B4A-9236-29EFD31C4B4D}" type="presParOf" srcId="{7A95A585-0B95-46DC-89C9-74A72DE1CF45}" destId="{4A33B4ED-C673-42CE-847B-D7EDA439FD9D}" srcOrd="0" destOrd="0" presId="urn:microsoft.com/office/officeart/2005/8/layout/hierarchy2"/>
    <dgm:cxn modelId="{370469BA-A66D-428F-9968-F2A929CAA092}" type="presParOf" srcId="{A50317F6-B1A9-4F21-B40B-2DA483F0D8B8}" destId="{586D1F61-7EAE-4FC3-8C11-A5A33186562E}" srcOrd="5" destOrd="0" presId="urn:microsoft.com/office/officeart/2005/8/layout/hierarchy2"/>
    <dgm:cxn modelId="{3580B5ED-B392-4D91-8E28-E8545CF02631}" type="presParOf" srcId="{586D1F61-7EAE-4FC3-8C11-A5A33186562E}" destId="{B68E3363-5829-4480-A162-81D9977048D9}" srcOrd="0" destOrd="0" presId="urn:microsoft.com/office/officeart/2005/8/layout/hierarchy2"/>
    <dgm:cxn modelId="{4804BEFF-0B93-4FAC-B3E1-1AE23BCD998A}" type="presParOf" srcId="{586D1F61-7EAE-4FC3-8C11-A5A33186562E}" destId="{A45BB4E1-DC57-4AE9-A1EB-93B3FC616EB5}" srcOrd="1" destOrd="0" presId="urn:microsoft.com/office/officeart/2005/8/layout/hierarchy2"/>
    <dgm:cxn modelId="{05F25E49-30CC-4ED3-BA65-740BB67FAEE2}" type="presParOf" srcId="{A50317F6-B1A9-4F21-B40B-2DA483F0D8B8}" destId="{AAAB39DC-5011-47A5-8285-1902400BD418}" srcOrd="6" destOrd="0" presId="urn:microsoft.com/office/officeart/2005/8/layout/hierarchy2"/>
    <dgm:cxn modelId="{9D190582-5087-4272-BF98-CA9D1C5F7EA9}" type="presParOf" srcId="{AAAB39DC-5011-47A5-8285-1902400BD418}" destId="{28A647A3-CB71-4F0B-9069-338D51566FEF}" srcOrd="0" destOrd="0" presId="urn:microsoft.com/office/officeart/2005/8/layout/hierarchy2"/>
    <dgm:cxn modelId="{39FAC5D9-444C-4CA3-9FD9-9E6E22B2AC94}" type="presParOf" srcId="{A50317F6-B1A9-4F21-B40B-2DA483F0D8B8}" destId="{438D5576-31F0-468A-96C0-BCC1F646F02E}" srcOrd="7" destOrd="0" presId="urn:microsoft.com/office/officeart/2005/8/layout/hierarchy2"/>
    <dgm:cxn modelId="{242228F4-38B6-460A-812F-3BB9A9D13769}" type="presParOf" srcId="{438D5576-31F0-468A-96C0-BCC1F646F02E}" destId="{870BAB8D-9A90-4450-8527-53EF68AC29F1}" srcOrd="0" destOrd="0" presId="urn:microsoft.com/office/officeart/2005/8/layout/hierarchy2"/>
    <dgm:cxn modelId="{3D62FD77-0323-4552-8AAE-3C236C2C42D7}" type="presParOf" srcId="{438D5576-31F0-468A-96C0-BCC1F646F02E}" destId="{F73F11CC-F62B-463E-AE50-A3B9710C6293}" srcOrd="1" destOrd="0" presId="urn:microsoft.com/office/officeart/2005/8/layout/hierarchy2"/>
    <dgm:cxn modelId="{55BBBCDD-9461-4261-B868-900D7375EF58}" type="presParOf" srcId="{1E1A9FF9-C23C-473C-B3FD-62D1F5A51CC4}" destId="{5F60AD42-1DBD-4EF7-A6B9-4C4BFF4AFCCF}" srcOrd="6" destOrd="0" presId="urn:microsoft.com/office/officeart/2005/8/layout/hierarchy2"/>
    <dgm:cxn modelId="{726B46FC-E379-4216-90EB-28B0C666B411}" type="presParOf" srcId="{5F60AD42-1DBD-4EF7-A6B9-4C4BFF4AFCCF}" destId="{B31B1167-0D91-4222-85F1-3C4BADAD193C}" srcOrd="0" destOrd="0" presId="urn:microsoft.com/office/officeart/2005/8/layout/hierarchy2"/>
    <dgm:cxn modelId="{7D9D7066-C588-4920-B9B7-1C23EB733B32}" type="presParOf" srcId="{1E1A9FF9-C23C-473C-B3FD-62D1F5A51CC4}" destId="{B7838F2C-6245-44D9-9E5B-684E5D47B9FC}" srcOrd="7" destOrd="0" presId="urn:microsoft.com/office/officeart/2005/8/layout/hierarchy2"/>
    <dgm:cxn modelId="{69D4274A-B124-41FC-A967-EDA4832DF9E3}" type="presParOf" srcId="{B7838F2C-6245-44D9-9E5B-684E5D47B9FC}" destId="{67A5D453-37AA-4BF4-9477-F7E499D06D5D}" srcOrd="0" destOrd="0" presId="urn:microsoft.com/office/officeart/2005/8/layout/hierarchy2"/>
    <dgm:cxn modelId="{F4F95F1F-5A8C-4088-971D-88526DF49026}" type="presParOf" srcId="{B7838F2C-6245-44D9-9E5B-684E5D47B9FC}" destId="{CF9E5807-F3A6-46BC-AD0A-E5BF1A62F7E8}" srcOrd="1" destOrd="0" presId="urn:microsoft.com/office/officeart/2005/8/layout/hierarchy2"/>
    <dgm:cxn modelId="{8E665FBC-8291-4ABA-8637-C54DEDD43AAB}" type="presParOf" srcId="{CF9E5807-F3A6-46BC-AD0A-E5BF1A62F7E8}" destId="{D600F1D4-F461-4054-AD6F-6C1A96F03D96}" srcOrd="0" destOrd="0" presId="urn:microsoft.com/office/officeart/2005/8/layout/hierarchy2"/>
    <dgm:cxn modelId="{D3CF6474-0EEF-45A1-8229-5C6966B5AF62}" type="presParOf" srcId="{D600F1D4-F461-4054-AD6F-6C1A96F03D96}" destId="{1246EEEC-6BA8-4AA5-AAF4-0DA5539B27CB}" srcOrd="0" destOrd="0" presId="urn:microsoft.com/office/officeart/2005/8/layout/hierarchy2"/>
    <dgm:cxn modelId="{BDF5999E-704B-41CD-8883-9FD2E2207319}" type="presParOf" srcId="{CF9E5807-F3A6-46BC-AD0A-E5BF1A62F7E8}" destId="{8E2BEA4E-D83E-4131-A6FC-D1AB4FB14F9F}" srcOrd="1" destOrd="0" presId="urn:microsoft.com/office/officeart/2005/8/layout/hierarchy2"/>
    <dgm:cxn modelId="{D6FDFB62-9068-4EF7-9B44-35AA8170D7CA}" type="presParOf" srcId="{8E2BEA4E-D83E-4131-A6FC-D1AB4FB14F9F}" destId="{FE7A539E-B524-4E3D-9871-15BBF80F287E}" srcOrd="0" destOrd="0" presId="urn:microsoft.com/office/officeart/2005/8/layout/hierarchy2"/>
    <dgm:cxn modelId="{967A1240-66ED-4718-AF70-692F2076D3B4}" type="presParOf" srcId="{8E2BEA4E-D83E-4131-A6FC-D1AB4FB14F9F}" destId="{66FCF169-75A1-4D03-B47F-2166535A71F7}" srcOrd="1" destOrd="0" presId="urn:microsoft.com/office/officeart/2005/8/layout/hierarchy2"/>
    <dgm:cxn modelId="{3E23CD32-EA1D-45D0-B85E-2C147DA279C3}" type="presParOf" srcId="{CF9E5807-F3A6-46BC-AD0A-E5BF1A62F7E8}" destId="{DA678E07-5524-4A21-8F7F-0E11581AFC78}" srcOrd="2" destOrd="0" presId="urn:microsoft.com/office/officeart/2005/8/layout/hierarchy2"/>
    <dgm:cxn modelId="{F0D67C4B-0285-4FDE-9638-82B264668FC1}" type="presParOf" srcId="{DA678E07-5524-4A21-8F7F-0E11581AFC78}" destId="{CD480DD4-74D9-459F-8EB4-9FE0ABDECEE4}" srcOrd="0" destOrd="0" presId="urn:microsoft.com/office/officeart/2005/8/layout/hierarchy2"/>
    <dgm:cxn modelId="{77D1575D-9920-4EDB-A6B1-542A7691DF1B}" type="presParOf" srcId="{CF9E5807-F3A6-46BC-AD0A-E5BF1A62F7E8}" destId="{E714D503-4CC2-4E87-863C-B941BC13B05C}" srcOrd="3" destOrd="0" presId="urn:microsoft.com/office/officeart/2005/8/layout/hierarchy2"/>
    <dgm:cxn modelId="{F4A8213A-E300-4031-A9B6-6FF81B6565C1}" type="presParOf" srcId="{E714D503-4CC2-4E87-863C-B941BC13B05C}" destId="{07D4F7CA-881B-4A7E-95E2-B3E955B3E42B}" srcOrd="0" destOrd="0" presId="urn:microsoft.com/office/officeart/2005/8/layout/hierarchy2"/>
    <dgm:cxn modelId="{F705BF18-F045-4F67-B503-8DA1704F4C57}" type="presParOf" srcId="{E714D503-4CC2-4E87-863C-B941BC13B05C}" destId="{068ECAC2-E15F-462B-84AA-50B929D77C5A}" srcOrd="1" destOrd="0" presId="urn:microsoft.com/office/officeart/2005/8/layout/hierarchy2"/>
    <dgm:cxn modelId="{04602CA6-D47B-4095-A5DA-80AABE6DF76A}" type="presParOf" srcId="{CF9E5807-F3A6-46BC-AD0A-E5BF1A62F7E8}" destId="{16D15EFC-F894-4A72-B7AF-D976116C15D4}" srcOrd="4" destOrd="0" presId="urn:microsoft.com/office/officeart/2005/8/layout/hierarchy2"/>
    <dgm:cxn modelId="{0C79560F-3333-4C3B-9154-BC56B99E5E3F}" type="presParOf" srcId="{16D15EFC-F894-4A72-B7AF-D976116C15D4}" destId="{6F39BEAA-16D3-424E-8D61-907E88F9AE7F}" srcOrd="0" destOrd="0" presId="urn:microsoft.com/office/officeart/2005/8/layout/hierarchy2"/>
    <dgm:cxn modelId="{0FCF2327-4ACB-4F34-BA98-386350D314D2}" type="presParOf" srcId="{CF9E5807-F3A6-46BC-AD0A-E5BF1A62F7E8}" destId="{EE3B6666-715C-40DD-990D-2F14DA5016E5}" srcOrd="5" destOrd="0" presId="urn:microsoft.com/office/officeart/2005/8/layout/hierarchy2"/>
    <dgm:cxn modelId="{BCAC5C54-3A72-4C5A-9335-FEE66A08278C}" type="presParOf" srcId="{EE3B6666-715C-40DD-990D-2F14DA5016E5}" destId="{399EC402-5550-44C3-B1F9-C95992E21DDC}" srcOrd="0" destOrd="0" presId="urn:microsoft.com/office/officeart/2005/8/layout/hierarchy2"/>
    <dgm:cxn modelId="{318498B4-BB01-4C38-A130-3B8D6EDFC44C}" type="presParOf" srcId="{EE3B6666-715C-40DD-990D-2F14DA5016E5}" destId="{B315D819-4379-4CD0-9873-36793884ADFA}" srcOrd="1" destOrd="0" presId="urn:microsoft.com/office/officeart/2005/8/layout/hierarchy2"/>
    <dgm:cxn modelId="{90272841-BD82-4172-8F5A-07836E57C1D8}" type="presParOf" srcId="{CF9E5807-F3A6-46BC-AD0A-E5BF1A62F7E8}" destId="{EDDD801B-E60D-4F99-BDA8-CEB44FE9C828}" srcOrd="6" destOrd="0" presId="urn:microsoft.com/office/officeart/2005/8/layout/hierarchy2"/>
    <dgm:cxn modelId="{EBAE5E87-CE3B-4AA1-B65B-83023243D501}" type="presParOf" srcId="{EDDD801B-E60D-4F99-BDA8-CEB44FE9C828}" destId="{A09C76A8-749F-4E8A-AAD5-8A20BDB0437A}" srcOrd="0" destOrd="0" presId="urn:microsoft.com/office/officeart/2005/8/layout/hierarchy2"/>
    <dgm:cxn modelId="{B94DD549-E96F-4617-AB92-DD4B22A88CAF}" type="presParOf" srcId="{CF9E5807-F3A6-46BC-AD0A-E5BF1A62F7E8}" destId="{27DCC9BD-1FBE-4931-87BE-CCA40E4FF583}" srcOrd="7" destOrd="0" presId="urn:microsoft.com/office/officeart/2005/8/layout/hierarchy2"/>
    <dgm:cxn modelId="{436F477A-BFB2-4C35-B23B-D2946A7AB08E}" type="presParOf" srcId="{27DCC9BD-1FBE-4931-87BE-CCA40E4FF583}" destId="{5D9EAA57-E29D-4958-8EDB-1881B5659A7D}" srcOrd="0" destOrd="0" presId="urn:microsoft.com/office/officeart/2005/8/layout/hierarchy2"/>
    <dgm:cxn modelId="{0D4EC1FE-65CD-4D6E-8F91-758863EF9DEC}" type="presParOf" srcId="{27DCC9BD-1FBE-4931-87BE-CCA40E4FF583}" destId="{3B5A5488-92DB-4449-878D-C0FB5E9D1609}"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222A9-D55D-4CA5-B82F-18D911353B40}">
      <dsp:nvSpPr>
        <dsp:cNvPr id="0" name=""/>
        <dsp:cNvSpPr/>
      </dsp:nvSpPr>
      <dsp:spPr>
        <a:xfrm>
          <a:off x="1366557" y="1667720"/>
          <a:ext cx="1160111" cy="1117039"/>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Náklady na udržování zásob</a:t>
          </a:r>
        </a:p>
      </dsp:txBody>
      <dsp:txXfrm>
        <a:off x="1399274" y="1700437"/>
        <a:ext cx="1094677" cy="1051605"/>
      </dsp:txXfrm>
    </dsp:sp>
    <dsp:sp modelId="{5EF75DE2-4E42-42D7-942A-9A39C7263123}">
      <dsp:nvSpPr>
        <dsp:cNvPr id="0" name=""/>
        <dsp:cNvSpPr/>
      </dsp:nvSpPr>
      <dsp:spPr>
        <a:xfrm rot="18796421">
          <a:off x="2085616" y="1198037"/>
          <a:ext cx="2804642" cy="14378"/>
        </a:xfrm>
        <a:custGeom>
          <a:avLst/>
          <a:gdLst/>
          <a:ahLst/>
          <a:cxnLst/>
          <a:rect l="0" t="0" r="0" b="0"/>
          <a:pathLst>
            <a:path>
              <a:moveTo>
                <a:pt x="0" y="7189"/>
              </a:moveTo>
              <a:lnTo>
                <a:pt x="2073201" y="7189"/>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3388824" y="1208213"/>
        <a:ext cx="0" cy="0"/>
      </dsp:txXfrm>
    </dsp:sp>
    <dsp:sp modelId="{6397D0C3-6B9F-4B5B-B3DD-B65381389AB5}">
      <dsp:nvSpPr>
        <dsp:cNvPr id="0" name=""/>
        <dsp:cNvSpPr/>
      </dsp:nvSpPr>
      <dsp:spPr>
        <a:xfrm>
          <a:off x="4449207" y="3451"/>
          <a:ext cx="1329500"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Náklady kapitálu</a:t>
          </a:r>
        </a:p>
      </dsp:txBody>
      <dsp:txXfrm>
        <a:off x="4459796" y="14040"/>
        <a:ext cx="1308322" cy="340346"/>
      </dsp:txXfrm>
    </dsp:sp>
    <dsp:sp modelId="{9F59C23B-5B97-4B6B-9B98-0FA4C74CF830}">
      <dsp:nvSpPr>
        <dsp:cNvPr id="0" name=""/>
        <dsp:cNvSpPr/>
      </dsp:nvSpPr>
      <dsp:spPr>
        <a:xfrm rot="9377">
          <a:off x="5778706" y="177647"/>
          <a:ext cx="455956" cy="14378"/>
        </a:xfrm>
        <a:custGeom>
          <a:avLst/>
          <a:gdLst/>
          <a:ahLst/>
          <a:cxnLst/>
          <a:rect l="0" t="0" r="0" b="0"/>
          <a:pathLst>
            <a:path>
              <a:moveTo>
                <a:pt x="0" y="7189"/>
              </a:moveTo>
              <a:lnTo>
                <a:pt x="445625"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5995316" y="173406"/>
        <a:ext cx="0" cy="0"/>
      </dsp:txXfrm>
    </dsp:sp>
    <dsp:sp modelId="{96296F65-20F3-483F-9F17-716AE5D29054}">
      <dsp:nvSpPr>
        <dsp:cNvPr id="0" name=""/>
        <dsp:cNvSpPr/>
      </dsp:nvSpPr>
      <dsp:spPr>
        <a:xfrm>
          <a:off x="6234662" y="4695"/>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Investice do zásob</a:t>
          </a:r>
        </a:p>
      </dsp:txBody>
      <dsp:txXfrm>
        <a:off x="6245251" y="15284"/>
        <a:ext cx="1878750" cy="340346"/>
      </dsp:txXfrm>
    </dsp:sp>
    <dsp:sp modelId="{074ADB06-C5B0-4ADC-BE36-DCF36337DFE0}">
      <dsp:nvSpPr>
        <dsp:cNvPr id="0" name=""/>
        <dsp:cNvSpPr/>
      </dsp:nvSpPr>
      <dsp:spPr>
        <a:xfrm rot="19414867">
          <a:off x="2293367" y="1509853"/>
          <a:ext cx="2389141" cy="14378"/>
        </a:xfrm>
        <a:custGeom>
          <a:avLst/>
          <a:gdLst/>
          <a:ahLst/>
          <a:cxnLst/>
          <a:rect l="0" t="0" r="0" b="0"/>
          <a:pathLst>
            <a:path>
              <a:moveTo>
                <a:pt x="0" y="7189"/>
              </a:moveTo>
              <a:lnTo>
                <a:pt x="1513846" y="7189"/>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3404414" y="1504438"/>
        <a:ext cx="0" cy="0"/>
      </dsp:txXfrm>
    </dsp:sp>
    <dsp:sp modelId="{166D2EE5-ED7C-44DC-826D-8E5F61C0E596}">
      <dsp:nvSpPr>
        <dsp:cNvPr id="0" name=""/>
        <dsp:cNvSpPr/>
      </dsp:nvSpPr>
      <dsp:spPr>
        <a:xfrm>
          <a:off x="4449207" y="627082"/>
          <a:ext cx="1329500"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Náklady na služby</a:t>
          </a:r>
        </a:p>
      </dsp:txBody>
      <dsp:txXfrm>
        <a:off x="4459796" y="637671"/>
        <a:ext cx="1308322" cy="340346"/>
      </dsp:txXfrm>
    </dsp:sp>
    <dsp:sp modelId="{E2991CEE-6C2E-446B-82A2-CFEB73337B5E}">
      <dsp:nvSpPr>
        <dsp:cNvPr id="0" name=""/>
        <dsp:cNvSpPr/>
      </dsp:nvSpPr>
      <dsp:spPr>
        <a:xfrm rot="20137234">
          <a:off x="5756388" y="697338"/>
          <a:ext cx="500591" cy="14378"/>
        </a:xfrm>
        <a:custGeom>
          <a:avLst/>
          <a:gdLst/>
          <a:ahLst/>
          <a:cxnLst/>
          <a:rect l="0" t="0" r="0" b="0"/>
          <a:pathLst>
            <a:path>
              <a:moveTo>
                <a:pt x="0" y="7189"/>
              </a:moveTo>
              <a:lnTo>
                <a:pt x="489249"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5990119" y="698295"/>
        <a:ext cx="0" cy="0"/>
      </dsp:txXfrm>
    </dsp:sp>
    <dsp:sp modelId="{22091265-106D-489C-B909-105451C8AC4C}">
      <dsp:nvSpPr>
        <dsp:cNvPr id="0" name=""/>
        <dsp:cNvSpPr/>
      </dsp:nvSpPr>
      <dsp:spPr>
        <a:xfrm>
          <a:off x="6234662" y="420448"/>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Pojištění</a:t>
          </a:r>
        </a:p>
      </dsp:txBody>
      <dsp:txXfrm>
        <a:off x="6245251" y="431037"/>
        <a:ext cx="1878750" cy="340346"/>
      </dsp:txXfrm>
    </dsp:sp>
    <dsp:sp modelId="{7D8AA67E-485B-4A6B-BFDF-4B2317BBDA5B}">
      <dsp:nvSpPr>
        <dsp:cNvPr id="0" name=""/>
        <dsp:cNvSpPr/>
      </dsp:nvSpPr>
      <dsp:spPr>
        <a:xfrm rot="1478292">
          <a:off x="5755872" y="905215"/>
          <a:ext cx="501623" cy="14378"/>
        </a:xfrm>
        <a:custGeom>
          <a:avLst/>
          <a:gdLst/>
          <a:ahLst/>
          <a:cxnLst/>
          <a:rect l="0" t="0" r="0" b="0"/>
          <a:pathLst>
            <a:path>
              <a:moveTo>
                <a:pt x="0" y="7189"/>
              </a:moveTo>
              <a:lnTo>
                <a:pt x="490257"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6000514" y="895777"/>
        <a:ext cx="0" cy="0"/>
      </dsp:txXfrm>
    </dsp:sp>
    <dsp:sp modelId="{A5627465-63A8-49D2-BAC8-4426644796BC}">
      <dsp:nvSpPr>
        <dsp:cNvPr id="0" name=""/>
        <dsp:cNvSpPr/>
      </dsp:nvSpPr>
      <dsp:spPr>
        <a:xfrm>
          <a:off x="6234662" y="836202"/>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Daně</a:t>
          </a:r>
        </a:p>
      </dsp:txBody>
      <dsp:txXfrm>
        <a:off x="6245251" y="846791"/>
        <a:ext cx="1878750" cy="340346"/>
      </dsp:txXfrm>
    </dsp:sp>
    <dsp:sp modelId="{891E6039-C955-4F0D-B194-F7AE1E3912F9}">
      <dsp:nvSpPr>
        <dsp:cNvPr id="0" name=""/>
        <dsp:cNvSpPr/>
      </dsp:nvSpPr>
      <dsp:spPr>
        <a:xfrm rot="21294793">
          <a:off x="2522868" y="2133483"/>
          <a:ext cx="1930139" cy="14378"/>
        </a:xfrm>
        <a:custGeom>
          <a:avLst/>
          <a:gdLst/>
          <a:ahLst/>
          <a:cxnLst/>
          <a:rect l="0" t="0" r="0" b="0"/>
          <a:pathLst>
            <a:path>
              <a:moveTo>
                <a:pt x="0" y="7189"/>
              </a:moveTo>
              <a:lnTo>
                <a:pt x="712605" y="7189"/>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3435596" y="2096886"/>
        <a:ext cx="0" cy="0"/>
      </dsp:txXfrm>
    </dsp:sp>
    <dsp:sp modelId="{ACD213F3-36D6-4C86-AC2C-360B3649CCD6}">
      <dsp:nvSpPr>
        <dsp:cNvPr id="0" name=""/>
        <dsp:cNvSpPr/>
      </dsp:nvSpPr>
      <dsp:spPr>
        <a:xfrm>
          <a:off x="4449207" y="1874342"/>
          <a:ext cx="1329500"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Náklady na skladovací prostory</a:t>
          </a:r>
        </a:p>
      </dsp:txBody>
      <dsp:txXfrm>
        <a:off x="4459796" y="1884931"/>
        <a:ext cx="1308322" cy="340346"/>
      </dsp:txXfrm>
    </dsp:sp>
    <dsp:sp modelId="{B7B1DCFD-2181-44A8-83FC-95767D0DF49C}">
      <dsp:nvSpPr>
        <dsp:cNvPr id="0" name=""/>
        <dsp:cNvSpPr/>
      </dsp:nvSpPr>
      <dsp:spPr>
        <a:xfrm rot="18373571">
          <a:off x="5620919" y="1736722"/>
          <a:ext cx="771530" cy="14378"/>
        </a:xfrm>
        <a:custGeom>
          <a:avLst/>
          <a:gdLst/>
          <a:ahLst/>
          <a:cxnLst/>
          <a:rect l="0" t="0" r="0" b="0"/>
          <a:pathLst>
            <a:path>
              <a:moveTo>
                <a:pt x="0" y="7189"/>
              </a:moveTo>
              <a:lnTo>
                <a:pt x="754048"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5979726" y="1748072"/>
        <a:ext cx="0" cy="0"/>
      </dsp:txXfrm>
    </dsp:sp>
    <dsp:sp modelId="{066AF20A-FA5B-4D68-AB72-6E85D22DEDD6}">
      <dsp:nvSpPr>
        <dsp:cNvPr id="0" name=""/>
        <dsp:cNvSpPr/>
      </dsp:nvSpPr>
      <dsp:spPr>
        <a:xfrm>
          <a:off x="6234662" y="1251955"/>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Sklady v rámci výrobního závodu</a:t>
          </a:r>
        </a:p>
      </dsp:txBody>
      <dsp:txXfrm>
        <a:off x="6245251" y="1262544"/>
        <a:ext cx="1878750" cy="340346"/>
      </dsp:txXfrm>
    </dsp:sp>
    <dsp:sp modelId="{F059939C-77AC-441F-BBAD-A7765EA47947}">
      <dsp:nvSpPr>
        <dsp:cNvPr id="0" name=""/>
        <dsp:cNvSpPr/>
      </dsp:nvSpPr>
      <dsp:spPr>
        <a:xfrm rot="20137234">
          <a:off x="5756388" y="1944599"/>
          <a:ext cx="500591" cy="14378"/>
        </a:xfrm>
        <a:custGeom>
          <a:avLst/>
          <a:gdLst/>
          <a:ahLst/>
          <a:cxnLst/>
          <a:rect l="0" t="0" r="0" b="0"/>
          <a:pathLst>
            <a:path>
              <a:moveTo>
                <a:pt x="0" y="7189"/>
              </a:moveTo>
              <a:lnTo>
                <a:pt x="489249"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5990119" y="1945555"/>
        <a:ext cx="0" cy="0"/>
      </dsp:txXfrm>
    </dsp:sp>
    <dsp:sp modelId="{A597F2C2-C473-4B49-BC96-1ABD2CBBDCC9}">
      <dsp:nvSpPr>
        <dsp:cNvPr id="0" name=""/>
        <dsp:cNvSpPr/>
      </dsp:nvSpPr>
      <dsp:spPr>
        <a:xfrm>
          <a:off x="6234662" y="1667709"/>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Veřejné sklady</a:t>
          </a:r>
        </a:p>
      </dsp:txBody>
      <dsp:txXfrm>
        <a:off x="6245251" y="1678298"/>
        <a:ext cx="1878750" cy="340346"/>
      </dsp:txXfrm>
    </dsp:sp>
    <dsp:sp modelId="{7A95A585-0B95-46DC-89C9-74A72DE1CF45}">
      <dsp:nvSpPr>
        <dsp:cNvPr id="0" name=""/>
        <dsp:cNvSpPr/>
      </dsp:nvSpPr>
      <dsp:spPr>
        <a:xfrm rot="1478292">
          <a:off x="5755872" y="2152475"/>
          <a:ext cx="501623" cy="14378"/>
        </a:xfrm>
        <a:custGeom>
          <a:avLst/>
          <a:gdLst/>
          <a:ahLst/>
          <a:cxnLst/>
          <a:rect l="0" t="0" r="0" b="0"/>
          <a:pathLst>
            <a:path>
              <a:moveTo>
                <a:pt x="0" y="7189"/>
              </a:moveTo>
              <a:lnTo>
                <a:pt x="490257"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6000514" y="2143038"/>
        <a:ext cx="0" cy="0"/>
      </dsp:txXfrm>
    </dsp:sp>
    <dsp:sp modelId="{B68E3363-5829-4480-A162-81D9977048D9}">
      <dsp:nvSpPr>
        <dsp:cNvPr id="0" name=""/>
        <dsp:cNvSpPr/>
      </dsp:nvSpPr>
      <dsp:spPr>
        <a:xfrm>
          <a:off x="6234662" y="2083462"/>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Nájemní sklady</a:t>
          </a:r>
        </a:p>
      </dsp:txBody>
      <dsp:txXfrm>
        <a:off x="6245251" y="2094051"/>
        <a:ext cx="1878750" cy="340346"/>
      </dsp:txXfrm>
    </dsp:sp>
    <dsp:sp modelId="{AAAB39DC-5011-47A5-8285-1902400BD418}">
      <dsp:nvSpPr>
        <dsp:cNvPr id="0" name=""/>
        <dsp:cNvSpPr/>
      </dsp:nvSpPr>
      <dsp:spPr>
        <a:xfrm rot="3232962">
          <a:off x="5619915" y="2360352"/>
          <a:ext cx="773538" cy="14378"/>
        </a:xfrm>
        <a:custGeom>
          <a:avLst/>
          <a:gdLst/>
          <a:ahLst/>
          <a:cxnLst/>
          <a:rect l="0" t="0" r="0" b="0"/>
          <a:pathLst>
            <a:path>
              <a:moveTo>
                <a:pt x="0" y="7189"/>
              </a:moveTo>
              <a:lnTo>
                <a:pt x="756011"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6010907" y="2340521"/>
        <a:ext cx="0" cy="0"/>
      </dsp:txXfrm>
    </dsp:sp>
    <dsp:sp modelId="{870BAB8D-9A90-4450-8527-53EF68AC29F1}">
      <dsp:nvSpPr>
        <dsp:cNvPr id="0" name=""/>
        <dsp:cNvSpPr/>
      </dsp:nvSpPr>
      <dsp:spPr>
        <a:xfrm>
          <a:off x="6234662" y="2499216"/>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Sklady vlastněné podnikem</a:t>
          </a:r>
        </a:p>
      </dsp:txBody>
      <dsp:txXfrm>
        <a:off x="6245251" y="2509805"/>
        <a:ext cx="1878750" cy="340346"/>
      </dsp:txXfrm>
    </dsp:sp>
    <dsp:sp modelId="{5F60AD42-1DBD-4EF7-A6B9-4C4BFF4AFCCF}">
      <dsp:nvSpPr>
        <dsp:cNvPr id="0" name=""/>
        <dsp:cNvSpPr/>
      </dsp:nvSpPr>
      <dsp:spPr>
        <a:xfrm rot="2268676">
          <a:off x="2271195" y="2964990"/>
          <a:ext cx="2433486" cy="14378"/>
        </a:xfrm>
        <a:custGeom>
          <a:avLst/>
          <a:gdLst/>
          <a:ahLst/>
          <a:cxnLst/>
          <a:rect l="0" t="0" r="0" b="0"/>
          <a:pathLst>
            <a:path>
              <a:moveTo>
                <a:pt x="0" y="7189"/>
              </a:moveTo>
              <a:lnTo>
                <a:pt x="1658982" y="7189"/>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3477172" y="2886819"/>
        <a:ext cx="0" cy="0"/>
      </dsp:txXfrm>
    </dsp:sp>
    <dsp:sp modelId="{67A5D453-37AA-4BF4-9477-F7E499D06D5D}">
      <dsp:nvSpPr>
        <dsp:cNvPr id="0" name=""/>
        <dsp:cNvSpPr/>
      </dsp:nvSpPr>
      <dsp:spPr>
        <a:xfrm>
          <a:off x="4449207" y="3537356"/>
          <a:ext cx="133456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Náklady rizika a znehodnocení zásob</a:t>
          </a:r>
        </a:p>
      </dsp:txBody>
      <dsp:txXfrm>
        <a:off x="4459796" y="3547945"/>
        <a:ext cx="1313390" cy="340346"/>
      </dsp:txXfrm>
    </dsp:sp>
    <dsp:sp modelId="{D600F1D4-F461-4054-AD6F-6C1A96F03D96}">
      <dsp:nvSpPr>
        <dsp:cNvPr id="0" name=""/>
        <dsp:cNvSpPr/>
      </dsp:nvSpPr>
      <dsp:spPr>
        <a:xfrm rot="18373571">
          <a:off x="5625987" y="3399736"/>
          <a:ext cx="771530" cy="14378"/>
        </a:xfrm>
        <a:custGeom>
          <a:avLst/>
          <a:gdLst/>
          <a:ahLst/>
          <a:cxnLst/>
          <a:rect l="0" t="0" r="0" b="0"/>
          <a:pathLst>
            <a:path>
              <a:moveTo>
                <a:pt x="0" y="7189"/>
              </a:moveTo>
              <a:lnTo>
                <a:pt x="754048"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5984795" y="3411086"/>
        <a:ext cx="0" cy="0"/>
      </dsp:txXfrm>
    </dsp:sp>
    <dsp:sp modelId="{FE7A539E-B524-4E3D-9871-15BBF80F287E}">
      <dsp:nvSpPr>
        <dsp:cNvPr id="0" name=""/>
        <dsp:cNvSpPr/>
      </dsp:nvSpPr>
      <dsp:spPr>
        <a:xfrm>
          <a:off x="6239730" y="2914969"/>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Morální opotřebení/Zastarání</a:t>
          </a:r>
        </a:p>
      </dsp:txBody>
      <dsp:txXfrm>
        <a:off x="6250319" y="2925558"/>
        <a:ext cx="1878750" cy="340346"/>
      </dsp:txXfrm>
    </dsp:sp>
    <dsp:sp modelId="{DA678E07-5524-4A21-8F7F-0E11581AFC78}">
      <dsp:nvSpPr>
        <dsp:cNvPr id="0" name=""/>
        <dsp:cNvSpPr/>
      </dsp:nvSpPr>
      <dsp:spPr>
        <a:xfrm rot="20137234">
          <a:off x="5761457" y="3607613"/>
          <a:ext cx="500591" cy="14378"/>
        </a:xfrm>
        <a:custGeom>
          <a:avLst/>
          <a:gdLst/>
          <a:ahLst/>
          <a:cxnLst/>
          <a:rect l="0" t="0" r="0" b="0"/>
          <a:pathLst>
            <a:path>
              <a:moveTo>
                <a:pt x="0" y="7189"/>
              </a:moveTo>
              <a:lnTo>
                <a:pt x="489249"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5995188" y="3608569"/>
        <a:ext cx="0" cy="0"/>
      </dsp:txXfrm>
    </dsp:sp>
    <dsp:sp modelId="{07D4F7CA-881B-4A7E-95E2-B3E955B3E42B}">
      <dsp:nvSpPr>
        <dsp:cNvPr id="0" name=""/>
        <dsp:cNvSpPr/>
      </dsp:nvSpPr>
      <dsp:spPr>
        <a:xfrm>
          <a:off x="6239730" y="3330723"/>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Poškození</a:t>
          </a:r>
        </a:p>
      </dsp:txBody>
      <dsp:txXfrm>
        <a:off x="6250319" y="3341312"/>
        <a:ext cx="1878750" cy="340346"/>
      </dsp:txXfrm>
    </dsp:sp>
    <dsp:sp modelId="{16D15EFC-F894-4A72-B7AF-D976116C15D4}">
      <dsp:nvSpPr>
        <dsp:cNvPr id="0" name=""/>
        <dsp:cNvSpPr/>
      </dsp:nvSpPr>
      <dsp:spPr>
        <a:xfrm rot="1478292">
          <a:off x="5760941" y="3815489"/>
          <a:ext cx="501623" cy="14378"/>
        </a:xfrm>
        <a:custGeom>
          <a:avLst/>
          <a:gdLst/>
          <a:ahLst/>
          <a:cxnLst/>
          <a:rect l="0" t="0" r="0" b="0"/>
          <a:pathLst>
            <a:path>
              <a:moveTo>
                <a:pt x="0" y="7189"/>
              </a:moveTo>
              <a:lnTo>
                <a:pt x="490257"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6005582" y="3806052"/>
        <a:ext cx="0" cy="0"/>
      </dsp:txXfrm>
    </dsp:sp>
    <dsp:sp modelId="{399EC402-5550-44C3-B1F9-C95992E21DDC}">
      <dsp:nvSpPr>
        <dsp:cNvPr id="0" name=""/>
        <dsp:cNvSpPr/>
      </dsp:nvSpPr>
      <dsp:spPr>
        <a:xfrm>
          <a:off x="6239730" y="3746476"/>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Krádeže/Ztráty</a:t>
          </a:r>
        </a:p>
      </dsp:txBody>
      <dsp:txXfrm>
        <a:off x="6250319" y="3757065"/>
        <a:ext cx="1878750" cy="340346"/>
      </dsp:txXfrm>
    </dsp:sp>
    <dsp:sp modelId="{EDDD801B-E60D-4F99-BDA8-CEB44FE9C828}">
      <dsp:nvSpPr>
        <dsp:cNvPr id="0" name=""/>
        <dsp:cNvSpPr/>
      </dsp:nvSpPr>
      <dsp:spPr>
        <a:xfrm rot="3232962">
          <a:off x="5624983" y="4023366"/>
          <a:ext cx="773538" cy="14378"/>
        </a:xfrm>
        <a:custGeom>
          <a:avLst/>
          <a:gdLst/>
          <a:ahLst/>
          <a:cxnLst/>
          <a:rect l="0" t="0" r="0" b="0"/>
          <a:pathLst>
            <a:path>
              <a:moveTo>
                <a:pt x="0" y="7189"/>
              </a:moveTo>
              <a:lnTo>
                <a:pt x="756011" y="718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ysClr val="windowText" lastClr="000000">
                <a:hueOff val="0"/>
                <a:satOff val="0"/>
                <a:lumOff val="0"/>
                <a:alphaOff val="0"/>
              </a:sysClr>
            </a:solidFill>
            <a:latin typeface="Calibri" panose="020F0502020204030204"/>
            <a:ea typeface="+mn-ea"/>
            <a:cs typeface="+mn-cs"/>
          </a:endParaRPr>
        </a:p>
      </dsp:txBody>
      <dsp:txXfrm>
        <a:off x="6015975" y="4003535"/>
        <a:ext cx="0" cy="0"/>
      </dsp:txXfrm>
    </dsp:sp>
    <dsp:sp modelId="{5D9EAA57-E29D-4958-8EDB-1881B5659A7D}">
      <dsp:nvSpPr>
        <dsp:cNvPr id="0" name=""/>
        <dsp:cNvSpPr/>
      </dsp:nvSpPr>
      <dsp:spPr>
        <a:xfrm>
          <a:off x="6239730" y="4162230"/>
          <a:ext cx="1899928" cy="361524"/>
        </a:xfrm>
        <a:prstGeom prst="roundRect">
          <a:avLst>
            <a:gd name="adj" fmla="val 10000"/>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kern="1200">
              <a:solidFill>
                <a:sysClr val="windowText" lastClr="000000">
                  <a:hueOff val="0"/>
                  <a:satOff val="0"/>
                  <a:lumOff val="0"/>
                  <a:alphaOff val="0"/>
                </a:sysClr>
              </a:solidFill>
              <a:latin typeface="Times New Roman" pitchFamily="18" charset="0"/>
              <a:ea typeface="+mn-ea"/>
              <a:cs typeface="Times New Roman" pitchFamily="18" charset="0"/>
            </a:rPr>
            <a:t>Přemísťování zásob</a:t>
          </a:r>
        </a:p>
      </dsp:txBody>
      <dsp:txXfrm>
        <a:off x="6250319" y="4172819"/>
        <a:ext cx="1878750" cy="3403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2C3B40B-F0D0-459E-9772-916529502CEE}" type="datetimeFigureOut">
              <a:rPr lang="cs-CZ" smtClean="0"/>
              <a:t>12.03.2022</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1D6A444-BC19-4C9A-BAB4-B117AB5E8E4B}" type="slidenum">
              <a:rPr lang="cs-CZ" smtClean="0"/>
              <a:t>‹#›</a:t>
            </a:fld>
            <a:endParaRPr lang="cs-CZ"/>
          </a:p>
        </p:txBody>
      </p:sp>
    </p:spTree>
    <p:extLst>
      <p:ext uri="{BB962C8B-B14F-4D97-AF65-F5344CB8AC3E}">
        <p14:creationId xmlns:p14="http://schemas.microsoft.com/office/powerpoint/2010/main" val="398049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a:t>
            </a:fld>
            <a:endParaRPr lang="cs-CZ"/>
          </a:p>
        </p:txBody>
      </p:sp>
    </p:spTree>
    <p:extLst>
      <p:ext uri="{BB962C8B-B14F-4D97-AF65-F5344CB8AC3E}">
        <p14:creationId xmlns:p14="http://schemas.microsoft.com/office/powerpoint/2010/main" val="1131599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800"/>
              </a:spcAft>
            </a:pPr>
            <a:r>
              <a:rPr lang="cs-CZ" sz="1200" dirty="0">
                <a:effectLst/>
                <a:latin typeface="Calibri" panose="020F0502020204030204" pitchFamily="34" charset="0"/>
                <a:ea typeface="Calibri" panose="020F0502020204030204" pitchFamily="34" charset="0"/>
                <a:cs typeface="Calibri" panose="020F0502020204030204" pitchFamily="34" charset="0"/>
              </a:rPr>
              <a:t>Zde je možné uvést jednu z definic logistického řízení označovanou jako „7S“: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dirty="0">
                <a:effectLst/>
                <a:latin typeface="Calibri" panose="020F0502020204030204" pitchFamily="34" charset="0"/>
                <a:ea typeface="Calibri" panose="020F0502020204030204" pitchFamily="34" charset="0"/>
                <a:cs typeface="Calibri" panose="020F0502020204030204" pitchFamily="34" charset="0"/>
              </a:rPr>
              <a:t>Logistika se zabývá dodáním: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B017BA42-8DE4-4DAE-8158-B1D3E2CCC43D}" type="slidenum">
              <a:rPr lang="cs-CZ" smtClean="0"/>
              <a:t>10</a:t>
            </a:fld>
            <a:endParaRPr lang="cs-CZ"/>
          </a:p>
        </p:txBody>
      </p:sp>
    </p:spTree>
    <p:extLst>
      <p:ext uri="{BB962C8B-B14F-4D97-AF65-F5344CB8AC3E}">
        <p14:creationId xmlns:p14="http://schemas.microsoft.com/office/powerpoint/2010/main" val="39496330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100</a:t>
            </a:fld>
            <a:endParaRPr lang="cs-CZ"/>
          </a:p>
        </p:txBody>
      </p:sp>
    </p:spTree>
    <p:extLst>
      <p:ext uri="{BB962C8B-B14F-4D97-AF65-F5344CB8AC3E}">
        <p14:creationId xmlns:p14="http://schemas.microsoft.com/office/powerpoint/2010/main" val="31692754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1000"/>
              </a:spcAft>
            </a:pPr>
            <a:r>
              <a:rPr lang="cs-CZ" sz="1800" u="sng" dirty="0">
                <a:effectLst/>
                <a:latin typeface="Calibri" panose="020F0502020204030204" pitchFamily="34" charset="0"/>
                <a:ea typeface="Times New Roman" panose="02020603050405020304" pitchFamily="18" charset="0"/>
                <a:cs typeface="Times New Roman" panose="02020603050405020304" pitchFamily="18" charset="0"/>
              </a:rPr>
              <a:t>Náklady kapitálu vázaného v zásobách</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Zásoby vyžadují provozní kapitál, který by však mohl podnik použít i pro jiný účel, tj. vložením peněžních prostředků do zásob se podnik vzdává výnosů, které by jinak z takové investice mohl získat. Při rozhodování o kapitálu vloženého do zásob je proto nutné brát v úvahu také tzv. náklady ušlých příležitosti.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u="sng" dirty="0">
                <a:effectLst/>
                <a:latin typeface="Calibri" panose="020F0502020204030204" pitchFamily="34" charset="0"/>
                <a:ea typeface="Times New Roman" panose="02020603050405020304" pitchFamily="18" charset="0"/>
                <a:cs typeface="Times New Roman" panose="02020603050405020304" pitchFamily="18" charset="0"/>
              </a:rPr>
              <a:t>Náklady na služby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Náklady na služby se skládají především z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plateb pojištění</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(proti ohni, krádeži apod.), které se platí v důsledku držení zásob. V některých zemích se uplatňují i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daně z majetku</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Náklady na skladovací prostory: týkají se 4 obecných typů skladovacích kapacit: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mj-lt"/>
              <a:buAutoNum type="arabicPeriod"/>
              <a:tabLst>
                <a:tab pos="252095" algn="l"/>
              </a:tabLst>
            </a:pP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Sklady v rámci výrobního závodu: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Náklady na skladování v rámci závodu mají převážně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fixní charakter</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Fixní náklady proto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nejsou</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z hlediska rozhodování o strategii zásob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závažné.</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Pokud podnik může skladovací prostor pronajmout jiné firmě anebo ho využít pro jiné, produktivnější účely, než je skladování vlastních zásob, je vhodné provést odhad nákladů ušlých příležitostí.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mj-lt"/>
              <a:buAutoNum type="arabicPeriod"/>
              <a:tabLst>
                <a:tab pos="252095" algn="l"/>
              </a:tabLst>
            </a:pP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Veřejné sklady: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Náklady na veřejné sklady jsou většinou založeny na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množství výrobků, které se přesunují do skladu a ze skladu</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(manipulační poplatky), a na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množství zásob, které se drží na skladě</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(skladovací poplatky).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mj-lt"/>
              <a:buAutoNum type="arabicPeriod"/>
              <a:tabLst>
                <a:tab pos="252095" algn="l"/>
              </a:tabLst>
            </a:pP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Nájemní sklady: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Na nájemní (pronajatý) skladovací prostor se obvykle uzavírá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smlouva</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která platí na určité časové období. Objem pronajatého skladového prostoru je založen na maximálních požadavcích na skladování, které se pro smluvní období předpokládají.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mj-lt"/>
              <a:buAutoNum type="arabicPeriod"/>
              <a:tabLst>
                <a:tab pos="252095" algn="l"/>
              </a:tabLst>
            </a:pP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Sklady vlastněné podnikem: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Náklady spojené s vlastními nebo soukromými sklady, tj. sklady které vlastní podnik, mají primárně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fixní charakter,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do nákladů na udržování zásob však patří pouze ty náklady, které se mění s objemem zásob, proto v případě nákladů spojených se soukromými sklady jsou tyto obvykle zanedbatelné.</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l">
              <a:lnSpc>
                <a:spcPct val="150000"/>
              </a:lnSpc>
              <a:spcAft>
                <a:spcPts val="1000"/>
              </a:spcAft>
            </a:pP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u="sng" dirty="0">
                <a:effectLst/>
                <a:latin typeface="Calibri" panose="020F0502020204030204" pitchFamily="34" charset="0"/>
                <a:ea typeface="Times New Roman" panose="02020603050405020304" pitchFamily="18" charset="0"/>
                <a:cs typeface="Times New Roman" panose="02020603050405020304" pitchFamily="18" charset="0"/>
              </a:rPr>
              <a:t>Náklady rizika znehodnocení zásob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mj-lt"/>
              <a:buAutoNum type="arabicPeriod"/>
              <a:tabLst>
                <a:tab pos="252095" algn="l"/>
              </a:tabLst>
            </a:pP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Náklady morálního opotřebení/zastarání: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Jsou to náklady na všechny jednotky zásob, kterých se musí podnik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zbavit se ztrátou</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protože už nejsou prodejné za normální cenu.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mj-lt"/>
              <a:buAutoNum type="arabicPeriod"/>
              <a:tabLst>
                <a:tab pos="252095" algn="l"/>
              </a:tabLst>
            </a:pP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Náklady poškození: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Náklady, které vznikají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poškozením zboží během přepravy</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by měly být posuzovány jako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náklady na pohyb zboží</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neboť budou přetrvávat bez ohledu na objem zásob.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mj-lt"/>
              <a:buAutoNum type="arabicPeriod"/>
              <a:tabLst>
                <a:tab pos="252095" algn="l"/>
              </a:tabLst>
            </a:pP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Náklady krádeží/ztrát: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Náklady krádeží a ztrát představují velmi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závažný problém</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Mnohé instituce jsou dokonce přesvědčeny o tom, že krádeže zboží jsou vážnějším problémem, než zpronevěra hotových finančních prostředků.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mj-lt"/>
              <a:buAutoNum type="arabicPeriod"/>
              <a:tabLst>
                <a:tab pos="252095" algn="l"/>
              </a:tabLst>
            </a:pP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Náklady na přemísťování zásob: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Tyto náklady vznikají tehdy, když se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zboží z jednoho skladovacího místa převáží do jiného skladovacího místa,</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aby se předešlo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zastarání výrobku</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252095" algn="l">
              <a:lnSpc>
                <a:spcPct val="150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101</a:t>
            </a:fld>
            <a:endParaRPr lang="cs-CZ"/>
          </a:p>
        </p:txBody>
      </p:sp>
    </p:spTree>
    <p:extLst>
      <p:ext uri="{BB962C8B-B14F-4D97-AF65-F5344CB8AC3E}">
        <p14:creationId xmlns:p14="http://schemas.microsoft.com/office/powerpoint/2010/main" val="33446950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Metoda přímé odvolávky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Dodavatel dostane konkrétní požadavek teprve v okamžiku, kdy odběratel má aktuální objednávky od zákazníků. Než k tomu dojde, je třeba připravit řadu příslušných podkladů: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Bef>
                <a:spcPts val="600"/>
              </a:spcBef>
              <a:spcAft>
                <a:spcPts val="600"/>
              </a:spcAft>
              <a:buFont typeface="+mj-lt"/>
              <a:buAutoNum type="alphaLcParenR"/>
              <a:tabLst>
                <a:tab pos="467995" algn="l"/>
              </a:tabLs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rámcová dohoda, na jeden rok, požadavky na kapacitu, kvalitu atd.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Bef>
                <a:spcPts val="600"/>
              </a:spcBef>
              <a:spcAft>
                <a:spcPts val="600"/>
              </a:spcAft>
              <a:buFont typeface="+mj-lt"/>
              <a:buAutoNum type="alphaLcParenR"/>
              <a:tabLst>
                <a:tab pos="467995" algn="l"/>
              </a:tabLs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rámcová smlouva (nebo kontrakt), na jedno čtvrtletí a aktualizuje se po měsíci.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Bef>
                <a:spcPts val="600"/>
              </a:spcBef>
              <a:spcAft>
                <a:spcPts val="600"/>
              </a:spcAft>
              <a:buFont typeface="+mj-lt"/>
              <a:buAutoNum type="alphaLcParenR"/>
              <a:tabLst>
                <a:tab pos="467995" algn="l"/>
              </a:tabLs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přímá odvolávka, vychází z rámcové smlouvy a týká se množit., dodacích lhůt a místa dodání.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Metoda sbližování dodavatelů a odběratelů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Metoda vychází z myšlenky umístit dodavatele do provozní blízkosti odběratele.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Metoda společného řízení zásob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Tato metoda předpokládá synchronizaci zásobování výroby.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Zásoby jsou hlavním „spotřebitelem“ provozního kapitálu podniku. Cílem řízení stavu zásob je proto zvyšovat rentabilitu podniku prostřednictvím kvalitnějšího řízení zásob. Efektivní řízení zásob může zvyšovat rentabilitu buď snižováním nákladů, nebo tím, že přispívá ke zvýšení prodeje.</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Zásadní vliv na metody řízení zásob má, zda se při pohybu zásob uplatňuje systém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pull</a:t>
            </a:r>
            <a:r>
              <a:rPr lang="cs-CZ" sz="1800" dirty="0">
                <a:effectLst/>
                <a:latin typeface="Calibri" panose="020F0502020204030204" pitchFamily="34" charset="0"/>
                <a:ea typeface="Calibri" panose="020F0502020204030204" pitchFamily="34" charset="0"/>
                <a:cs typeface="Times New Roman" panose="02020603050405020304" pitchFamily="18" charset="0"/>
              </a:rPr>
              <a:t> (tažný) nebo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push</a:t>
            </a:r>
            <a:r>
              <a:rPr lang="cs-CZ" sz="1800" dirty="0">
                <a:effectLst/>
                <a:latin typeface="Calibri" panose="020F0502020204030204" pitchFamily="34" charset="0"/>
                <a:ea typeface="Calibri" panose="020F0502020204030204" pitchFamily="34" charset="0"/>
                <a:cs typeface="Times New Roman" panose="02020603050405020304" pitchFamily="18" charset="0"/>
              </a:rPr>
              <a:t> (tlačný) a zda je poptávka po zásobách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závislá</a:t>
            </a:r>
            <a:r>
              <a:rPr lang="cs-CZ" sz="18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(suroviny, díly, ze kterých se hotový výrobek vyrábí) nebo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nezávislá </a:t>
            </a:r>
            <a:r>
              <a:rPr lang="cs-CZ" sz="1800" dirty="0">
                <a:effectLst/>
                <a:latin typeface="Calibri" panose="020F0502020204030204" pitchFamily="34" charset="0"/>
                <a:ea typeface="Calibri" panose="020F0502020204030204" pitchFamily="34" charset="0"/>
                <a:cs typeface="Times New Roman" panose="02020603050405020304" pitchFamily="18" charset="0"/>
              </a:rPr>
              <a:t>(hotový výrobek, nemá vztah k poptávce po jiném druhu výrobku).</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Volba metody vychází z účelu stanovení zásob, charakteru jejich potřeby, informačních podkladů, ekonomických podmínek pro jejich použití a z hlavních faktorů ovlivňující zásoby.</a:t>
            </a:r>
          </a:p>
          <a:p>
            <a:endParaRPr lang="cs-CZ" dirty="0"/>
          </a:p>
        </p:txBody>
      </p:sp>
      <p:sp>
        <p:nvSpPr>
          <p:cNvPr id="4" name="Zástupný symbol pro číslo snímku 3"/>
          <p:cNvSpPr>
            <a:spLocks noGrp="1"/>
          </p:cNvSpPr>
          <p:nvPr>
            <p:ph type="sldNum" sz="quarter" idx="5"/>
          </p:nvPr>
        </p:nvSpPr>
        <p:spPr/>
        <p:txBody>
          <a:bodyPr/>
          <a:lstStyle/>
          <a:p>
            <a:fld id="{08FEE71D-3E95-4A21-A814-394619778A9D}" type="slidenum">
              <a:rPr lang="cs-CZ" smtClean="0"/>
              <a:t>102</a:t>
            </a:fld>
            <a:endParaRPr lang="cs-CZ"/>
          </a:p>
        </p:txBody>
      </p:sp>
    </p:spTree>
    <p:extLst>
      <p:ext uri="{BB962C8B-B14F-4D97-AF65-F5344CB8AC3E}">
        <p14:creationId xmlns:p14="http://schemas.microsoft.com/office/powerpoint/2010/main" val="192930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Systémy řízení zásob pro nezávislou poptávku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Statistická metoda stanovení velikosti dávky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 to běžně používaná metoda řízení zásob pro uspokojování nezávislé poptávky. Z údajů za minulé období se například vypočet EOQ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order</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quantity</a:t>
            </a:r>
            <a:r>
              <a:rPr lang="cs-CZ" sz="1800" dirty="0">
                <a:effectLst/>
                <a:latin typeface="Calibri" panose="020F0502020204030204" pitchFamily="34" charset="0"/>
                <a:ea typeface="Calibri" panose="020F0502020204030204" pitchFamily="34" charset="0"/>
                <a:cs typeface="Times New Roman" panose="02020603050405020304" pitchFamily="18" charset="0"/>
              </a:rPr>
              <a:t> – ekonomické objednací množství) pomocí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Campova</a:t>
            </a:r>
            <a:r>
              <a:rPr lang="cs-CZ" sz="1800" dirty="0">
                <a:effectLst/>
                <a:latin typeface="Calibri" panose="020F0502020204030204" pitchFamily="34" charset="0"/>
                <a:ea typeface="Calibri" panose="020F0502020204030204" pitchFamily="34" charset="0"/>
                <a:cs typeface="Times New Roman" panose="02020603050405020304" pitchFamily="18" charset="0"/>
              </a:rPr>
              <a:t> vzorce, jakou dávku by bylo vhodné objednávat, aby objednací a skladovací náklady byly minimální. S touto dávkou dále uvažujeme, ale nevíme přesně okamžiky, kdy zboží objednat.</a:t>
            </a: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Metoda časově rozvrženého objednacího okamžiku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Podle této metody se k prvkům, jako je velikost dávky, pojistná zásoba aj., které byly vypočteny konvenčními způsoby, doplňuje ještě další veličina, čas. Počítá se, v kterém termínu budou muset být podány objednávky, aby se zabezpečila očekávaná potřeba, a vychází se z postupného průběhu prodeje, který většinou kolísá.</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Systémy řízení zásob pro závislou poptávku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Metoda plánování potřeby dávek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Metodu lze použít ve výrobních (montážních) podnicích. Pro všechny konečné výrobky se sestaví montážní program. Pak se pomocí kusovníku vypočte potřeba všech součástek a případně se stanoví velikost těchto dávek (dávka může být dána například kapacitou pece aj.).</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Tyto dávky potřebných součástek či dílů musí být pochopitelně k dispozici dříve než konečné výrobky. Časový předstih se však v tomto systému nepočítá. Praktický význam to má tehdy, jsou-li průběžné doby výroby krátké, nebo když se dají stanovit jinými postupy, které však nejsou součástí tohoto systému.</a:t>
            </a: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Technika plánování potřeby materiálu MRP-1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a:effectLst/>
                <a:latin typeface="Calibri" panose="020F0502020204030204" pitchFamily="34" charset="0"/>
                <a:ea typeface="Calibri" panose="020F0502020204030204" pitchFamily="34" charset="0"/>
                <a:cs typeface="Times New Roman" panose="02020603050405020304" pitchFamily="18" charset="0"/>
              </a:rPr>
              <a:t>Je určena pro výpočet závislé poptávky v množství i čase. Používá se ve výrobních podnicích. Výpočet vychází ze stanoveného výrobního plánu, z kusovníku, z údajů o existujících i dosud nevyřízených objednávkách aj. Systém plánování je zaměřen takovým způsobem, aby byl konečný výrobek hotov v okamžiku, kdy ho požaduje zákazník.</a:t>
            </a:r>
            <a:endParaRPr lang="cs-CZ" dirty="0"/>
          </a:p>
        </p:txBody>
      </p:sp>
      <p:sp>
        <p:nvSpPr>
          <p:cNvPr id="4" name="Zástupný symbol pro číslo snímku 3"/>
          <p:cNvSpPr>
            <a:spLocks noGrp="1"/>
          </p:cNvSpPr>
          <p:nvPr>
            <p:ph type="sldNum" sz="quarter" idx="5"/>
          </p:nvPr>
        </p:nvSpPr>
        <p:spPr/>
        <p:txBody>
          <a:bodyPr/>
          <a:lstStyle/>
          <a:p>
            <a:fld id="{08FEE71D-3E95-4A21-A814-394619778A9D}" type="slidenum">
              <a:rPr lang="cs-CZ" smtClean="0"/>
              <a:t>103</a:t>
            </a:fld>
            <a:endParaRPr lang="cs-CZ"/>
          </a:p>
        </p:txBody>
      </p:sp>
    </p:spTree>
    <p:extLst>
      <p:ext uri="{BB962C8B-B14F-4D97-AF65-F5344CB8AC3E}">
        <p14:creationId xmlns:p14="http://schemas.microsoft.com/office/powerpoint/2010/main" val="2501431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104</a:t>
            </a:fld>
            <a:endParaRPr lang="cs-CZ"/>
          </a:p>
        </p:txBody>
      </p:sp>
    </p:spTree>
    <p:extLst>
      <p:ext uri="{BB962C8B-B14F-4D97-AF65-F5344CB8AC3E}">
        <p14:creationId xmlns:p14="http://schemas.microsoft.com/office/powerpoint/2010/main" val="39530343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105</a:t>
            </a:fld>
            <a:endParaRPr lang="cs-CZ"/>
          </a:p>
        </p:txBody>
      </p:sp>
    </p:spTree>
    <p:extLst>
      <p:ext uri="{BB962C8B-B14F-4D97-AF65-F5344CB8AC3E}">
        <p14:creationId xmlns:p14="http://schemas.microsoft.com/office/powerpoint/2010/main" val="11453656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sz="1200" b="1" dirty="0"/>
              <a:t>Tento systém má použití pro následující podmínky:</a:t>
            </a:r>
          </a:p>
          <a:p>
            <a:pPr lvl="0"/>
            <a:r>
              <a:rPr lang="cs-CZ" sz="1200" b="1" dirty="0"/>
              <a:t>Položky mají velkou odbytovou hodnotu,</a:t>
            </a:r>
          </a:p>
          <a:p>
            <a:pPr lvl="0"/>
            <a:r>
              <a:rPr lang="cs-CZ" sz="1200" b="1" dirty="0"/>
              <a:t>Odběr je nepravidelný,</a:t>
            </a:r>
          </a:p>
          <a:p>
            <a:pPr lvl="0"/>
            <a:r>
              <a:rPr lang="cs-CZ" sz="1200" b="1" dirty="0"/>
              <a:t>Doba spotřeby „Q“ je několikrát delší než objednací interval</a:t>
            </a:r>
          </a:p>
          <a:p>
            <a:pPr marL="0" indent="0">
              <a:buNone/>
            </a:pPr>
            <a:r>
              <a:rPr lang="cs-CZ" sz="1200" b="1" dirty="0"/>
              <a:t>Přičemž „B“ se počítá stejně jako v systému B.Q.</a:t>
            </a:r>
          </a:p>
          <a:p>
            <a:pPr marL="0" indent="0">
              <a:buNone/>
            </a:pPr>
            <a:r>
              <a:rPr lang="cs-CZ" sz="1200" b="1" dirty="0"/>
              <a:t>.</a:t>
            </a:r>
            <a:endParaRPr lang="cs-CZ" sz="1200" dirty="0"/>
          </a:p>
          <a:p>
            <a:pPr lvl="0"/>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106</a:t>
            </a:fld>
            <a:endParaRPr lang="cs-CZ"/>
          </a:p>
        </p:txBody>
      </p:sp>
    </p:spTree>
    <p:extLst>
      <p:ext uri="{BB962C8B-B14F-4D97-AF65-F5344CB8AC3E}">
        <p14:creationId xmlns:p14="http://schemas.microsoft.com/office/powerpoint/2010/main" val="44465557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b="1" dirty="0"/>
              <a:t>Je charakterizován pevným okamžikem objednávání „t“ ( například každý první den v měsíci nebo každé pondělí), pevným objednacím množstvím „Q“ a objednací úrovní „s“. Jestliže u B - systému  se doobjednává ihned po dosažení nebo podkročení objednací úrovně „B“, u s – systému se porovnává rozdíl mezi výši zásoby a objednací úrovni „s“ pouze ve zvolených periodických obdobích po periodické kontrole stavu zásob. Objednává se to zboží, jehož zásoba klesla na úroveň „s“ nebo pod ni. Pro stanovení výše „s“ se doporučuje  tento výpočet:</a:t>
            </a:r>
          </a:p>
          <a:p>
            <a:pPr marL="0" indent="0">
              <a:buNone/>
            </a:pPr>
            <a:endParaRPr lang="cs-CZ" b="1" dirty="0"/>
          </a:p>
          <a:p>
            <a:pPr marL="0" indent="0">
              <a:buNone/>
            </a:pPr>
            <a:r>
              <a:rPr lang="cs-CZ" b="1" dirty="0"/>
              <a:t>Pro stanovení výše „s“ se doporučuje  tento výpočet:</a:t>
            </a:r>
          </a:p>
          <a:p>
            <a:pPr marL="0" indent="0">
              <a:buNone/>
            </a:pPr>
            <a:endParaRPr lang="cs-CZ" b="1" dirty="0"/>
          </a:p>
          <a:p>
            <a:pPr marL="0" indent="0" algn="ctr">
              <a:buNone/>
            </a:pPr>
            <a:r>
              <a:rPr lang="cs-CZ" b="1" dirty="0"/>
              <a:t>S = ( </a:t>
            </a:r>
            <a:r>
              <a:rPr lang="cs-CZ" b="1" dirty="0" err="1"/>
              <a:t>t</a:t>
            </a:r>
            <a:r>
              <a:rPr lang="cs-CZ" b="1" baseline="-25000" dirty="0" err="1"/>
              <a:t>L</a:t>
            </a:r>
            <a:r>
              <a:rPr lang="cs-CZ" b="1" dirty="0"/>
              <a:t>+ 0,7*I) * + </a:t>
            </a:r>
            <a:r>
              <a:rPr lang="cs-CZ" b="1" dirty="0" err="1"/>
              <a:t>P</a:t>
            </a:r>
            <a:r>
              <a:rPr lang="cs-CZ" b="1" baseline="-25000" dirty="0" err="1"/>
              <a:t>z</a:t>
            </a:r>
            <a:endParaRPr lang="cs-CZ" b="1" dirty="0"/>
          </a:p>
          <a:p>
            <a:pPr marL="0" indent="0">
              <a:buNone/>
            </a:pPr>
            <a:endParaRPr lang="cs-CZ" b="1" dirty="0"/>
          </a:p>
          <a:p>
            <a:pPr marL="0" indent="0">
              <a:buNone/>
            </a:pPr>
            <a:r>
              <a:rPr lang="cs-CZ" b="1" dirty="0"/>
              <a:t>Kde: d  =  průměrná spotřeba za časovou jednotku</a:t>
            </a:r>
          </a:p>
          <a:p>
            <a:r>
              <a:rPr lang="cs-CZ" b="1" dirty="0"/>
              <a:t>	</a:t>
            </a:r>
            <a:r>
              <a:rPr lang="cs-CZ" b="1" dirty="0" err="1"/>
              <a:t>t</a:t>
            </a:r>
            <a:r>
              <a:rPr lang="cs-CZ" b="1" baseline="-25000" dirty="0" err="1"/>
              <a:t>L</a:t>
            </a:r>
            <a:r>
              <a:rPr lang="cs-CZ" b="1" baseline="-25000" dirty="0"/>
              <a:t>  </a:t>
            </a:r>
            <a:r>
              <a:rPr lang="cs-CZ" b="1" dirty="0"/>
              <a:t>= dodací lhůta v čase</a:t>
            </a:r>
          </a:p>
          <a:p>
            <a:r>
              <a:rPr lang="cs-CZ" b="1" dirty="0"/>
              <a:t>	</a:t>
            </a:r>
            <a:r>
              <a:rPr lang="cs-CZ" b="1" dirty="0" err="1"/>
              <a:t>P</a:t>
            </a:r>
            <a:r>
              <a:rPr lang="cs-CZ" b="1" baseline="-25000" dirty="0" err="1"/>
              <a:t>z</a:t>
            </a:r>
            <a:r>
              <a:rPr lang="cs-CZ" b="1" dirty="0"/>
              <a:t> = výše pojistné zásoby</a:t>
            </a:r>
          </a:p>
          <a:p>
            <a:r>
              <a:rPr lang="cs-CZ" b="1" dirty="0"/>
              <a:t>	I =  délka intervalu při kontrolách zásob v čase</a:t>
            </a:r>
          </a:p>
          <a:p>
            <a:pPr marL="0" indent="0">
              <a:buNone/>
            </a:pPr>
            <a:endParaRPr lang="cs-CZ" b="1"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107</a:t>
            </a:fld>
            <a:endParaRPr lang="cs-CZ"/>
          </a:p>
        </p:txBody>
      </p:sp>
    </p:spTree>
    <p:extLst>
      <p:ext uri="{BB962C8B-B14F-4D97-AF65-F5344CB8AC3E}">
        <p14:creationId xmlns:p14="http://schemas.microsoft.com/office/powerpoint/2010/main" val="10714076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Je rovněž periodický systém doplňování zásob, ale s proměnným objednacím </a:t>
            </a:r>
            <a:r>
              <a:rPr lang="cs-CZ" b="1" dirty="0" err="1"/>
              <a:t>množstvím.Do</a:t>
            </a:r>
            <a:r>
              <a:rPr lang="cs-CZ" b="1" dirty="0"/>
              <a:t> cílové úrovně „S“ se objednávají pouze ty položky, jejichž výše klesla pod úroveň „s“. Výše s, S se stanoví stejným způsobem, jako v předchozích případech. Používá se v těch případech, jestliže se odebírají dosti velká množství:</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108</a:t>
            </a:fld>
            <a:endParaRPr lang="cs-CZ"/>
          </a:p>
        </p:txBody>
      </p:sp>
    </p:spTree>
    <p:extLst>
      <p:ext uri="{BB962C8B-B14F-4D97-AF65-F5344CB8AC3E}">
        <p14:creationId xmlns:p14="http://schemas.microsoft.com/office/powerpoint/2010/main" val="31095878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109</a:t>
            </a:fld>
            <a:endParaRPr lang="cs-CZ"/>
          </a:p>
        </p:txBody>
      </p:sp>
    </p:spTree>
    <p:extLst>
      <p:ext uri="{BB962C8B-B14F-4D97-AF65-F5344CB8AC3E}">
        <p14:creationId xmlns:p14="http://schemas.microsoft.com/office/powerpoint/2010/main" val="414847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800"/>
              </a:spcAft>
            </a:pPr>
            <a:r>
              <a:rPr lang="cs-CZ"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Podle definice se tedy logistika zabývá řízením, koordinací a synchronizací materiálových a informačních toků. Není přitom omezena hranicemi podniku, tyto toky řídí od dodavatelů surovin až po finální cestu k odběrateli. Hlavním cílem logistiky je uspokojování potřeb zákazníků, musí být dostatečně pružná vzhledem k měnícím se požadavkům.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Logistika chce především dosáhnout uspokojení zákazníků, optimální výše zásob a nikoli pouze minimalizovat náklady spojené s touto činností. Logistika tedy hledá určitý kompromis, kde na jedné straně stojí uspokojení zákazníků a na straně druhé samotné logistické náklady.</a:t>
            </a:r>
          </a:p>
          <a:p>
            <a:endParaRPr lang="cs-CZ" dirty="0"/>
          </a:p>
        </p:txBody>
      </p:sp>
      <p:sp>
        <p:nvSpPr>
          <p:cNvPr id="4" name="Zástupný symbol pro číslo snímku 3"/>
          <p:cNvSpPr>
            <a:spLocks noGrp="1"/>
          </p:cNvSpPr>
          <p:nvPr>
            <p:ph type="sldNum" sz="quarter" idx="5"/>
          </p:nvPr>
        </p:nvSpPr>
        <p:spPr/>
        <p:txBody>
          <a:bodyPr/>
          <a:lstStyle/>
          <a:p>
            <a:fld id="{B017BA42-8DE4-4DAE-8158-B1D3E2CCC43D}" type="slidenum">
              <a:rPr lang="cs-CZ" smtClean="0"/>
              <a:t>11</a:t>
            </a:fld>
            <a:endParaRPr lang="cs-CZ"/>
          </a:p>
        </p:txBody>
      </p:sp>
    </p:spTree>
    <p:extLst>
      <p:ext uri="{BB962C8B-B14F-4D97-AF65-F5344CB8AC3E}">
        <p14:creationId xmlns:p14="http://schemas.microsoft.com/office/powerpoint/2010/main" val="267673778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10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Ideální prostředí pro JIT je tam, kde: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Calibri" panose="020F0502020204030204" pitchFamily="34" charset="0"/>
              </a:rPr>
              <a:t>jsou minimální náklady na změny výstupu;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Calibri" panose="020F0502020204030204" pitchFamily="34" charset="0"/>
              </a:rPr>
              <a:t>je relativně stabilní poptávka;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Calibri" panose="020F0502020204030204" pitchFamily="34" charset="0"/>
              </a:rPr>
              <a:t>odběratel má významné či přímo dominantní postavení na trhu ve srovnání s dodavateli.</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Při realizaci JIT je nezbytná dokonalá spolupráce mezi dodavatelem i odběratelem, koordinovanost a synchronnost procesů v obou podnicích.</a:t>
            </a:r>
          </a:p>
          <a:p>
            <a:pPr algn="just">
              <a:lnSpc>
                <a:spcPct val="150000"/>
              </a:lnSpc>
              <a:spcBef>
                <a:spcPts val="600"/>
              </a:spcBef>
              <a:spcAft>
                <a:spcPts val="6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Přínosy vyplývající ze zavedení systému JIT:</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navýšení produktivity,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snížení stavu zásob</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zkrácení dodávkového cyklu,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výrazné zlepšení obrátky zásob aj.</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08FEE71D-3E95-4A21-A814-394619778A9D}" type="slidenum">
              <a:rPr lang="cs-CZ" smtClean="0"/>
              <a:t>110</a:t>
            </a:fld>
            <a:endParaRPr lang="cs-CZ"/>
          </a:p>
        </p:txBody>
      </p:sp>
    </p:spTree>
    <p:extLst>
      <p:ext uri="{BB962C8B-B14F-4D97-AF65-F5344CB8AC3E}">
        <p14:creationId xmlns:p14="http://schemas.microsoft.com/office/powerpoint/2010/main" val="20322796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111</a:t>
            </a:fld>
            <a:endParaRPr lang="cs-CZ"/>
          </a:p>
        </p:txBody>
      </p:sp>
    </p:spTree>
    <p:extLst>
      <p:ext uri="{BB962C8B-B14F-4D97-AF65-F5344CB8AC3E}">
        <p14:creationId xmlns:p14="http://schemas.microsoft.com/office/powerpoint/2010/main" val="34197018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zřejmé, že koncepce JIT klade podstatně větší nároky na flexibilitu dodavatele. Ten musí být schopen vyhovět požadavkům odběratele bez možnosti detailnějšího plánování. Podmínkou úspěšné realizace JIT je spolupráce a perfektně fungující komunikace mezi dodavatelem a odběratelem. Typickým rysem technologii JIT  je poměrně malé množství dodavatelů a dlouhodobý horizont spolupráce.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08FEE71D-3E95-4A21-A814-394619778A9D}" type="slidenum">
              <a:rPr lang="cs-CZ" smtClean="0"/>
              <a:t>112</a:t>
            </a:fld>
            <a:endParaRPr lang="cs-CZ"/>
          </a:p>
        </p:txBody>
      </p:sp>
    </p:spTree>
    <p:extLst>
      <p:ext uri="{BB962C8B-B14F-4D97-AF65-F5344CB8AC3E}">
        <p14:creationId xmlns:p14="http://schemas.microsoft.com/office/powerpoint/2010/main" val="1029616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113</a:t>
            </a:fld>
            <a:endParaRPr lang="cs-CZ"/>
          </a:p>
        </p:txBody>
      </p:sp>
    </p:spTree>
    <p:extLst>
      <p:ext uri="{BB962C8B-B14F-4D97-AF65-F5344CB8AC3E}">
        <p14:creationId xmlns:p14="http://schemas.microsoft.com/office/powerpoint/2010/main" val="399339014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114</a:t>
            </a:fld>
            <a:endParaRPr lang="cs-CZ"/>
          </a:p>
        </p:txBody>
      </p:sp>
    </p:spTree>
    <p:extLst>
      <p:ext uri="{BB962C8B-B14F-4D97-AF65-F5344CB8AC3E}">
        <p14:creationId xmlns:p14="http://schemas.microsoft.com/office/powerpoint/2010/main" val="17290774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115</a:t>
            </a:fld>
            <a:endParaRPr lang="cs-CZ"/>
          </a:p>
        </p:txBody>
      </p:sp>
    </p:spTree>
    <p:extLst>
      <p:ext uri="{BB962C8B-B14F-4D97-AF65-F5344CB8AC3E}">
        <p14:creationId xmlns:p14="http://schemas.microsoft.com/office/powerpoint/2010/main" val="64045629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116</a:t>
            </a:fld>
            <a:endParaRPr lang="cs-CZ"/>
          </a:p>
        </p:txBody>
      </p:sp>
    </p:spTree>
    <p:extLst>
      <p:ext uri="{BB962C8B-B14F-4D97-AF65-F5344CB8AC3E}">
        <p14:creationId xmlns:p14="http://schemas.microsoft.com/office/powerpoint/2010/main" val="308665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12</a:t>
            </a:fld>
            <a:endParaRPr lang="cs-CZ"/>
          </a:p>
        </p:txBody>
      </p:sp>
    </p:spTree>
    <p:extLst>
      <p:ext uri="{BB962C8B-B14F-4D97-AF65-F5344CB8AC3E}">
        <p14:creationId xmlns:p14="http://schemas.microsoft.com/office/powerpoint/2010/main" val="2915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800"/>
              </a:spcAft>
            </a:pPr>
            <a:r>
              <a:rPr lang="cs-CZ" sz="12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Mikrologistika</a:t>
            </a: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zkoumá logistický řetězec uvnitř podniku. V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mikrologistice</a:t>
            </a:r>
            <a:r>
              <a:rPr lang="cs-CZ" sz="1200" dirty="0">
                <a:effectLst/>
                <a:latin typeface="Calibri" panose="020F0502020204030204" pitchFamily="34" charset="0"/>
                <a:ea typeface="Calibri" panose="020F0502020204030204" pitchFamily="34" charset="0"/>
                <a:cs typeface="Times New Roman" panose="02020603050405020304" pitchFamily="18" charset="0"/>
              </a:rPr>
              <a:t> nevede logistický řetězec až ke konečnému zákazníkovi.</a:t>
            </a:r>
          </a:p>
          <a:p>
            <a:pPr algn="just">
              <a:lnSpc>
                <a:spcPct val="150000"/>
              </a:lnSpc>
              <a:spcAft>
                <a:spcPts val="800"/>
              </a:spcAft>
            </a:pPr>
            <a:r>
              <a:rPr lang="cs-CZ" sz="12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Makrologistika</a:t>
            </a: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se zabývá globálními aspekty logistiky. Zabývá se tak logistickými řetězci od těžby surovin nezbytných pro výrobu, až po jejich následný prodej.</a:t>
            </a:r>
          </a:p>
          <a:p>
            <a:pPr algn="just">
              <a:lnSpc>
                <a:spcPct val="150000"/>
              </a:lnSpc>
              <a:spcAft>
                <a:spcPts val="8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Systémy </a:t>
            </a:r>
            <a:r>
              <a:rPr lang="cs-CZ" sz="12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mezilogistiky</a:t>
            </a:r>
            <a:r>
              <a:rPr lang="cs-CZ" sz="1200" dirty="0">
                <a:effectLst/>
                <a:latin typeface="Calibri" panose="020F0502020204030204" pitchFamily="34" charset="0"/>
                <a:ea typeface="Calibri" panose="020F0502020204030204" pitchFamily="34" charset="0"/>
                <a:cs typeface="Times New Roman" panose="02020603050405020304" pitchFamily="18" charset="0"/>
              </a:rPr>
              <a:t> se nachází mezi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makrologistickými</a:t>
            </a:r>
            <a:r>
              <a:rPr lang="cs-CZ" sz="1200" dirty="0">
                <a:effectLst/>
                <a:latin typeface="Calibri" panose="020F0502020204030204" pitchFamily="34" charset="0"/>
                <a:ea typeface="Calibri" panose="020F0502020204030204" pitchFamily="34" charset="0"/>
                <a:cs typeface="Times New Roman" panose="02020603050405020304" pitchFamily="18" charset="0"/>
              </a:rPr>
              <a:t> a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mikrologistickými</a:t>
            </a:r>
            <a:r>
              <a:rPr lang="cs-CZ" sz="1200" dirty="0">
                <a:effectLst/>
                <a:latin typeface="Calibri" panose="020F0502020204030204" pitchFamily="34" charset="0"/>
                <a:ea typeface="Calibri" panose="020F0502020204030204" pitchFamily="34" charset="0"/>
                <a:cs typeface="Times New Roman" panose="02020603050405020304" pitchFamily="18" charset="0"/>
              </a:rPr>
              <a:t> systémy. Jejich funkci nelze vymezit výhradně do mikro­ nebo makroúrovni. Tyto systémy operují na úrovni spolupracujících organizací–příkladem je spediční organizace, která zajišťuje přepravu mezi průmyslovým dodavatelem, velkoobchodem a maloobchodníkem. Obecně lze říci, že do systémů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mezilogistiky</a:t>
            </a:r>
            <a:r>
              <a:rPr lang="cs-CZ" sz="1200" dirty="0">
                <a:effectLst/>
                <a:latin typeface="Calibri" panose="020F0502020204030204" pitchFamily="34" charset="0"/>
                <a:ea typeface="Calibri" panose="020F0502020204030204" pitchFamily="34" charset="0"/>
                <a:cs typeface="Times New Roman" panose="02020603050405020304" pitchFamily="18" charset="0"/>
              </a:rPr>
              <a:t> patří podniky, které poskytují logistické služby.</a:t>
            </a:r>
          </a:p>
          <a:p>
            <a:pPr algn="just">
              <a:lnSpc>
                <a:spcPct val="150000"/>
              </a:lnSpc>
              <a:spcAft>
                <a:spcPts val="8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Logistický řetězec</a:t>
            </a:r>
            <a:r>
              <a:rPr lang="cs-CZ" sz="1200" dirty="0">
                <a:effectLst/>
                <a:latin typeface="Calibri" panose="020F0502020204030204" pitchFamily="34" charset="0"/>
                <a:ea typeface="Calibri" panose="020F0502020204030204" pitchFamily="34" charset="0"/>
                <a:cs typeface="Times New Roman" panose="02020603050405020304" pitchFamily="18" charset="0"/>
              </a:rPr>
              <a:t> je posloupnost navazujících, navzájem sladěných logistických systémů či podsystémů, kterými prochází materiálový nebo informační tok.</a:t>
            </a:r>
          </a:p>
          <a:p>
            <a:pPr algn="just">
              <a:lnSpc>
                <a:spcPct val="150000"/>
              </a:lnSpc>
              <a:spcAft>
                <a:spcPts val="8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Každý logistický řetězec je složen z dílčích materiálových, informačních, peněžních a jiných toků, které probíhají mezi různými články subsystémy) nejen ve výrobě, ale i v dopravě, zasilatelství a v obchodě.</a:t>
            </a:r>
          </a:p>
          <a:p>
            <a:endParaRPr lang="cs-CZ" dirty="0"/>
          </a:p>
        </p:txBody>
      </p:sp>
      <p:sp>
        <p:nvSpPr>
          <p:cNvPr id="4" name="Zástupný symbol pro číslo snímku 3"/>
          <p:cNvSpPr>
            <a:spLocks noGrp="1"/>
          </p:cNvSpPr>
          <p:nvPr>
            <p:ph type="sldNum" sz="quarter" idx="5"/>
          </p:nvPr>
        </p:nvSpPr>
        <p:spPr/>
        <p:txBody>
          <a:bodyPr/>
          <a:lstStyle/>
          <a:p>
            <a:fld id="{B017BA42-8DE4-4DAE-8158-B1D3E2CCC43D}" type="slidenum">
              <a:rPr lang="cs-CZ" smtClean="0"/>
              <a:t>13</a:t>
            </a:fld>
            <a:endParaRPr lang="cs-CZ"/>
          </a:p>
        </p:txBody>
      </p:sp>
    </p:spTree>
    <p:extLst>
      <p:ext uri="{BB962C8B-B14F-4D97-AF65-F5344CB8AC3E}">
        <p14:creationId xmlns:p14="http://schemas.microsoft.com/office/powerpoint/2010/main" val="79865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14</a:t>
            </a:fld>
            <a:endParaRPr lang="cs-CZ"/>
          </a:p>
        </p:txBody>
      </p:sp>
    </p:spTree>
    <p:extLst>
      <p:ext uri="{BB962C8B-B14F-4D97-AF65-F5344CB8AC3E}">
        <p14:creationId xmlns:p14="http://schemas.microsoft.com/office/powerpoint/2010/main" val="2871584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15</a:t>
            </a:fld>
            <a:endParaRPr lang="cs-CZ"/>
          </a:p>
        </p:txBody>
      </p:sp>
    </p:spTree>
    <p:extLst>
      <p:ext uri="{BB962C8B-B14F-4D97-AF65-F5344CB8AC3E}">
        <p14:creationId xmlns:p14="http://schemas.microsoft.com/office/powerpoint/2010/main" val="141551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16</a:t>
            </a:fld>
            <a:endParaRPr lang="cs-CZ"/>
          </a:p>
        </p:txBody>
      </p:sp>
    </p:spTree>
    <p:extLst>
      <p:ext uri="{BB962C8B-B14F-4D97-AF65-F5344CB8AC3E}">
        <p14:creationId xmlns:p14="http://schemas.microsoft.com/office/powerpoint/2010/main" val="1812876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10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Výkonové cíle logistiky</a:t>
            </a:r>
            <a:r>
              <a:rPr lang="cs-CZ" sz="1200" dirty="0">
                <a:effectLst/>
                <a:latin typeface="Calibri" panose="020F0502020204030204" pitchFamily="34" charset="0"/>
                <a:ea typeface="Calibri" panose="020F0502020204030204" pitchFamily="34" charset="0"/>
                <a:cs typeface="Times New Roman" panose="02020603050405020304" pitchFamily="18" charset="0"/>
              </a:rPr>
              <a:t> zabezpečují požadovanou úroveň služeb tak, aby požadované množství materiálu a zboží bylo ve správném množství, druhu a jakosti, na správném místě, ve správném okamžiku. </a:t>
            </a:r>
          </a:p>
          <a:p>
            <a:pPr algn="just">
              <a:lnSpc>
                <a:spcPct val="150000"/>
              </a:lnSpc>
              <a:spcAft>
                <a:spcPts val="10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Ekonomické cíle logistiky</a:t>
            </a:r>
            <a:r>
              <a:rPr lang="cs-CZ" sz="1200" dirty="0">
                <a:effectLst/>
                <a:latin typeface="Calibri" panose="020F0502020204030204" pitchFamily="34" charset="0"/>
                <a:ea typeface="Calibri" panose="020F0502020204030204" pitchFamily="34" charset="0"/>
                <a:cs typeface="Times New Roman" panose="02020603050405020304" pitchFamily="18" charset="0"/>
              </a:rPr>
              <a:t> – zabezpečení těchto služeb s přiměřenými náklady, které jsou vzhledem k úrovni služeb minimální. Optimální náklady odpovídající ceně, kterou je ještě zákazník ochoten za vysokou kvalitu zaplatit.</a:t>
            </a:r>
          </a:p>
          <a:p>
            <a:pPr algn="just">
              <a:lnSpc>
                <a:spcPct val="150000"/>
              </a:lnSpc>
              <a:spcAft>
                <a:spcPts val="8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funkce</a:t>
            </a:r>
            <a:r>
              <a:rPr lang="cs-CZ" sz="1200" dirty="0">
                <a:effectLst/>
                <a:latin typeface="Calibri" panose="020F0502020204030204" pitchFamily="34" charset="0"/>
                <a:ea typeface="Calibri" panose="020F0502020204030204" pitchFamily="34" charset="0"/>
                <a:cs typeface="Calibri" panose="020F0502020204030204" pitchFamily="34" charset="0"/>
              </a:rPr>
              <a:t> jsou procesy, při kterých dochází k přeměnám (transformacím) objednávek určitých výrobků (zboží) na jejich dodávky. Zahrnují: balení, tvorbu manipulačních jednotek a přepravních jednotek, nakládku, dopravu, vykládku, uskladňování, vyskladňování, kompletaci, kontrolu, vystavení dokladů, fakturaci apod.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B017BA42-8DE4-4DAE-8158-B1D3E2CCC43D}" type="slidenum">
              <a:rPr lang="cs-CZ" smtClean="0"/>
              <a:t>17</a:t>
            </a:fld>
            <a:endParaRPr lang="cs-CZ"/>
          </a:p>
        </p:txBody>
      </p:sp>
    </p:spTree>
    <p:extLst>
      <p:ext uri="{BB962C8B-B14F-4D97-AF65-F5344CB8AC3E}">
        <p14:creationId xmlns:p14="http://schemas.microsoft.com/office/powerpoint/2010/main" val="1557620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800"/>
              </a:spcAft>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Celý materiálový tok se dělí do dvou úseků: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F0000"/>
              </a:buClr>
              <a:buFont typeface="+mj-lt"/>
              <a:buAutoNum type="arabicPeriod"/>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Řízení materiálového hospodářství</a:t>
            </a:r>
            <a:r>
              <a:rPr lang="cs-CZ" sz="1200" dirty="0">
                <a:effectLst/>
                <a:latin typeface="Calibri" panose="020F0502020204030204" pitchFamily="34" charset="0"/>
                <a:ea typeface="Calibri" panose="020F0502020204030204" pitchFamily="34" charset="0"/>
                <a:cs typeface="Calibri" panose="020F0502020204030204" pitchFamily="34" charset="0"/>
              </a:rPr>
              <a:t> zahrnuje cestu materiálů od dodavatelů až ke skladu hotových výrobků. Na této cestě probíhají nejenom logistické, ale i transformační (výrobní) procesy.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cs-CZ" sz="1200" dirty="0">
                <a:effectLst/>
                <a:latin typeface="Calibri" panose="020F0502020204030204" pitchFamily="34" charset="0"/>
                <a:ea typeface="Calibri" panose="020F0502020204030204" pitchFamily="34" charset="0"/>
                <a:cs typeface="Calibri" panose="020F0502020204030204" pitchFamily="34" charset="0"/>
              </a:rPr>
              <a:t>Mezi základní procesy, spadající do této kategorie patří např. opatřování (nákup),</a:t>
            </a:r>
            <a:r>
              <a:rPr lang="cs-CZ" sz="1200" b="1" i="1" dirty="0">
                <a:effectLst/>
                <a:latin typeface="Calibri" panose="020F0502020204030204" pitchFamily="34" charset="0"/>
                <a:ea typeface="Calibri" panose="020F0502020204030204" pitchFamily="34" charset="0"/>
                <a:cs typeface="Calibri" panose="020F0502020204030204" pitchFamily="34" charset="0"/>
              </a:rPr>
              <a:t> </a:t>
            </a:r>
            <a:r>
              <a:rPr lang="cs-CZ" sz="1200" dirty="0">
                <a:effectLst/>
                <a:latin typeface="Calibri" panose="020F0502020204030204" pitchFamily="34" charset="0"/>
                <a:ea typeface="Calibri" panose="020F0502020204030204" pitchFamily="34" charset="0"/>
                <a:cs typeface="Calibri" panose="020F0502020204030204" pitchFamily="34" charset="0"/>
              </a:rPr>
              <a:t>výrobní a kapacitní plánování,</a:t>
            </a:r>
            <a:r>
              <a:rPr lang="cs-CZ" sz="1200" b="1" i="1" dirty="0">
                <a:effectLst/>
                <a:latin typeface="Calibri" panose="020F0502020204030204" pitchFamily="34" charset="0"/>
                <a:ea typeface="Calibri" panose="020F0502020204030204" pitchFamily="34" charset="0"/>
                <a:cs typeface="Calibri" panose="020F0502020204030204" pitchFamily="34" charset="0"/>
              </a:rPr>
              <a:t> </a:t>
            </a:r>
            <a:r>
              <a:rPr lang="cs-CZ" sz="1200" dirty="0">
                <a:effectLst/>
                <a:latin typeface="Calibri" panose="020F0502020204030204" pitchFamily="34" charset="0"/>
                <a:ea typeface="Calibri" panose="020F0502020204030204" pitchFamily="34" charset="0"/>
                <a:cs typeface="Calibri" panose="020F0502020204030204" pitchFamily="34" charset="0"/>
              </a:rPr>
              <a:t>operativní řízení výroby,</a:t>
            </a:r>
            <a:r>
              <a:rPr lang="cs-CZ" sz="1200" b="1" i="1" dirty="0">
                <a:effectLst/>
                <a:latin typeface="Calibri" panose="020F0502020204030204" pitchFamily="34" charset="0"/>
                <a:ea typeface="Calibri" panose="020F0502020204030204" pitchFamily="34" charset="0"/>
                <a:cs typeface="Calibri" panose="020F0502020204030204" pitchFamily="34" charset="0"/>
              </a:rPr>
              <a:t> </a:t>
            </a:r>
            <a:r>
              <a:rPr lang="cs-CZ" sz="1200" dirty="0">
                <a:effectLst/>
                <a:latin typeface="Calibri" panose="020F0502020204030204" pitchFamily="34" charset="0"/>
                <a:ea typeface="Calibri" panose="020F0502020204030204" pitchFamily="34" charset="0"/>
                <a:cs typeface="Calibri" panose="020F0502020204030204" pitchFamily="34" charset="0"/>
              </a:rPr>
              <a:t>řízení výrobních zásob, manipulace s materiálem aj.</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563880" indent="0" algn="just">
              <a:lnSpc>
                <a:spcPct val="150000"/>
              </a:lnSpc>
              <a:spcAft>
                <a:spcPts val="1000"/>
              </a:spcAft>
              <a:buNone/>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F0000"/>
              </a:buClr>
              <a:buFont typeface="+mj-lt"/>
              <a:buAutoNum type="arabicPeriod"/>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Řízení fyzické distribuce</a:t>
            </a:r>
            <a:r>
              <a:rPr lang="cs-CZ" sz="1200" dirty="0">
                <a:effectLst/>
                <a:latin typeface="Calibri" panose="020F0502020204030204" pitchFamily="34" charset="0"/>
                <a:ea typeface="Calibri" panose="020F0502020204030204" pitchFamily="34" charset="0"/>
                <a:cs typeface="Calibri" panose="020F0502020204030204" pitchFamily="34" charset="0"/>
              </a:rPr>
              <a:t> zahrnuje cestu hotových výrobků od ukončení výrobního procesu k zákazníkům. Na této cestě probíhají převážně jen přemísťovací a skladovací operace.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cs-CZ" sz="1200" dirty="0">
                <a:effectLst/>
                <a:latin typeface="Calibri" panose="020F0502020204030204" pitchFamily="34" charset="0"/>
                <a:ea typeface="Calibri" panose="020F0502020204030204" pitchFamily="34" charset="0"/>
                <a:cs typeface="Calibri" panose="020F0502020204030204" pitchFamily="34" charset="0"/>
              </a:rPr>
              <a:t>Mezi hlavní procesy patří zpracování objednávek zákazníků,</a:t>
            </a:r>
            <a:r>
              <a:rPr lang="cs-CZ" sz="1200" b="1" i="1" dirty="0">
                <a:effectLst/>
                <a:latin typeface="Calibri" panose="020F0502020204030204" pitchFamily="34" charset="0"/>
                <a:ea typeface="Calibri" panose="020F0502020204030204" pitchFamily="34" charset="0"/>
                <a:cs typeface="Calibri" panose="020F0502020204030204" pitchFamily="34" charset="0"/>
              </a:rPr>
              <a:t> </a:t>
            </a:r>
            <a:r>
              <a:rPr lang="cs-CZ" sz="1200" dirty="0">
                <a:effectLst/>
                <a:latin typeface="Calibri" panose="020F0502020204030204" pitchFamily="34" charset="0"/>
                <a:ea typeface="Calibri" panose="020F0502020204030204" pitchFamily="34" charset="0"/>
                <a:cs typeface="Calibri" panose="020F0502020204030204" pitchFamily="34" charset="0"/>
              </a:rPr>
              <a:t>predikování (předpovědi) poptávky,</a:t>
            </a:r>
            <a:r>
              <a:rPr lang="cs-CZ" sz="1200" b="1" i="1" dirty="0">
                <a:effectLst/>
                <a:latin typeface="Calibri" panose="020F0502020204030204" pitchFamily="34" charset="0"/>
                <a:ea typeface="Calibri" panose="020F0502020204030204" pitchFamily="34" charset="0"/>
                <a:cs typeface="Calibri" panose="020F0502020204030204" pitchFamily="34" charset="0"/>
              </a:rPr>
              <a:t> </a:t>
            </a:r>
            <a:r>
              <a:rPr lang="cs-CZ" sz="1200" dirty="0">
                <a:effectLst/>
                <a:latin typeface="Calibri" panose="020F0502020204030204" pitchFamily="34" charset="0"/>
                <a:ea typeface="Calibri" panose="020F0502020204030204" pitchFamily="34" charset="0"/>
                <a:cs typeface="Calibri" panose="020F0502020204030204" pitchFamily="34" charset="0"/>
              </a:rPr>
              <a:t>řízení zásob hotových výrobků,</a:t>
            </a:r>
            <a:r>
              <a:rPr lang="cs-CZ" sz="1200" b="1" i="1" dirty="0">
                <a:effectLst/>
                <a:latin typeface="Calibri" panose="020F0502020204030204" pitchFamily="34" charset="0"/>
                <a:ea typeface="Calibri" panose="020F0502020204030204" pitchFamily="34" charset="0"/>
                <a:cs typeface="Calibri" panose="020F0502020204030204" pitchFamily="34" charset="0"/>
              </a:rPr>
              <a:t> </a:t>
            </a:r>
            <a:r>
              <a:rPr lang="cs-CZ" sz="1200" dirty="0">
                <a:effectLst/>
                <a:latin typeface="Calibri" panose="020F0502020204030204" pitchFamily="34" charset="0"/>
                <a:ea typeface="Calibri" panose="020F0502020204030204" pitchFamily="34" charset="0"/>
                <a:cs typeface="Calibri" panose="020F0502020204030204" pitchFamily="34" charset="0"/>
              </a:rPr>
              <a:t>manipulace s hotovými výrobky,</a:t>
            </a:r>
            <a:r>
              <a:rPr lang="cs-CZ" sz="1200" b="1" i="1" dirty="0">
                <a:effectLst/>
                <a:latin typeface="Calibri" panose="020F0502020204030204" pitchFamily="34" charset="0"/>
                <a:ea typeface="Calibri" panose="020F0502020204030204" pitchFamily="34" charset="0"/>
                <a:cs typeface="Calibri" panose="020F0502020204030204" pitchFamily="34" charset="0"/>
              </a:rPr>
              <a:t> </a:t>
            </a:r>
            <a:r>
              <a:rPr lang="cs-CZ" sz="1200" dirty="0">
                <a:effectLst/>
                <a:latin typeface="Calibri" panose="020F0502020204030204" pitchFamily="34" charset="0"/>
                <a:ea typeface="Calibri" panose="020F0502020204030204" pitchFamily="34" charset="0"/>
                <a:cs typeface="Calibri" panose="020F0502020204030204" pitchFamily="34" charset="0"/>
              </a:rPr>
              <a:t>skladování hotových výrobků aj.</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B017BA42-8DE4-4DAE-8158-B1D3E2CCC43D}" type="slidenum">
              <a:rPr lang="cs-CZ" smtClean="0"/>
              <a:t>18</a:t>
            </a:fld>
            <a:endParaRPr lang="cs-CZ"/>
          </a:p>
        </p:txBody>
      </p:sp>
    </p:spTree>
    <p:extLst>
      <p:ext uri="{BB962C8B-B14F-4D97-AF65-F5344CB8AC3E}">
        <p14:creationId xmlns:p14="http://schemas.microsoft.com/office/powerpoint/2010/main" val="1983813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lnSpc>
                <a:spcPct val="150000"/>
              </a:lnSpc>
              <a:spcAft>
                <a:spcPts val="800"/>
              </a:spcAft>
              <a:buNone/>
            </a:pPr>
            <a:r>
              <a:rPr lang="cs-CZ" sz="1200" dirty="0">
                <a:effectLst/>
                <a:latin typeface="Calibri" panose="020F0502020204030204" pitchFamily="34" charset="0"/>
                <a:ea typeface="Calibri" panose="020F0502020204030204" pitchFamily="34" charset="0"/>
                <a:cs typeface="Calibri" panose="020F0502020204030204" pitchFamily="34" charset="0"/>
              </a:rPr>
              <a:t>Struktura </a:t>
            </a: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logistických funkcí podle úrovně řízení:</a:t>
            </a:r>
            <a:r>
              <a:rPr lang="cs-CZ" sz="1200" dirty="0">
                <a:effectLst/>
                <a:latin typeface="Calibri" panose="020F0502020204030204" pitchFamily="34" charset="0"/>
                <a:ea typeface="Calibri" panose="020F0502020204030204" pitchFamily="34" charset="0"/>
                <a:cs typeface="Calibri" panose="020F0502020204030204" pitchFamily="34" charset="0"/>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Strategické – dlouhodobě platné rozhodování o zdrojích, pravidlech a postupech.</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Taktické – zahrnuje úroveň dispoziční a administrativní.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Dispoziční – krátkodobá rozhodnutí o plnění vzniklých požadavků a potřeb.</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Administrativní – zabezpečuje provádění informační činnosti na základě dispozičního rozhodnutí nebo příkazu.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Operativní – realizace hmotných procesů, tzn. materiálového toku, na základě příkazů z dispoziční nebo administrativní úrovně (nadřazené úrovně).</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B017BA42-8DE4-4DAE-8158-B1D3E2CCC43D}" type="slidenum">
              <a:rPr lang="cs-CZ" smtClean="0"/>
              <a:t>19</a:t>
            </a:fld>
            <a:endParaRPr lang="cs-CZ"/>
          </a:p>
        </p:txBody>
      </p:sp>
    </p:spTree>
    <p:extLst>
      <p:ext uri="{BB962C8B-B14F-4D97-AF65-F5344CB8AC3E}">
        <p14:creationId xmlns:p14="http://schemas.microsoft.com/office/powerpoint/2010/main" val="244864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2</a:t>
            </a:fld>
            <a:endParaRPr lang="cs-CZ"/>
          </a:p>
        </p:txBody>
      </p:sp>
    </p:spTree>
    <p:extLst>
      <p:ext uri="{BB962C8B-B14F-4D97-AF65-F5344CB8AC3E}">
        <p14:creationId xmlns:p14="http://schemas.microsoft.com/office/powerpoint/2010/main" val="4215015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20</a:t>
            </a:fld>
            <a:endParaRPr lang="cs-CZ"/>
          </a:p>
        </p:txBody>
      </p:sp>
    </p:spTree>
    <p:extLst>
      <p:ext uri="{BB962C8B-B14F-4D97-AF65-F5344CB8AC3E}">
        <p14:creationId xmlns:p14="http://schemas.microsoft.com/office/powerpoint/2010/main" val="2618344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21</a:t>
            </a:fld>
            <a:endParaRPr lang="cs-CZ"/>
          </a:p>
        </p:txBody>
      </p:sp>
    </p:spTree>
    <p:extLst>
      <p:ext uri="{BB962C8B-B14F-4D97-AF65-F5344CB8AC3E}">
        <p14:creationId xmlns:p14="http://schemas.microsoft.com/office/powerpoint/2010/main" val="2457480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lvl="0" indent="-342900" algn="just">
              <a:lnSpc>
                <a:spcPct val="125000"/>
              </a:lnSpc>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Logistiku průmyslovou = výrobní: zahrnuje logistické procesy ve výrobě.</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Logistiku obchodní = oběhová: zahrnuje pohyb zboží od výroby až po prodej </a:t>
            </a:r>
            <a:b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konečnému spotřebiteli.</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Logistiku dopravní: pouze u podniků, kde je doprava jejich hlavní činností.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B017BA42-8DE4-4DAE-8158-B1D3E2CCC43D}" type="slidenum">
              <a:rPr lang="cs-CZ" smtClean="0"/>
              <a:t>22</a:t>
            </a:fld>
            <a:endParaRPr lang="cs-CZ"/>
          </a:p>
        </p:txBody>
      </p:sp>
    </p:spTree>
    <p:extLst>
      <p:ext uri="{BB962C8B-B14F-4D97-AF65-F5344CB8AC3E}">
        <p14:creationId xmlns:p14="http://schemas.microsoft.com/office/powerpoint/2010/main" val="2415302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23</a:t>
            </a:fld>
            <a:endParaRPr lang="cs-CZ"/>
          </a:p>
        </p:txBody>
      </p:sp>
    </p:spTree>
    <p:extLst>
      <p:ext uri="{BB962C8B-B14F-4D97-AF65-F5344CB8AC3E}">
        <p14:creationId xmlns:p14="http://schemas.microsoft.com/office/powerpoint/2010/main" val="1760373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24</a:t>
            </a:fld>
            <a:endParaRPr lang="cs-CZ"/>
          </a:p>
        </p:txBody>
      </p:sp>
    </p:spTree>
    <p:extLst>
      <p:ext uri="{BB962C8B-B14F-4D97-AF65-F5344CB8AC3E}">
        <p14:creationId xmlns:p14="http://schemas.microsoft.com/office/powerpoint/2010/main" val="2977548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25</a:t>
            </a:fld>
            <a:endParaRPr lang="cs-CZ"/>
          </a:p>
        </p:txBody>
      </p:sp>
    </p:spTree>
    <p:extLst>
      <p:ext uri="{BB962C8B-B14F-4D97-AF65-F5344CB8AC3E}">
        <p14:creationId xmlns:p14="http://schemas.microsoft.com/office/powerpoint/2010/main" val="1576764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26</a:t>
            </a:fld>
            <a:endParaRPr lang="cs-CZ"/>
          </a:p>
        </p:txBody>
      </p:sp>
    </p:spTree>
    <p:extLst>
      <p:ext uri="{BB962C8B-B14F-4D97-AF65-F5344CB8AC3E}">
        <p14:creationId xmlns:p14="http://schemas.microsoft.com/office/powerpoint/2010/main" val="1670452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Od poptávky konečných zákazníků je odvozován rozsah aktivit v logistických řetězcích, potřebný k uspokojení zákazníků. Děje se tak v poptávkovém řetězci, jenž je součástí procesního dodavatelského řetězce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supply</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sz="1200" dirty="0">
                <a:effectLst/>
                <a:latin typeface="Calibri" panose="020F0502020204030204" pitchFamily="34" charset="0"/>
                <a:ea typeface="Calibri" panose="020F0502020204030204" pitchFamily="34" charset="0"/>
                <a:cs typeface="Times New Roman" panose="02020603050405020304" pitchFamily="18" charset="0"/>
              </a:rPr>
              <a:t>) a hodnotového řetězce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value</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sz="12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Sled činností, které firma vykonává při konstruování, produkci, prodeji, dodávání a poprodejní podpoře svých produktů, se označuje jako hodnotový řetězec. </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Hodnotový řetězec podniku je zase součástí rozsáhlejšího hodnotového systému: rozsáhlejšího souboru činností, které jsou zapojeny do vytváření hodnoty pro konečného uživatele, bez ohledu na to, kdo tyto činnosti vykonává.</a:t>
            </a:r>
          </a:p>
          <a:p>
            <a:pPr algn="just">
              <a:lnSpc>
                <a:spcPct val="150000"/>
              </a:lnSpc>
              <a:spcBef>
                <a:spcPts val="600"/>
              </a:spcBef>
              <a:spcAft>
                <a:spcPts val="6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Například výrobce automobilů musí vozy vybavit pneumatikami.</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souvislosti s tím musí přijmout řadu rozhodnutí, v hodnotovém řetězci směřujícím vzhůru: např. budeme pneumatiky vyrábět sami nebo je budeme nakupovat od dodavatele?</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Firma musí rovněž přijímat rozhodnutí o činnostech, které se obracejí v hodnotovém řetězci směrem dolů. V dvacátých letech minulého století, kdy osobní automobil stále ještě byl hračkou pro bohaté pány, firma General Motors a jiné ustavily vlastní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divizer</a:t>
            </a:r>
            <a:r>
              <a:rPr lang="cs-CZ" sz="1200" dirty="0">
                <a:effectLst/>
                <a:latin typeface="Calibri" panose="020F0502020204030204" pitchFamily="34" charset="0"/>
                <a:ea typeface="Calibri" panose="020F0502020204030204" pitchFamily="34" charset="0"/>
                <a:cs typeface="Times New Roman" panose="02020603050405020304" pitchFamily="18" charset="0"/>
              </a:rPr>
              <a:t> spotřebitelského financování, které měly zákazníkům umožnit nákup osobních vozů na úvěr. V roce 1930 se ¾ osobních a nákladních vozů nakupovaly na splátky a tržní podíl firmy Ford (která auto na splátky nenabízela), se hluboce propadl.</a:t>
            </a:r>
          </a:p>
          <a:p>
            <a:pPr algn="just">
              <a:lnSpc>
                <a:spcPct val="150000"/>
              </a:lnSpc>
              <a:spcBef>
                <a:spcPts val="600"/>
              </a:spcBef>
              <a:spcAft>
                <a:spcPts val="6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27</a:t>
            </a:fld>
            <a:endParaRPr lang="cs-CZ"/>
          </a:p>
        </p:txBody>
      </p:sp>
    </p:spTree>
    <p:extLst>
      <p:ext uri="{BB962C8B-B14F-4D97-AF65-F5344CB8AC3E}">
        <p14:creationId xmlns:p14="http://schemas.microsoft.com/office/powerpoint/2010/main" val="2494646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28</a:t>
            </a:fld>
            <a:endParaRPr lang="cs-CZ"/>
          </a:p>
        </p:txBody>
      </p:sp>
    </p:spTree>
    <p:extLst>
      <p:ext uri="{BB962C8B-B14F-4D97-AF65-F5344CB8AC3E}">
        <p14:creationId xmlns:p14="http://schemas.microsoft.com/office/powerpoint/2010/main" val="947496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Dodavatelský řetězec</a:t>
            </a:r>
            <a:r>
              <a:rPr lang="cs-CZ"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je definován jako vícestupňový systém dodavatelů, výrobců, distributorů, prodejců a zákazníků. Mezi stupni dodavatelského řetězce v obou směrech proudí materiálové, finanční, informační a rozhodovací toky. </a:t>
            </a:r>
          </a:p>
          <a:p>
            <a:pPr algn="just">
              <a:lnSpc>
                <a:spcPct val="150000"/>
              </a:lnSpc>
              <a:spcBef>
                <a:spcPts val="600"/>
              </a:spcBef>
              <a:spcAft>
                <a:spcPts val="6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Ve srovnání s logistickým řetězcem se dodavatelský řetězec rozšiřuje po i proti směru materiálového toku – v něm jsou integrovány všechny aktivity počínající těžbou prvotních přírodních zdrojů až po dopravu zboží konečnému zákazníkovi. Koncepce dodavatelského řetězce v sobě dále zahrnuje všechny aktivity spojené s realizací zpětných toků vrácených nebo použitých výrobků, likvidací odpadů apod.</a:t>
            </a:r>
          </a:p>
          <a:p>
            <a:pPr algn="just">
              <a:lnSpc>
                <a:spcPct val="150000"/>
              </a:lnSpc>
              <a:spcBef>
                <a:spcPts val="600"/>
              </a:spcBef>
              <a:spcAft>
                <a:spcPts val="600"/>
              </a:spcAft>
            </a:pPr>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29</a:t>
            </a:fld>
            <a:endParaRPr lang="cs-CZ"/>
          </a:p>
        </p:txBody>
      </p:sp>
    </p:spTree>
    <p:extLst>
      <p:ext uri="{BB962C8B-B14F-4D97-AF65-F5344CB8AC3E}">
        <p14:creationId xmlns:p14="http://schemas.microsoft.com/office/powerpoint/2010/main" val="384883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3</a:t>
            </a:fld>
            <a:endParaRPr lang="cs-CZ"/>
          </a:p>
        </p:txBody>
      </p:sp>
    </p:spTree>
    <p:extLst>
      <p:ext uri="{BB962C8B-B14F-4D97-AF65-F5344CB8AC3E}">
        <p14:creationId xmlns:p14="http://schemas.microsoft.com/office/powerpoint/2010/main" val="403817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effectLst/>
                <a:latin typeface="Calibri" panose="020F0502020204030204" pitchFamily="34" charset="0"/>
                <a:ea typeface="Calibri" panose="020F0502020204030204" pitchFamily="34" charset="0"/>
                <a:cs typeface="Times New Roman" panose="02020603050405020304" pitchFamily="18" charset="0"/>
              </a:rPr>
              <a:t>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a:t>
            </a:r>
            <a:endParaRPr lang="cs-CZ" b="1"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30</a:t>
            </a:fld>
            <a:endParaRPr lang="cs-CZ"/>
          </a:p>
        </p:txBody>
      </p:sp>
    </p:spTree>
    <p:extLst>
      <p:ext uri="{BB962C8B-B14F-4D97-AF65-F5344CB8AC3E}">
        <p14:creationId xmlns:p14="http://schemas.microsoft.com/office/powerpoint/2010/main" val="1425845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31</a:t>
            </a:fld>
            <a:endParaRPr lang="cs-CZ"/>
          </a:p>
        </p:txBody>
      </p:sp>
    </p:spTree>
    <p:extLst>
      <p:ext uri="{BB962C8B-B14F-4D97-AF65-F5344CB8AC3E}">
        <p14:creationId xmlns:p14="http://schemas.microsoft.com/office/powerpoint/2010/main" val="2171451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„Sít´“ popisuje složitější strukturu, kde organizace mohou být propletené a existují obousměrné výměny; "řetězec" popisuje jednodušší, sekvenční soubor vztahů.</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Logistická sít je vybraná množina více autonomních organizací, které jsou v přímé nebo nepřímé interakci založené na dohodách mezi organizacemi.</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Dodavatelské řetězce se transformují v dodavatelské sítě, dochází k jejich propojení jak ve vertikálním, tak horizontálním směru. Integrace je nezbytná i u manažerských funkcí, plánování, nákupu, předvídání poptávky, marketingu, financování aj. Konečně funkce dodavatelského řetězce není možná bez vzájemné důvěry, předávání informací a vzájemně prospěšné spolupráce mezi partnery, kteří činnosti v řetězci realizují.</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32</a:t>
            </a:fld>
            <a:endParaRPr lang="cs-CZ"/>
          </a:p>
        </p:txBody>
      </p:sp>
    </p:spTree>
    <p:extLst>
      <p:ext uri="{BB962C8B-B14F-4D97-AF65-F5344CB8AC3E}">
        <p14:creationId xmlns:p14="http://schemas.microsoft.com/office/powerpoint/2010/main" val="2763453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33</a:t>
            </a:fld>
            <a:endParaRPr lang="cs-CZ"/>
          </a:p>
        </p:txBody>
      </p:sp>
    </p:spTree>
    <p:extLst>
      <p:ext uri="{BB962C8B-B14F-4D97-AF65-F5344CB8AC3E}">
        <p14:creationId xmlns:p14="http://schemas.microsoft.com/office/powerpoint/2010/main" val="3223447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34</a:t>
            </a:fld>
            <a:endParaRPr lang="cs-CZ"/>
          </a:p>
        </p:txBody>
      </p:sp>
    </p:spTree>
    <p:extLst>
      <p:ext uri="{BB962C8B-B14F-4D97-AF65-F5344CB8AC3E}">
        <p14:creationId xmlns:p14="http://schemas.microsoft.com/office/powerpoint/2010/main" val="1517602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lnSpc>
                <a:spcPct val="150000"/>
              </a:lnSpc>
              <a:spcBef>
                <a:spcPts val="600"/>
              </a:spcBef>
              <a:spcAft>
                <a:spcPts val="6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Procesy hodnocení a výběru dodavatelů jsou běžnými činnostmi v organizacích. Výběr je pro organizaci velmi důležitý. Pokud existuje větší možnost vybírat z většího množství dodavatelů tím je pro firmu obtížnější rozhodnout se pro toho správného dodavatele. Při výběru vhodného dodavatele hraje roli celá řada faktorů (o jaký materiálový prvek se jedná, frekvence a kvantita jeho spotřeby, unikátnost produktů aj). </a:t>
            </a:r>
          </a:p>
          <a:p>
            <a:pPr marL="0" indent="0" algn="just">
              <a:lnSpc>
                <a:spcPct val="150000"/>
              </a:lnSpc>
              <a:spcBef>
                <a:spcPts val="600"/>
              </a:spcBef>
              <a:spcAft>
                <a:spcPts val="6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Výsledkem je tvorba okruhu potencionálních dodavatelů, kteří by byli schopni zajistit dodávky sortimentu na základě kvality, dodací lhůty, vyžadovaných technologii a požadovaných služeb.</a:t>
            </a:r>
          </a:p>
          <a:p>
            <a:pPr marL="0" indent="0" algn="just">
              <a:lnSpc>
                <a:spcPct val="150000"/>
              </a:lnSpc>
              <a:spcBef>
                <a:spcPts val="600"/>
              </a:spcBef>
              <a:spcAft>
                <a:spcPts val="6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Konečným výstupem procesu výběru je pak seznam dodavatelů, se kterými by odběratel uzavřel smlouvu o dodání zboží.</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35</a:t>
            </a:fld>
            <a:endParaRPr lang="cs-CZ"/>
          </a:p>
        </p:txBody>
      </p:sp>
    </p:spTree>
    <p:extLst>
      <p:ext uri="{BB962C8B-B14F-4D97-AF65-F5344CB8AC3E}">
        <p14:creationId xmlns:p14="http://schemas.microsoft.com/office/powerpoint/2010/main" val="3674112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kumimoji="0" lang="cs-CZ" altLang="cs-CZ"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Při hodnocení vhodnosti dodavatele je nutno určit jak metodu hodnoticích stupnic tak i metodu hodnocení dodavatelů (viz. Tab.4).</a:t>
            </a:r>
            <a:br>
              <a:rPr kumimoji="0" lang="cs-CZ" altLang="cs-CZ" sz="900" b="0" i="0" u="none" strike="noStrike" cap="none" normalizeH="0" baseline="0" dirty="0">
                <a:ln>
                  <a:noFill/>
                </a:ln>
                <a:solidFill>
                  <a:schemeClr val="tx1"/>
                </a:solidFill>
                <a:effectLst/>
              </a:rPr>
            </a:br>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36</a:t>
            </a:fld>
            <a:endParaRPr lang="cs-CZ"/>
          </a:p>
        </p:txBody>
      </p:sp>
    </p:spTree>
    <p:extLst>
      <p:ext uri="{BB962C8B-B14F-4D97-AF65-F5344CB8AC3E}">
        <p14:creationId xmlns:p14="http://schemas.microsoft.com/office/powerpoint/2010/main" val="1781859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effectLst/>
                <a:latin typeface="Calibri" panose="020F0502020204030204" pitchFamily="34" charset="0"/>
                <a:ea typeface="Times New Roman" panose="02020603050405020304" pitchFamily="18" charset="0"/>
                <a:cs typeface="Times New Roman" panose="02020603050405020304" pitchFamily="18" charset="0"/>
              </a:rPr>
              <a:t>Tato metoda spočívá v bodovém ohodnocení hlavních ukazatelů výkonnosti dodavatelů.</a:t>
            </a:r>
          </a:p>
          <a:p>
            <a:pPr algn="just">
              <a:lnSpc>
                <a:spcPct val="150000"/>
              </a:lnSpc>
              <a:spcBef>
                <a:spcPts val="600"/>
              </a:spcBef>
              <a:spcAft>
                <a:spcPts val="600"/>
              </a:spcAft>
            </a:pP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 je jednou ze základních metod hodnocení dodavatelů prvního stupně v podnicích vybraného typu. </a:t>
            </a: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modely mají určité výhody při aplikaci v praxi. Jednou ze základních výhod je možnost vyvážení jednotlivých hodnoticích kritérií pro nákupní aktivity podniku z pohledu podnikové strategie na trhu. Nedostatkem existujících </a:t>
            </a: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modelů je nedostatečný popis vazeb mezi jednotlivými hodnoticími kritérii.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Za další nevýhodu současné podoby </a:t>
            </a: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modelu lze považovat jeho nekomplexnost. V odborné literatuře se v rámci </a:t>
            </a: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modelu uvádí hodnoticí kritéria založená na faktických údajích o produktu. Přitom se však nehodnotí jiné podmínky dodání, jako vzdálenost dodavatele, možnosti rozšíření spolupráce a jiné faktory, které by mohly ovlivnit rozhodnutí podniku pro upevnění vlastní konkurenceschopnosti</a:t>
            </a:r>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37</a:t>
            </a:fld>
            <a:endParaRPr lang="cs-CZ"/>
          </a:p>
        </p:txBody>
      </p:sp>
    </p:spTree>
    <p:extLst>
      <p:ext uri="{BB962C8B-B14F-4D97-AF65-F5344CB8AC3E}">
        <p14:creationId xmlns:p14="http://schemas.microsoft.com/office/powerpoint/2010/main" val="635760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Tato metoda hodnotí soulad podmínek dodání od jednotlivých dodavatelů s</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optimem stanoveným podnikem. V tomto případě se hodnotí celkové (komplexní) dodací podmínky při volbě konkrétního dodavatele ve výběru. Podmínky přitom obsahují úplné náklady nákupu.</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Úplné náklady nákupu můžeme definovat jako celkové výdaje odběratele vztahující se ke konkrétní dodávce. Výchozí strukturní vztah pro výpočet úplných nákladů nákupu - </a:t>
            </a:r>
            <a:r>
              <a:rPr lang="cs-CZ" sz="1200" i="1" dirty="0">
                <a:effectLst/>
                <a:latin typeface="Calibri" panose="020F0502020204030204" pitchFamily="34" charset="0"/>
                <a:ea typeface="Calibri" panose="020F0502020204030204" pitchFamily="34" charset="0"/>
                <a:cs typeface="Times New Roman" panose="02020603050405020304" pitchFamily="18" charset="0"/>
              </a:rPr>
              <a:t>UNN </a:t>
            </a:r>
            <a:r>
              <a:rPr lang="cs-CZ" sz="1200" dirty="0">
                <a:effectLst/>
                <a:latin typeface="Calibri" panose="020F0502020204030204" pitchFamily="34" charset="0"/>
                <a:ea typeface="Calibri" panose="020F0502020204030204" pitchFamily="34" charset="0"/>
                <a:cs typeface="Times New Roman" panose="02020603050405020304" pitchFamily="18" charset="0"/>
              </a:rPr>
              <a:t>má následující podobu:</a:t>
            </a:r>
          </a:p>
          <a:p>
            <a:pPr marL="180340" algn="ctr">
              <a:lnSpc>
                <a:spcPct val="150000"/>
              </a:lnSpc>
              <a:spcBef>
                <a:spcPts val="600"/>
              </a:spcBef>
              <a:spcAft>
                <a:spcPts val="600"/>
              </a:spcAft>
            </a:pPr>
            <a:r>
              <a:rPr lang="cs-CZ" sz="1200" i="1" dirty="0">
                <a:effectLst/>
                <a:latin typeface="Calibri" panose="020F0502020204030204" pitchFamily="34" charset="0"/>
                <a:ea typeface="Calibri" panose="020F0502020204030204" pitchFamily="34" charset="0"/>
                <a:cs typeface="Times New Roman" panose="02020603050405020304" pitchFamily="18" charset="0"/>
              </a:rPr>
              <a:t>UNN= Cd+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DVd</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[Kč/dodávku]                       {10}</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kde:</a:t>
            </a:r>
          </a:p>
          <a:p>
            <a:pPr marL="342900" lvl="0" indent="-342900" algn="l">
              <a:lnSpc>
                <a:spcPct val="150000"/>
              </a:lnSpc>
              <a:spcAft>
                <a:spcPts val="1000"/>
              </a:spcAft>
              <a:buFont typeface="Symbol" panose="05050102010706020507" pitchFamily="18" charset="2"/>
              <a:buChar char=""/>
            </a:pPr>
            <a:r>
              <a:rPr lang="cs-CZ" sz="1200" i="1" dirty="0">
                <a:effectLst/>
                <a:latin typeface="Calibri" panose="020F0502020204030204" pitchFamily="34" charset="0"/>
                <a:ea typeface="Calibri" panose="020F0502020204030204" pitchFamily="34" charset="0"/>
                <a:cs typeface="Times New Roman" panose="02020603050405020304" pitchFamily="18" charset="0"/>
              </a:rPr>
              <a:t>Cd </a:t>
            </a:r>
            <a:r>
              <a:rPr lang="cs-CZ" sz="1200" dirty="0">
                <a:effectLst/>
                <a:latin typeface="Calibri" panose="020F0502020204030204" pitchFamily="34" charset="0"/>
                <a:ea typeface="Calibri" panose="020F0502020204030204" pitchFamily="34" charset="0"/>
                <a:cs typeface="Times New Roman" panose="02020603050405020304" pitchFamily="18" charset="0"/>
              </a:rPr>
              <a:t> je nabízená cena dodávky,</a:t>
            </a:r>
          </a:p>
          <a:p>
            <a:pPr marL="342900" lvl="0" indent="-342900" algn="l">
              <a:lnSpc>
                <a:spcPct val="150000"/>
              </a:lnSpc>
              <a:spcAft>
                <a:spcPts val="1000"/>
              </a:spcAft>
              <a:buFont typeface="Symbol" panose="05050102010706020507" pitchFamily="18" charset="2"/>
              <a:buChar char=""/>
            </a:pP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DVd</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je dodatečné výdaje odběratele vztahující se ke konkrétní dodávce.</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případech, kdy odběratel využije pro jakékoliv hodnocení více než jedno kritérium, musí vynést hodnotící výrok až po zvážení všech těchto kritérií. To je i standardní úkol těch, kteří mají hodnocení a výběr budoucích dodavatelů organizovat a realizovat. Tento problém je samozřejmě řešitelný s využitím matematických modelů vícekriteriálního rozhodování – ty jsou však v praxi (i s ohledem na znalosti lidí) často jen obtížně aplikovatelné. </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38</a:t>
            </a:fld>
            <a:endParaRPr lang="cs-CZ"/>
          </a:p>
        </p:txBody>
      </p:sp>
    </p:spTree>
    <p:extLst>
      <p:ext uri="{BB962C8B-B14F-4D97-AF65-F5344CB8AC3E}">
        <p14:creationId xmlns:p14="http://schemas.microsoft.com/office/powerpoint/2010/main" val="1256721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Základní šablona pro bodové hodnocení otázek je uvedena v tabulce č. 7.</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39</a:t>
            </a:fld>
            <a:endParaRPr lang="cs-CZ"/>
          </a:p>
        </p:txBody>
      </p:sp>
    </p:spTree>
    <p:extLst>
      <p:ext uri="{BB962C8B-B14F-4D97-AF65-F5344CB8AC3E}">
        <p14:creationId xmlns:p14="http://schemas.microsoft.com/office/powerpoint/2010/main" val="245043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4</a:t>
            </a:fld>
            <a:endParaRPr lang="cs-CZ"/>
          </a:p>
        </p:txBody>
      </p:sp>
    </p:spTree>
    <p:extLst>
      <p:ext uri="{BB962C8B-B14F-4D97-AF65-F5344CB8AC3E}">
        <p14:creationId xmlns:p14="http://schemas.microsoft.com/office/powerpoint/2010/main" val="2747828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40</a:t>
            </a:fld>
            <a:endParaRPr lang="cs-CZ"/>
          </a:p>
        </p:txBody>
      </p:sp>
    </p:spTree>
    <p:extLst>
      <p:ext uri="{BB962C8B-B14F-4D97-AF65-F5344CB8AC3E}">
        <p14:creationId xmlns:p14="http://schemas.microsoft.com/office/powerpoint/2010/main" val="1536586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Když jsou prověřeny všechny požadované oblasti a procesy systému managementu jakosti, je podle celkového procentního plnění požadavků každý z potenciálních dodavatelů zařazen do některého ze čtyř kvalifikačních stupňů v souladu s tabulkou 7.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Celkově vysoké hodnocení dodavatele nesmí zakrýt nedostatky, které by se mohly v budoucnu negativně projevit ve schopnosti dodavatele plnit požadavky odběratelů. Zařazení potenciálních dodavatelů do jednotlivých klasifikačních stupňů má pro potenciální dodavatele zásadní praktický význam: zatímco s dodavateli skupiny A jsou uzavírány smlouvy o dodávkách, s dodavateli ve stupni C vůbec nejsou navazovány další vztahy. Stupně AB, resp. B jsou určeny dodavatelům, se kterými jsou navazovány pouze podmíněné krátkodobé vztahy, během nichž musí daný dodavatel prokázat konkrétní zlepšení a usilovat o to, aby byl při následném auditu zařazen do stupně 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41</a:t>
            </a:fld>
            <a:endParaRPr lang="cs-CZ"/>
          </a:p>
        </p:txBody>
      </p:sp>
    </p:spTree>
    <p:extLst>
      <p:ext uri="{BB962C8B-B14F-4D97-AF65-F5344CB8AC3E}">
        <p14:creationId xmlns:p14="http://schemas.microsoft.com/office/powerpoint/2010/main" val="3150547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42</a:t>
            </a:fld>
            <a:endParaRPr lang="cs-CZ"/>
          </a:p>
        </p:txBody>
      </p:sp>
    </p:spTree>
    <p:extLst>
      <p:ext uri="{BB962C8B-B14F-4D97-AF65-F5344CB8AC3E}">
        <p14:creationId xmlns:p14="http://schemas.microsoft.com/office/powerpoint/2010/main" val="4106417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43</a:t>
            </a:fld>
            <a:endParaRPr lang="cs-CZ"/>
          </a:p>
        </p:txBody>
      </p:sp>
    </p:spTree>
    <p:extLst>
      <p:ext uri="{BB962C8B-B14F-4D97-AF65-F5344CB8AC3E}">
        <p14:creationId xmlns:p14="http://schemas.microsoft.com/office/powerpoint/2010/main" val="812703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44</a:t>
            </a:fld>
            <a:endParaRPr lang="cs-CZ"/>
          </a:p>
        </p:txBody>
      </p:sp>
    </p:spTree>
    <p:extLst>
      <p:ext uri="{BB962C8B-B14F-4D97-AF65-F5344CB8AC3E}">
        <p14:creationId xmlns:p14="http://schemas.microsoft.com/office/powerpoint/2010/main" val="3779795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Obecně lze říci, že do hodnoticích kritérií musí být zahrnuty parametry, které ovlivní rozhodnutí o nákupu produktu. U některých produktů to může pouze cena, u některých zase celé spektrum kritérií a cena nebude hrát významnou roli.</a:t>
            </a:r>
          </a:p>
          <a:p>
            <a:pPr algn="just">
              <a:lnSpc>
                <a:spcPct val="125000"/>
              </a:lnSpc>
              <a:spcAft>
                <a:spcPts val="500"/>
              </a:spcAft>
              <a:tabLst>
                <a:tab pos="269875"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Nejpopulárnějším kritériem je kvalita, poté následují dodací podmínky, cena / náklady, výrobní kapacity, služby, management, technologie, výzkum a vývoj, finance, flexibilita, rizika a bezpečnost, environmentální management. Podle provedeného výzkumu 68 článků (87,18%) popisuje kvalitu jako základní kritérium při hodnocení dodavatelů. V odborných článcích se popisují různé atributy kvality, jako „dodržování kvality“, „neustálé zlepšování“,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Six</a:t>
            </a:r>
            <a:r>
              <a:rPr lang="cs-CZ" sz="1200" dirty="0">
                <a:effectLst/>
                <a:latin typeface="Calibri" panose="020F0502020204030204" pitchFamily="34" charset="0"/>
                <a:ea typeface="Calibri" panose="020F0502020204030204" pitchFamily="34" charset="0"/>
                <a:cs typeface="Times New Roman" panose="02020603050405020304" pitchFamily="18" charset="0"/>
              </a:rPr>
              <a:t> Sigma programy“ nebo program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Total</a:t>
            </a:r>
            <a:r>
              <a:rPr lang="cs-CZ" sz="120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Quality</a:t>
            </a:r>
            <a:r>
              <a:rPr lang="cs-CZ" sz="1200" dirty="0">
                <a:effectLst/>
                <a:latin typeface="Calibri" panose="020F0502020204030204" pitchFamily="34" charset="0"/>
                <a:ea typeface="Calibri" panose="020F0502020204030204" pitchFamily="34" charset="0"/>
                <a:cs typeface="Times New Roman" panose="02020603050405020304" pitchFamily="18" charset="0"/>
              </a:rPr>
              <a:t> Ho W.,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Xu</a:t>
            </a:r>
            <a:r>
              <a:rPr lang="cs-CZ" sz="1200" dirty="0">
                <a:effectLst/>
                <a:latin typeface="Calibri" panose="020F0502020204030204" pitchFamily="34" charset="0"/>
                <a:ea typeface="Calibri" panose="020F0502020204030204" pitchFamily="34" charset="0"/>
                <a:cs typeface="Times New Roman" panose="02020603050405020304" pitchFamily="18" charset="0"/>
              </a:rPr>
              <a:t> X.,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Dey</a:t>
            </a:r>
            <a:r>
              <a:rPr lang="cs-CZ" sz="1200" dirty="0">
                <a:effectLst/>
                <a:latin typeface="Calibri" panose="020F0502020204030204" pitchFamily="34" charset="0"/>
                <a:ea typeface="Calibri" panose="020F0502020204030204" pitchFamily="34" charset="0"/>
                <a:cs typeface="Times New Roman" panose="02020603050405020304" pitchFamily="18" charset="0"/>
              </a:rPr>
              <a:t> P.K. 2010</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Management, „kvalita služeb“, „zkušenost s kvalitou služeb“ a další. Druhým nejoblíbenějším kritériem jsou podmínky dodání (82,05%). V odborných článcích se popisují různé atributy podmínek dodání, jako „vhodnost termínu dodání“, „dodržení splatnosti“, „stupeň blízkosti“, „dodání a umístění“, „dodací doba“, „spolehlivost dodávek“, „geografické podmínky“ a další. Do této kategorií lze zařádit i úroveň flexibility dodavatele.</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Třetím nejoblíbenějším kritériem je cena / náklady (80,77%). Jeho atributy jsou popisovány jako „konkurenceschopnost nákladů“, „schopnost ke snížení nákladů“, „celkové náklady na dodávky“ a další.</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současné době existuje řada přístupů k volbě hodnoticích kritérií. Dále jsou uvedeny některé z aktuálních přístupů.</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45</a:t>
            </a:fld>
            <a:endParaRPr lang="cs-CZ"/>
          </a:p>
        </p:txBody>
      </p:sp>
    </p:spTree>
    <p:extLst>
      <p:ext uri="{BB962C8B-B14F-4D97-AF65-F5344CB8AC3E}">
        <p14:creationId xmlns:p14="http://schemas.microsoft.com/office/powerpoint/2010/main" val="1387109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Jedná se o parametry, které poukazují na stupeň výroby a logistiky, šetrné k životnímu prostředí, jako např.:</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využití technologie šetrné k životnímu prostředí,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použití materiálů šetrných k životnímu prostředí,</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na „zeleném“ trhu,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dodržování environmentální politiky,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účast na „zelených“ projektech,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školení zaměstnanců,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podpora designu produktu šetrného k životnímu prostředí,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certifikace ochrany životního prostředí atd.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46</a:t>
            </a:fld>
            <a:endParaRPr lang="cs-CZ"/>
          </a:p>
        </p:txBody>
      </p:sp>
    </p:spTree>
    <p:extLst>
      <p:ext uri="{BB962C8B-B14F-4D97-AF65-F5344CB8AC3E}">
        <p14:creationId xmlns:p14="http://schemas.microsoft.com/office/powerpoint/2010/main" val="4067872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47</a:t>
            </a:fld>
            <a:endParaRPr lang="cs-CZ"/>
          </a:p>
        </p:txBody>
      </p:sp>
    </p:spTree>
    <p:extLst>
      <p:ext uri="{BB962C8B-B14F-4D97-AF65-F5344CB8AC3E}">
        <p14:creationId xmlns:p14="http://schemas.microsoft.com/office/powerpoint/2010/main" val="2895023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48</a:t>
            </a:fld>
            <a:endParaRPr lang="cs-CZ"/>
          </a:p>
        </p:txBody>
      </p:sp>
    </p:spTree>
    <p:extLst>
      <p:ext uri="{BB962C8B-B14F-4D97-AF65-F5344CB8AC3E}">
        <p14:creationId xmlns:p14="http://schemas.microsoft.com/office/powerpoint/2010/main" val="1317018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49</a:t>
            </a:fld>
            <a:endParaRPr lang="cs-CZ"/>
          </a:p>
        </p:txBody>
      </p:sp>
    </p:spTree>
    <p:extLst>
      <p:ext uri="{BB962C8B-B14F-4D97-AF65-F5344CB8AC3E}">
        <p14:creationId xmlns:p14="http://schemas.microsoft.com/office/powerpoint/2010/main" val="15383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5</a:t>
            </a:fld>
            <a:endParaRPr lang="cs-CZ"/>
          </a:p>
        </p:txBody>
      </p:sp>
    </p:spTree>
    <p:extLst>
      <p:ext uri="{BB962C8B-B14F-4D97-AF65-F5344CB8AC3E}">
        <p14:creationId xmlns:p14="http://schemas.microsoft.com/office/powerpoint/2010/main" val="1301115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50</a:t>
            </a:fld>
            <a:endParaRPr lang="cs-CZ"/>
          </a:p>
        </p:txBody>
      </p:sp>
    </p:spTree>
    <p:extLst>
      <p:ext uri="{BB962C8B-B14F-4D97-AF65-F5344CB8AC3E}">
        <p14:creationId xmlns:p14="http://schemas.microsoft.com/office/powerpoint/2010/main" val="3774064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Důležitým úkolem logistiky je zabezpečit pokud možno hladké překonávání míst styku a to vzájemným slaďováním, koordinováním článků celého logistického řetězce. Dochází k synergickému efektu.</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U materiálového toku je žádoucí sjednotit přepravní, manipulační a skladovací jednotky a sladit je s expedičními obaly. Těmto jednotkám je nutno přizpůsobit manipulační, dopravní, skladovací a balící technologie, prostředky a zařízení.</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U informačního toku jde např. o koordinaci datových základen všech dílčích informačních systémů (jednotná definice údajů, způsob uložení a aktualizace dat, ale i sjednocení formulářů), jakož i o zabezpečení kompatibility výpočetní a komunikační techniky v celém informačním systému. Toto platí uvnitř podniku, ale i vně, protože logistické podsystémy mají vztahy také k externím organizacím, dodavatelům, odběratelům, dopravcům, zasílatelům. Proto je tak důležitá snaha o vzájemné přizpůsobování logistických systémů různých organizací.</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Při nedostatečně sladěných článcích vznikají na místech styku větší náklady na změnu toku, která musí být provedena většinou ručně, např. překládka do jiných palet, přepsání přepravních údajů do jiného počítače, vypsání nového formuláře.</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51</a:t>
            </a:fld>
            <a:endParaRPr lang="cs-CZ"/>
          </a:p>
        </p:txBody>
      </p:sp>
    </p:spTree>
    <p:extLst>
      <p:ext uri="{BB962C8B-B14F-4D97-AF65-F5344CB8AC3E}">
        <p14:creationId xmlns:p14="http://schemas.microsoft.com/office/powerpoint/2010/main" val="13942375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Čím rozsáhlejší je logistický řetězec, tím více míst styku je třeba překonávat a tím složitější je jejich sladění. Jejich řešení vyžaduje přístupy technické, ekonomické i organizační, někdy i právní.</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Logistické subsystémy podniku mají vztahy i k jiným organizacím - dodavatelům, odběratelům, dopravcům, z čehož vyplývá snaha o jejich vzájemné přizpůsobování. Na styku systémů postrádajících soulad vznikají vícenáklady transformací toku. Tato transformace pak musí být zajišťována zpravidla ručně. Jako příklad lze uvést překládku materiálu či výrobků do odlišných palet u materiálového toku nebo nové pořizování (nahrávání) předávaných údajů u informačního toku.</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Jedním ze sjednocujících nástrojů při řešení vyskytujících se míst styku je typizace a unifikace. Ta může zahrnovat buď jen vlastní podnik, nebo několik organizací, podílejících se na logistickém řetězci.</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52</a:t>
            </a:fld>
            <a:endParaRPr lang="cs-CZ"/>
          </a:p>
        </p:txBody>
      </p:sp>
    </p:spTree>
    <p:extLst>
      <p:ext uri="{BB962C8B-B14F-4D97-AF65-F5344CB8AC3E}">
        <p14:creationId xmlns:p14="http://schemas.microsoft.com/office/powerpoint/2010/main" val="144196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53</a:t>
            </a:fld>
            <a:endParaRPr lang="cs-CZ"/>
          </a:p>
        </p:txBody>
      </p:sp>
    </p:spTree>
    <p:extLst>
      <p:ext uri="{BB962C8B-B14F-4D97-AF65-F5344CB8AC3E}">
        <p14:creationId xmlns:p14="http://schemas.microsoft.com/office/powerpoint/2010/main" val="1744555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54</a:t>
            </a:fld>
            <a:endParaRPr lang="cs-CZ"/>
          </a:p>
        </p:txBody>
      </p:sp>
    </p:spTree>
    <p:extLst>
      <p:ext uri="{BB962C8B-B14F-4D97-AF65-F5344CB8AC3E}">
        <p14:creationId xmlns:p14="http://schemas.microsoft.com/office/powerpoint/2010/main" val="2773816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55</a:t>
            </a:fld>
            <a:endParaRPr lang="cs-CZ"/>
          </a:p>
        </p:txBody>
      </p:sp>
    </p:spTree>
    <p:extLst>
      <p:ext uri="{BB962C8B-B14F-4D97-AF65-F5344CB8AC3E}">
        <p14:creationId xmlns:p14="http://schemas.microsoft.com/office/powerpoint/2010/main" val="37662421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Hlavní důvody efektu biče:</a:t>
            </a:r>
          </a:p>
          <a:p>
            <a:pPr lvl="0"/>
            <a:r>
              <a:rPr lang="cs-CZ" b="1" dirty="0"/>
              <a:t>Nedostatek informací pro přesnější odhad poptávky.</a:t>
            </a:r>
            <a:endParaRPr lang="cs-CZ" dirty="0"/>
          </a:p>
          <a:p>
            <a:pPr lvl="0"/>
            <a:r>
              <a:rPr lang="cs-CZ" b="1" dirty="0"/>
              <a:t>Dávkové objednávání.</a:t>
            </a:r>
            <a:endParaRPr lang="cs-CZ" dirty="0"/>
          </a:p>
          <a:p>
            <a:pPr lvl="0"/>
            <a:r>
              <a:rPr lang="cs-CZ" b="1" dirty="0"/>
              <a:t>Nekoordinované realizace reklamních kampaní.</a:t>
            </a:r>
            <a:endParaRPr lang="cs-CZ" dirty="0"/>
          </a:p>
          <a:p>
            <a:pPr lvl="0"/>
            <a:r>
              <a:rPr lang="cs-CZ" b="1" dirty="0"/>
              <a:t>Předjímané převisy poptávky</a:t>
            </a:r>
            <a:r>
              <a:rPr lang="cs-CZ" dirty="0"/>
              <a:t> - pokud je objednávka vykryta jen zčásti, navýším příští objednávku o nedodané množství, čímž se vytvoří umělá poptávka, na kterou dodavatel reaguje objednáním většího množství u svého dodavatele.</a:t>
            </a:r>
          </a:p>
          <a:p>
            <a:endParaRPr lang="cs-CZ" dirty="0"/>
          </a:p>
          <a:p>
            <a:endParaRPr lang="cs-CZ" dirty="0"/>
          </a:p>
          <a:p>
            <a:r>
              <a:rPr lang="cs-CZ" dirty="0"/>
              <a:t>Tím vznikají zbytečné náklady. Mezi nejznámější příčiny efektu biče patří:</a:t>
            </a:r>
          </a:p>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56</a:t>
            </a:fld>
            <a:endParaRPr 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Řešení:</a:t>
            </a:r>
          </a:p>
          <a:p>
            <a:pPr lvl="0"/>
            <a:r>
              <a:rPr lang="cs-CZ" dirty="0"/>
              <a:t>Horizontální integrace ~ sdílení informací a plánování v rámci celého dodavatelsko-odběratelského řetězce.</a:t>
            </a:r>
          </a:p>
          <a:p>
            <a:endParaRPr lang="cs-CZ" dirty="0"/>
          </a:p>
          <a:p>
            <a:endParaRPr lang="cs-CZ" dirty="0"/>
          </a:p>
          <a:p>
            <a:r>
              <a:rPr lang="cs-CZ" dirty="0"/>
              <a:t>Analýza příčin efektu biče vedla k návrhům na zmenšení jeho vlivu v dodavatelských řetězcích:</a:t>
            </a:r>
          </a:p>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r>
              <a:rPr lang="cs-CZ" dirty="0"/>
              <a:t>Zmenšení nejistoty v celém dodavatelském řetězci centralizací informace o zákaznické poptávce je nejčastějším návrhem na omezení vlivu efektu biče. Avšak přestože každý stupeň řetězce bude používat stejné údaje, stejné metody prognózování a stejné metody objednávání, efekt biče bude působit i nadále.</a:t>
            </a:r>
          </a:p>
          <a:p>
            <a:r>
              <a:rPr lang="cs-CZ" dirty="0"/>
              <a:t>Snížení variability zákaznické poptávky znamená používat správnou marketingovou strategii. Eliminováním cenové propagace např. s využitím strategie EDLP (</a:t>
            </a:r>
            <a:r>
              <a:rPr lang="cs-CZ" dirty="0" err="1"/>
              <a:t>Every</a:t>
            </a:r>
            <a:r>
              <a:rPr lang="cs-CZ" dirty="0"/>
              <a:t> </a:t>
            </a:r>
            <a:r>
              <a:rPr lang="cs-CZ" dirty="0" err="1"/>
              <a:t>Day</a:t>
            </a:r>
            <a:r>
              <a:rPr lang="cs-CZ" dirty="0"/>
              <a:t> </a:t>
            </a:r>
            <a:r>
              <a:rPr lang="cs-CZ" dirty="0" err="1"/>
              <a:t>Low</a:t>
            </a:r>
            <a:r>
              <a:rPr lang="cs-CZ" dirty="0"/>
              <a:t> </a:t>
            </a:r>
            <a:r>
              <a:rPr lang="cs-CZ" dirty="0" err="1"/>
              <a:t>Pricing</a:t>
            </a:r>
            <a:r>
              <a:rPr lang="cs-CZ" dirty="0"/>
              <a:t>), je možné eliminovat zásadní změny v poptávce. Delší dodací lhůty zvyšují variabilitu způsobenou prognózováním poptávky, naopak zkracování dodacích lhůt může významně ovlivnit efekt biče. Strategické partnerství znamená kooperaci a koordinaci akcí v rámci celého dodavatelského řetězce. Očekávaným výsledkem je vzájemně prospěšné partnerství typu výhra-výhra, které vytváří synergický efekt, kdy celý řetězec je efektivnější než součet jeho jednotlivých částí. Vztahy partnerství jsou založeny na dodavatelských kontraktech, které jsou hodnoceny podle kritérií, jako jsou kvantita, kvalita, čas, náklady atd.</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57</a:t>
            </a:fld>
            <a:endParaRPr 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58</a:t>
            </a:fld>
            <a:endParaRPr lang="cs-CZ"/>
          </a:p>
        </p:txBody>
      </p:sp>
    </p:spTree>
    <p:extLst>
      <p:ext uri="{BB962C8B-B14F-4D97-AF65-F5344CB8AC3E}">
        <p14:creationId xmlns:p14="http://schemas.microsoft.com/office/powerpoint/2010/main" val="3819943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59</a:t>
            </a:fld>
            <a:endParaRPr lang="cs-CZ"/>
          </a:p>
        </p:txBody>
      </p:sp>
    </p:spTree>
    <p:extLst>
      <p:ext uri="{BB962C8B-B14F-4D97-AF65-F5344CB8AC3E}">
        <p14:creationId xmlns:p14="http://schemas.microsoft.com/office/powerpoint/2010/main" val="398986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6</a:t>
            </a:fld>
            <a:endParaRPr lang="cs-CZ"/>
          </a:p>
        </p:txBody>
      </p:sp>
    </p:spTree>
    <p:extLst>
      <p:ext uri="{BB962C8B-B14F-4D97-AF65-F5344CB8AC3E}">
        <p14:creationId xmlns:p14="http://schemas.microsoft.com/office/powerpoint/2010/main" val="30511336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8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výkony</a:t>
            </a:r>
            <a:r>
              <a:rPr lang="cs-CZ" sz="1200" b="1" dirty="0">
                <a:effectLst/>
                <a:latin typeface="Calibri" panose="020F0502020204030204" pitchFamily="34" charset="0"/>
                <a:ea typeface="Calibri" panose="020F0502020204030204" pitchFamily="34" charset="0"/>
                <a:cs typeface="Calibri" panose="020F0502020204030204" pitchFamily="34" charset="0"/>
              </a:rPr>
              <a:t> </a:t>
            </a:r>
            <a:r>
              <a:rPr lang="cs-CZ" sz="1200" dirty="0">
                <a:effectLst/>
                <a:latin typeface="Calibri" panose="020F0502020204030204" pitchFamily="34" charset="0"/>
                <a:ea typeface="Calibri" panose="020F0502020204030204" pitchFamily="34" charset="0"/>
                <a:cs typeface="Calibri" panose="020F0502020204030204" pitchFamily="34" charset="0"/>
              </a:rPr>
              <a:t>jsou výkony manipulační, skladové, přepravní.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náklady</a:t>
            </a:r>
            <a:r>
              <a:rPr lang="cs-CZ" sz="1200" b="1" dirty="0">
                <a:effectLst/>
                <a:latin typeface="Calibri" panose="020F0502020204030204" pitchFamily="34" charset="0"/>
                <a:ea typeface="Calibri" panose="020F0502020204030204" pitchFamily="34" charset="0"/>
                <a:cs typeface="Calibri" panose="020F0502020204030204" pitchFamily="34" charset="0"/>
              </a:rPr>
              <a:t> </a:t>
            </a:r>
            <a:r>
              <a:rPr lang="cs-CZ" sz="1200" dirty="0">
                <a:effectLst/>
                <a:latin typeface="Calibri" panose="020F0502020204030204" pitchFamily="34" charset="0"/>
                <a:ea typeface="Calibri" panose="020F0502020204030204" pitchFamily="34" charset="0"/>
                <a:cs typeface="Calibri" panose="020F0502020204030204" pitchFamily="34" charset="0"/>
              </a:rPr>
              <a:t>jsou finanční prostředky vynaložené na logistické výkony. Totální náklady jsou tvořeny součtem všech nákladů ve všech oblastech logistických procesů. Minimalizace nákladů odděleně v jedné oblasti může způsobit zvýšení nákladů v další oblasti.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dirty="0">
                <a:effectLst/>
                <a:latin typeface="Calibri" panose="020F0502020204030204" pitchFamily="34" charset="0"/>
                <a:ea typeface="Calibri" panose="020F0502020204030204" pitchFamily="34" charset="0"/>
                <a:cs typeface="Calibri" panose="020F0502020204030204" pitchFamily="34" charset="0"/>
              </a:rPr>
              <a:t>Existuje šest základních oblastí nákladů, které jsou vzájemně propojeny: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Úroveň zákaznického servisu</a:t>
            </a:r>
            <a:r>
              <a:rPr lang="cs-CZ" sz="12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poprodejní servis, dodávky náhradních dílů, vyzvedávání vadných nebo špatných fungujících výrobků od zákazníků, rychlá reakce na požadavky na opravy, manipulace s vráceným zbožím.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Přepravní náklady</a:t>
            </a:r>
            <a:r>
              <a:rPr lang="cs-CZ" sz="12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výběr způsobu dopravy, výběr přepravní trasy, doprava uvnitř podniku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Náklady na udržování zásob</a:t>
            </a:r>
            <a:r>
              <a:rPr lang="cs-CZ" sz="12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kapitál vázaný v zásobách, skladovací náklady, náklady na pořízení zásob, náklady na likvidaci zastaralého zboží, náklady na balení, likvidace odpadového materiálu, krádeže a jiná rizika, pojištění.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Skladovací náklady</a:t>
            </a:r>
            <a:r>
              <a:rPr lang="cs-CZ" sz="12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počet skladů, umístění skladů.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Množstevní náklady</a:t>
            </a:r>
            <a:r>
              <a:rPr lang="cs-CZ" sz="12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rozpor mezi velkými výrobními dávkami, které snižují cenu a nárokem na velký skladovací prostor, individuální přání zákazníků na malá dodávaná množství a velké výrobní série.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Náklady na informační systém</a:t>
            </a:r>
            <a:r>
              <a:rPr lang="cs-CZ" sz="12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vyřizování objednávek elektronickou výměnou dat (EDI – </a:t>
            </a:r>
            <a:r>
              <a:rPr lang="cs-CZ" sz="1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Electronic</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Data </a:t>
            </a:r>
            <a:r>
              <a:rPr lang="cs-CZ" sz="1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Interchange</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elektronický převod peněz (EFT – </a:t>
            </a:r>
            <a:r>
              <a:rPr lang="cs-CZ" sz="1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Electronic</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Funds</a:t>
            </a: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Transfer).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FD42B719-2B5D-4D95-9A84-436DE7447BD3}" type="slidenum">
              <a:rPr lang="cs-CZ" smtClean="0"/>
              <a:t>60</a:t>
            </a:fld>
            <a:endParaRPr lang="cs-CZ"/>
          </a:p>
        </p:txBody>
      </p:sp>
    </p:spTree>
    <p:extLst>
      <p:ext uri="{BB962C8B-B14F-4D97-AF65-F5344CB8AC3E}">
        <p14:creationId xmlns:p14="http://schemas.microsoft.com/office/powerpoint/2010/main" val="27155227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Calibri" panose="020F0502020204030204" pitchFamily="34" charset="0"/>
                <a:ea typeface="Calibri" panose="020F0502020204030204" pitchFamily="34" charset="0"/>
                <a:cs typeface="Calibri" panose="020F0502020204030204" pitchFamily="34" charset="0"/>
              </a:rPr>
              <a:t>V rámci střediska se jedná o logistické výkony, které je potřeba vynaložit k realizaci logistických aktivit. Z ekonomického pohledu se jedná o náklady na logistické výkony (mzdy skladníků, palivo – vozíky, energie). Navenek se jedná o logistické služby, za které zákazník platí tržními cenami.</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FD42B719-2B5D-4D95-9A84-436DE7447BD3}" type="slidenum">
              <a:rPr lang="cs-CZ" smtClean="0"/>
              <a:t>61</a:t>
            </a:fld>
            <a:endParaRPr lang="cs-CZ"/>
          </a:p>
        </p:txBody>
      </p:sp>
    </p:spTree>
    <p:extLst>
      <p:ext uri="{BB962C8B-B14F-4D97-AF65-F5344CB8AC3E}">
        <p14:creationId xmlns:p14="http://schemas.microsoft.com/office/powerpoint/2010/main" val="33991508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25000"/>
              </a:lnSpc>
              <a:spcAft>
                <a:spcPts val="10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výkonové ukazatele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200" dirty="0">
                <a:effectLst/>
                <a:latin typeface="Calibri" panose="020F0502020204030204" pitchFamily="34" charset="0"/>
                <a:ea typeface="Calibri" panose="020F0502020204030204" pitchFamily="34" charset="0"/>
                <a:cs typeface="Calibri" panose="020F0502020204030204" pitchFamily="34" charset="0"/>
              </a:rPr>
              <a:t>Logistické cíle se převádějí do výkonových ukazatelů, které umožní sledovat plnění cílů: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FD42B719-2B5D-4D95-9A84-436DE7447BD3}" type="slidenum">
              <a:rPr lang="cs-CZ" smtClean="0"/>
              <a:t>62</a:t>
            </a:fld>
            <a:endParaRPr lang="cs-CZ"/>
          </a:p>
        </p:txBody>
      </p:sp>
    </p:spTree>
    <p:extLst>
      <p:ext uri="{BB962C8B-B14F-4D97-AF65-F5344CB8AC3E}">
        <p14:creationId xmlns:p14="http://schemas.microsoft.com/office/powerpoint/2010/main" val="20172605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sjednaná dodací lhůta (rychlost uspokojení požadavku)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poptávané a skutečně sjednané dodací lhůty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termínovaná spolehlivost dodávek: </a:t>
            </a:r>
          </a:p>
          <a:p>
            <a:pPr marL="742950" lvl="1" indent="-285750" algn="l">
              <a:lnSpc>
                <a:spcPct val="125000"/>
              </a:lnSpc>
              <a:spcAft>
                <a:spcPts val="1000"/>
              </a:spcAft>
              <a:buSzPts val="1000"/>
              <a:buFont typeface="Courier New" panose="02070309020205020404" pitchFamily="49" charset="0"/>
              <a:buChar char="o"/>
              <a:tabLst>
                <a:tab pos="9144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dodávek dodaných včas, zpožděných a předčasných (%) </a:t>
            </a:r>
          </a:p>
          <a:p>
            <a:pPr marL="742950" lvl="1" indent="-285750" algn="l">
              <a:lnSpc>
                <a:spcPct val="125000"/>
              </a:lnSpc>
              <a:spcAft>
                <a:spcPts val="1000"/>
              </a:spcAft>
              <a:buSzPts val="1000"/>
              <a:buFont typeface="Courier New" panose="02070309020205020404" pitchFamily="49" charset="0"/>
              <a:buChar char="o"/>
              <a:tabLst>
                <a:tab pos="9144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průměrná odchylka od sjednaných termínů dodání </a:t>
            </a:r>
          </a:p>
          <a:p>
            <a:pPr marL="742950" lvl="1" indent="-285750" algn="l">
              <a:lnSpc>
                <a:spcPct val="125000"/>
              </a:lnSpc>
              <a:spcAft>
                <a:spcPts val="1000"/>
              </a:spcAft>
              <a:buSzPts val="1000"/>
              <a:buFont typeface="Courier New" panose="02070309020205020404" pitchFamily="49" charset="0"/>
              <a:buChar char="o"/>
              <a:tabLst>
                <a:tab pos="9144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dodávek zpožděných o 1 den, o 2 dny... (lze zpracovat histogram a analyzovat)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úplnost dodávek (podíl dodávek, u nichž bylo splněno požadované množství)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pohotovost dodávek (podíl dodávek uskutečněných ze skladu bez čekání, resp. podíl odmítnutých dodávek)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neshod týkajících se značení, balení, průvodní dokumentace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dostupnost informací pro zákazníky o rozpracovanosti zakázky a o pohybu zásilky</a:t>
            </a:r>
          </a:p>
          <a:p>
            <a:endParaRPr lang="cs-CZ" dirty="0"/>
          </a:p>
        </p:txBody>
      </p:sp>
      <p:sp>
        <p:nvSpPr>
          <p:cNvPr id="4" name="Zástupný symbol pro číslo snímku 3"/>
          <p:cNvSpPr>
            <a:spLocks noGrp="1"/>
          </p:cNvSpPr>
          <p:nvPr>
            <p:ph type="sldNum" sz="quarter" idx="5"/>
          </p:nvPr>
        </p:nvSpPr>
        <p:spPr/>
        <p:txBody>
          <a:bodyPr/>
          <a:lstStyle/>
          <a:p>
            <a:fld id="{FD42B719-2B5D-4D95-9A84-436DE7447BD3}" type="slidenum">
              <a:rPr lang="cs-CZ" smtClean="0"/>
              <a:t>63</a:t>
            </a:fld>
            <a:endParaRPr lang="cs-CZ"/>
          </a:p>
        </p:txBody>
      </p:sp>
    </p:spTree>
    <p:extLst>
      <p:ext uri="{BB962C8B-B14F-4D97-AF65-F5344CB8AC3E}">
        <p14:creationId xmlns:p14="http://schemas.microsoft.com/office/powerpoint/2010/main" val="12358522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64</a:t>
            </a:fld>
            <a:endParaRPr lang="cs-CZ"/>
          </a:p>
        </p:txBody>
      </p:sp>
    </p:spTree>
    <p:extLst>
      <p:ext uri="{BB962C8B-B14F-4D97-AF65-F5344CB8AC3E}">
        <p14:creationId xmlns:p14="http://schemas.microsoft.com/office/powerpoint/2010/main" val="24539340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65</a:t>
            </a:fld>
            <a:endParaRPr lang="cs-CZ"/>
          </a:p>
        </p:txBody>
      </p:sp>
    </p:spTree>
    <p:extLst>
      <p:ext uri="{BB962C8B-B14F-4D97-AF65-F5344CB8AC3E}">
        <p14:creationId xmlns:p14="http://schemas.microsoft.com/office/powerpoint/2010/main" val="2544865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66</a:t>
            </a:fld>
            <a:endParaRPr lang="cs-CZ"/>
          </a:p>
        </p:txBody>
      </p:sp>
    </p:spTree>
    <p:extLst>
      <p:ext uri="{BB962C8B-B14F-4D97-AF65-F5344CB8AC3E}">
        <p14:creationId xmlns:p14="http://schemas.microsoft.com/office/powerpoint/2010/main" val="12602426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67</a:t>
            </a:fld>
            <a:endParaRPr lang="cs-CZ"/>
          </a:p>
        </p:txBody>
      </p:sp>
    </p:spTree>
    <p:extLst>
      <p:ext uri="{BB962C8B-B14F-4D97-AF65-F5344CB8AC3E}">
        <p14:creationId xmlns:p14="http://schemas.microsoft.com/office/powerpoint/2010/main" val="15658781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68</a:t>
            </a:fld>
            <a:endParaRPr lang="cs-CZ"/>
          </a:p>
        </p:txBody>
      </p:sp>
    </p:spTree>
    <p:extLst>
      <p:ext uri="{BB962C8B-B14F-4D97-AF65-F5344CB8AC3E}">
        <p14:creationId xmlns:p14="http://schemas.microsoft.com/office/powerpoint/2010/main" val="6130392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Strategické rozhodování</a:t>
            </a:r>
            <a:r>
              <a:rPr lang="cs-CZ" sz="1200" dirty="0">
                <a:effectLst/>
                <a:latin typeface="Calibri" panose="020F0502020204030204" pitchFamily="34" charset="0"/>
                <a:ea typeface="Calibri" panose="020F0502020204030204" pitchFamily="34" charset="0"/>
                <a:cs typeface="Calibri" panose="020F0502020204030204" pitchFamily="34" charset="0"/>
              </a:rPr>
              <a:t> je takové rozhodování, které je na nejvyšší úrovni vůbec. Zejména se týká oblastí, které spadají do obchodních cílů, do požadované úrovně zákaznického servisu a do marketingové strategie.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Calibri" panose="020F0502020204030204" pitchFamily="34" charset="0"/>
              </a:rPr>
              <a:t>Je známo, že logistika celkově přináší do společnosti oběhových procesů nové přístupy, především však řeší problém z hlediska dlouhodobě se opakujících sérií dodávek. Dodavatel dopravního výkonu není pouze partner, ale nezbytná součást integrovaného systému řízení řetězce logistického nebo součástí řízení logistického systému, kde hlavní osobou dopravních služeb není dodavatel služeb či produktu, ale samotná cílová skupina, a sice zákazník. Na tyto dopravní služby se kladou nové požadavky kvalitativní, ale také nákladové.</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1200"/>
              </a:spcAft>
            </a:pPr>
            <a:r>
              <a:rPr lang="cs-CZ" sz="1200" dirty="0">
                <a:effectLst/>
                <a:latin typeface="Calibri" panose="020F0502020204030204" pitchFamily="34" charset="0"/>
                <a:ea typeface="Calibri" panose="020F0502020204030204" pitchFamily="34" charset="0"/>
                <a:cs typeface="Calibri" panose="020F0502020204030204" pitchFamily="34" charset="0"/>
              </a:rPr>
              <a:t>Vyskytují se zpravidla dvě primární strategie, a to </a:t>
            </a: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spekulativní a </a:t>
            </a:r>
            <a:r>
              <a:rPr lang="cs-CZ" sz="12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odkladová</a:t>
            </a:r>
            <a:r>
              <a:rPr lang="cs-CZ" sz="1200" dirty="0">
                <a:effectLst/>
                <a:latin typeface="Calibri" panose="020F0502020204030204" pitchFamily="34" charset="0"/>
                <a:ea typeface="Calibri" panose="020F0502020204030204" pitchFamily="34" charset="0"/>
                <a:cs typeface="Calibri" panose="020F0502020204030204" pitchFamily="34" charset="0"/>
              </a:rPr>
              <a:t>. Zmiňované strategie se používají na rozvoj mezinárodních logistických operací. Každá strategie se liší v požadavcích na dopravu. Specifické prvky těchto strategií mohou spolu existovat, a proto je dominantní forma logistických operací velmi závislá na externích okolnostech a nákladech, které vznikají v důsledku investic a dopravou. Abychom dosáhli synergie v oblasti co největší minimalizace nákladů, musí být tyto oblasti projevů uvedeny do souladu.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7841FC79-E5C8-44E8-8F04-C3700F91E017}" type="slidenum">
              <a:rPr lang="cs-CZ" smtClean="0"/>
              <a:t>69</a:t>
            </a:fld>
            <a:endParaRPr lang="cs-CZ"/>
          </a:p>
        </p:txBody>
      </p:sp>
    </p:spTree>
    <p:extLst>
      <p:ext uri="{BB962C8B-B14F-4D97-AF65-F5344CB8AC3E}">
        <p14:creationId xmlns:p14="http://schemas.microsoft.com/office/powerpoint/2010/main" val="364388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7</a:t>
            </a:fld>
            <a:endParaRPr lang="cs-CZ"/>
          </a:p>
        </p:txBody>
      </p:sp>
    </p:spTree>
    <p:extLst>
      <p:ext uri="{BB962C8B-B14F-4D97-AF65-F5344CB8AC3E}">
        <p14:creationId xmlns:p14="http://schemas.microsoft.com/office/powerpoint/2010/main" val="33609953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6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Anticipační strategie</a:t>
            </a:r>
            <a:r>
              <a:rPr lang="cs-CZ" sz="1200" dirty="0">
                <a:effectLst/>
                <a:latin typeface="Calibri" panose="020F0502020204030204" pitchFamily="34" charset="0"/>
                <a:ea typeface="Calibri" panose="020F0502020204030204" pitchFamily="34" charset="0"/>
                <a:cs typeface="Calibri" panose="020F0502020204030204" pitchFamily="34" charset="0"/>
              </a:rPr>
              <a:t> se zabývá postavením investic v oblasti předvídatelných požadavků, které stanovují zákazníci. Pokud k tomu přihlédneme z hlediska mezinárodního obchodu, znamená to, že se realizují přepravy do vzdálenějších výrobních oblastí předem anebo v okamžiku, kdy je materiál či samotný hotový výrobek nutně potřeba. Anticipační forma strategie tedy staví na schopnostech předpovídat požadavky cílové skupiny – zákazníků. Také dokáže předpovídat úspěšnost v rámci určitého poklesu produkční činnosti.</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Odkladová</a:t>
            </a: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strategie</a:t>
            </a:r>
            <a:r>
              <a:rPr lang="cs-CZ" sz="1200" dirty="0">
                <a:effectLst/>
                <a:latin typeface="Calibri" panose="020F0502020204030204" pitchFamily="34" charset="0"/>
                <a:ea typeface="Calibri" panose="020F0502020204030204" pitchFamily="34" charset="0"/>
                <a:cs typeface="Calibri" panose="020F0502020204030204" pitchFamily="34" charset="0"/>
              </a:rPr>
              <a:t> je založena na odkládání investic. Předmětem tohoto odkládání investic je maximalizace jistých výhod konkurence v přijatelné úrovni výdajů na logistické činnosti. Tato strategie je nejlépe funkční v případech marketingových, kdy v podstatě neexistují žádné bariéry v oblasti dopravy a komunikace. To znamená, že primární aplikace jsou v dnešní době v oblasti domácího trhu a regionálních obchodních blocích, kde se bariéry eliminují.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7841FC79-E5C8-44E8-8F04-C3700F91E017}" type="slidenum">
              <a:rPr lang="cs-CZ" smtClean="0"/>
              <a:t>70</a:t>
            </a:fld>
            <a:endParaRPr lang="cs-CZ"/>
          </a:p>
        </p:txBody>
      </p:sp>
    </p:spTree>
    <p:extLst>
      <p:ext uri="{BB962C8B-B14F-4D97-AF65-F5344CB8AC3E}">
        <p14:creationId xmlns:p14="http://schemas.microsoft.com/office/powerpoint/2010/main" val="26704563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Calibri" panose="020F0502020204030204" pitchFamily="34" charset="0"/>
              </a:rPr>
              <a:t>Po přípravě logistické strategie se musí vytvořit logistický plán, který bude danou vybranou strategii podporovat. Plán musí obsahovat konkrétní činnosti, které bude funkce logistiky vykonávat, aby zajistila dosažení předem naplánovaných cílů.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Calibri" panose="020F0502020204030204" pitchFamily="34" charset="0"/>
              </a:rPr>
              <a:t>Jestliže chceme vytvořit logistický plán, pak bychom měli vycházet z určitých předpokladů na vytvoření. Měli bychom pochopit podnikové strategie a podpůrné marketingové plány, aby bylo reálné optimalizovat servisní vazby a nákladové vazby. Musíme také pochopit způsob, jakým zákazníci vnímají konkrétní složky zákaznického servisu a jak velký význam jim připisují. Měli by mít znalosti o výkonu konkurenčních společnosti v těchto specifických složkách. V neposlední řadě musí mít znalost nákladů a rentability specifických alternativ distribučního kanálu.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dirty="0">
                <a:effectLst/>
                <a:latin typeface="Calibri" panose="020F0502020204030204" pitchFamily="34" charset="0"/>
                <a:ea typeface="Calibri" panose="020F0502020204030204" pitchFamily="34" charset="0"/>
                <a:cs typeface="Calibri" panose="020F0502020204030204" pitchFamily="34" charset="0"/>
              </a:rPr>
              <a:t>Integrací logistických plánů podniku se rozumí nepřetržitý proces, který vyžaduje velkou dávku porozumění managementu, vzájemného působení různých složek a činností logistiky. Je zapotřebí, aby management podniku znal celkovou strategii, tak aby mohl správně formulovat strategii logistického managementu. Logistika totiž přispívá k podniku v mnoha směrech. Mezi hlavní přínosy patří operativní zlepšení (nižší zásoby), které vedou ke strategickým výhodám (nižší celkové náklady).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7841FC79-E5C8-44E8-8F04-C3700F91E017}" type="slidenum">
              <a:rPr lang="cs-CZ" smtClean="0"/>
              <a:t>71</a:t>
            </a:fld>
            <a:endParaRPr lang="cs-CZ"/>
          </a:p>
        </p:txBody>
      </p:sp>
    </p:spTree>
    <p:extLst>
      <p:ext uri="{BB962C8B-B14F-4D97-AF65-F5344CB8AC3E}">
        <p14:creationId xmlns:p14="http://schemas.microsoft.com/office/powerpoint/2010/main" val="17339814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Calibri" panose="020F0502020204030204" pitchFamily="34" charset="0"/>
                <a:ea typeface="Calibri" panose="020F0502020204030204" pitchFamily="34" charset="0"/>
                <a:cs typeface="Calibri" panose="020F0502020204030204" pitchFamily="34" charset="0"/>
              </a:rPr>
              <a:t>Integrací logistických plánů podniku se rozumí nepřetržitý proces, který vyžaduje velkou dávku porozumění managementu, vzájemného působení různých složek a činností logistiky. Je zapotřebí, aby management podniku znal celkovou strategii, tak aby mohl správně formulovat strategii logistického managementu. Logistika totiž přispívá k podniku v mnoha směrech. Mezi hlavní přínosy patří operativní zlepšení (nižší zásoby), které vedou ke strategickým výhodám (nižší celkové náklady).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7841FC79-E5C8-44E8-8F04-C3700F91E017}" type="slidenum">
              <a:rPr lang="cs-CZ" smtClean="0"/>
              <a:t>72</a:t>
            </a:fld>
            <a:endParaRPr lang="cs-CZ"/>
          </a:p>
        </p:txBody>
      </p:sp>
    </p:spTree>
    <p:extLst>
      <p:ext uri="{BB962C8B-B14F-4D97-AF65-F5344CB8AC3E}">
        <p14:creationId xmlns:p14="http://schemas.microsoft.com/office/powerpoint/2010/main" val="39607815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1000"/>
              </a:spcAft>
            </a:pPr>
            <a:r>
              <a:rPr lang="cs-CZ" sz="1200" dirty="0">
                <a:effectLst/>
                <a:latin typeface="Calibri" panose="020F0502020204030204" pitchFamily="34" charset="0"/>
                <a:ea typeface="Calibri" panose="020F0502020204030204" pitchFamily="34" charset="0"/>
                <a:cs typeface="Calibri" panose="020F0502020204030204" pitchFamily="34" charset="0"/>
              </a:rPr>
              <a:t>Hodnotami, kterými přispívá logistika podniku jako celku, mohou být zvýšení plánovací schopnosti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dirty="0">
                <a:effectLst/>
                <a:latin typeface="Calibri" panose="020F0502020204030204" pitchFamily="34" charset="0"/>
                <a:ea typeface="Calibri" panose="020F0502020204030204" pitchFamily="34" charset="0"/>
                <a:cs typeface="Calibri" panose="020F0502020204030204" pitchFamily="34" charset="0"/>
              </a:rPr>
              <a:t>a snížení zásob, zvýšení zisku, kvalitnější zákaznický servis, snížení hladiny zásob, vyšší marketingová výhoda, nepřerušované dodávky vstupních materiálů a celkové snížení nákladů díky začlenění logistiky do celopodnikového plánovacího procesu.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7841FC79-E5C8-44E8-8F04-C3700F91E017}" type="slidenum">
              <a:rPr lang="cs-CZ" smtClean="0"/>
              <a:t>73</a:t>
            </a:fld>
            <a:endParaRPr lang="cs-CZ"/>
          </a:p>
        </p:txBody>
      </p:sp>
    </p:spTree>
    <p:extLst>
      <p:ext uri="{BB962C8B-B14F-4D97-AF65-F5344CB8AC3E}">
        <p14:creationId xmlns:p14="http://schemas.microsoft.com/office/powerpoint/2010/main" val="2689279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74</a:t>
            </a:fld>
            <a:endParaRPr lang="cs-CZ"/>
          </a:p>
        </p:txBody>
      </p:sp>
    </p:spTree>
    <p:extLst>
      <p:ext uri="{BB962C8B-B14F-4D97-AF65-F5344CB8AC3E}">
        <p14:creationId xmlns:p14="http://schemas.microsoft.com/office/powerpoint/2010/main" val="40272160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75</a:t>
            </a:fld>
            <a:endParaRPr lang="cs-CZ"/>
          </a:p>
        </p:txBody>
      </p:sp>
    </p:spTree>
    <p:extLst>
      <p:ext uri="{BB962C8B-B14F-4D97-AF65-F5344CB8AC3E}">
        <p14:creationId xmlns:p14="http://schemas.microsoft.com/office/powerpoint/2010/main" val="23680166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76</a:t>
            </a:fld>
            <a:endParaRPr lang="cs-CZ"/>
          </a:p>
        </p:txBody>
      </p:sp>
    </p:spTree>
    <p:extLst>
      <p:ext uri="{BB962C8B-B14F-4D97-AF65-F5344CB8AC3E}">
        <p14:creationId xmlns:p14="http://schemas.microsoft.com/office/powerpoint/2010/main" val="37450226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77</a:t>
            </a:fld>
            <a:endParaRPr lang="cs-CZ"/>
          </a:p>
        </p:txBody>
      </p:sp>
    </p:spTree>
    <p:extLst>
      <p:ext uri="{BB962C8B-B14F-4D97-AF65-F5344CB8AC3E}">
        <p14:creationId xmlns:p14="http://schemas.microsoft.com/office/powerpoint/2010/main" val="5146821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78</a:t>
            </a:fld>
            <a:endParaRPr lang="cs-CZ"/>
          </a:p>
        </p:txBody>
      </p:sp>
    </p:spTree>
    <p:extLst>
      <p:ext uri="{BB962C8B-B14F-4D97-AF65-F5344CB8AC3E}">
        <p14:creationId xmlns:p14="http://schemas.microsoft.com/office/powerpoint/2010/main" val="37614737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79</a:t>
            </a:fld>
            <a:endParaRPr lang="cs-CZ"/>
          </a:p>
        </p:txBody>
      </p:sp>
    </p:spTree>
    <p:extLst>
      <p:ext uri="{BB962C8B-B14F-4D97-AF65-F5344CB8AC3E}">
        <p14:creationId xmlns:p14="http://schemas.microsoft.com/office/powerpoint/2010/main" val="329571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Logistika je rozsáhlá vědní disciplína, která v mnoha oblastech a ve velké míře ovlivňuje životní úroveň každého z nás. Je vědou, která se zabývá koordinací, propojením a optimalizací toku surovin, materiálu, polotovarů, výrobků a služeb, ale také tokem informací a financí z hlediska uspokojení potřeb zákazníka a z pohledu optimálních nákladů rozšířeného o socio-ekonomický aspekt s cílem udržení si nejen spokojeného, ale i věrného zákazníka.</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Předmětem logistiky je doprava, manipulace a skladování veškerých polotovarů a výrobků na celé trase od dodavatelů přes výrobní podniky k odběratelům. Náplní logistiky je organizování, plánování, řízení a kontrola materiálových a nákladových toků.</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současné době logistika hraje velice významnou roli, a to především s neustále se měnícím světem, změnou životní filosofie v duchu tržního hospodářství a současně probíhající čtvrtou průmyslovou revolucí.</a:t>
            </a:r>
          </a:p>
          <a:p>
            <a:endParaRPr lang="cs-CZ" dirty="0"/>
          </a:p>
        </p:txBody>
      </p:sp>
      <p:sp>
        <p:nvSpPr>
          <p:cNvPr id="4" name="Zástupný symbol pro číslo snímku 3"/>
          <p:cNvSpPr>
            <a:spLocks noGrp="1"/>
          </p:cNvSpPr>
          <p:nvPr>
            <p:ph type="sldNum" sz="quarter" idx="5"/>
          </p:nvPr>
        </p:nvSpPr>
        <p:spPr/>
        <p:txBody>
          <a:bodyPr/>
          <a:lstStyle/>
          <a:p>
            <a:fld id="{B017BA42-8DE4-4DAE-8158-B1D3E2CCC43D}" type="slidenum">
              <a:rPr lang="cs-CZ" smtClean="0"/>
              <a:t>8</a:t>
            </a:fld>
            <a:endParaRPr lang="cs-CZ"/>
          </a:p>
        </p:txBody>
      </p:sp>
    </p:spTree>
    <p:extLst>
      <p:ext uri="{BB962C8B-B14F-4D97-AF65-F5344CB8AC3E}">
        <p14:creationId xmlns:p14="http://schemas.microsoft.com/office/powerpoint/2010/main" val="40544650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80</a:t>
            </a:fld>
            <a:endParaRPr lang="cs-CZ"/>
          </a:p>
        </p:txBody>
      </p:sp>
    </p:spTree>
    <p:extLst>
      <p:ext uri="{BB962C8B-B14F-4D97-AF65-F5344CB8AC3E}">
        <p14:creationId xmlns:p14="http://schemas.microsoft.com/office/powerpoint/2010/main" val="31762960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81</a:t>
            </a:fld>
            <a:endParaRPr lang="cs-CZ"/>
          </a:p>
        </p:txBody>
      </p:sp>
    </p:spTree>
    <p:extLst>
      <p:ext uri="{BB962C8B-B14F-4D97-AF65-F5344CB8AC3E}">
        <p14:creationId xmlns:p14="http://schemas.microsoft.com/office/powerpoint/2010/main" val="35702359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82</a:t>
            </a:fld>
            <a:endParaRPr lang="cs-CZ"/>
          </a:p>
        </p:txBody>
      </p:sp>
    </p:spTree>
    <p:extLst>
      <p:ext uri="{BB962C8B-B14F-4D97-AF65-F5344CB8AC3E}">
        <p14:creationId xmlns:p14="http://schemas.microsoft.com/office/powerpoint/2010/main" val="13015404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83</a:t>
            </a:fld>
            <a:endParaRPr lang="cs-CZ"/>
          </a:p>
        </p:txBody>
      </p:sp>
    </p:spTree>
    <p:extLst>
      <p:ext uri="{BB962C8B-B14F-4D97-AF65-F5344CB8AC3E}">
        <p14:creationId xmlns:p14="http://schemas.microsoft.com/office/powerpoint/2010/main" val="12184208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Calibri" panose="020F0502020204030204" pitchFamily="34" charset="0"/>
              </a:rPr>
              <a:t>Prvním krokem při zavádění logistiky je úvodní analýza, ve které management identifikuje vztahy podnikových a logistických cílů, vymezuje hranice systému, shromažďuje a vyhodnocuje vstupní data a informace o konkurentech. V úvodní analýze se provádí analýza prodeje a distribuce, analýza nákupu, řízení výroby, organizační uspořádaní, doprava, balení, manipulace a logistické náklady.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Calibri" panose="020F0502020204030204" pitchFamily="34" charset="0"/>
              </a:rPr>
              <a:t>Dalším krokem je studie proveditelnosti, ve které se zpracovávají logistické koncepce a jejich možné varianty. Management pak následně vybere takovou variantu, kterou bude považovat za optimální.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Calibri" panose="020F0502020204030204" pitchFamily="34" charset="0"/>
              </a:rPr>
              <a:t>Pokud již má management vybranou optimální koncepci je zapotřebí provést detailnější plán, ve kterém bude proveden rozbor podsystémů ve výrobě, skladování a dopravě hmotných a informačních toků a který bude šetřit stavební a ekologické podmínky.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Calibri" panose="020F0502020204030204" pitchFamily="34" charset="0"/>
              </a:rPr>
              <a:t>Posledním krokem při zavádění logistiky je realizace.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7841FC79-E5C8-44E8-8F04-C3700F91E017}" type="slidenum">
              <a:rPr lang="cs-CZ" smtClean="0"/>
              <a:t>84</a:t>
            </a:fld>
            <a:endParaRPr lang="cs-CZ"/>
          </a:p>
        </p:txBody>
      </p:sp>
    </p:spTree>
    <p:extLst>
      <p:ext uri="{BB962C8B-B14F-4D97-AF65-F5344CB8AC3E}">
        <p14:creationId xmlns:p14="http://schemas.microsoft.com/office/powerpoint/2010/main" val="14342297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85</a:t>
            </a:fld>
            <a:endParaRPr lang="cs-CZ"/>
          </a:p>
        </p:txBody>
      </p:sp>
    </p:spTree>
    <p:extLst>
      <p:ext uri="{BB962C8B-B14F-4D97-AF65-F5344CB8AC3E}">
        <p14:creationId xmlns:p14="http://schemas.microsoft.com/office/powerpoint/2010/main" val="11657986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457200"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Vztahy mohou mít různou povahu – běžné obchodní vztahy, které spočívají v jednorázových obchodech nebo vícenásobných transakcích, nebo jednotlivé typy partnerství</a:t>
            </a:r>
          </a:p>
          <a:p>
            <a:pPr marL="457200"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Dodavatelsko- odběratelské vztahy jsou často dlouhodobé a zahrnují komplexní model interakce mezi jednotlivými společnostmi, a to bez ohledu na úroveň spolupráce. </a:t>
            </a:r>
          </a:p>
          <a:p>
            <a:pPr marL="457200"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literatuře existuje několik klasifikací dodavatelsko-odběratelských vztahů: některé z nich jsou uvedeny v tabulce č. 3.</a:t>
            </a:r>
          </a:p>
          <a:p>
            <a:endParaRPr lang="cs-CZ" dirty="0"/>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86</a:t>
            </a:fld>
            <a:endParaRPr lang="cs-CZ"/>
          </a:p>
        </p:txBody>
      </p:sp>
    </p:spTree>
    <p:extLst>
      <p:ext uri="{BB962C8B-B14F-4D97-AF65-F5344CB8AC3E}">
        <p14:creationId xmlns:p14="http://schemas.microsoft.com/office/powerpoint/2010/main" val="34303484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87</a:t>
            </a:fld>
            <a:endParaRPr lang="cs-CZ"/>
          </a:p>
        </p:txBody>
      </p:sp>
    </p:spTree>
    <p:extLst>
      <p:ext uri="{BB962C8B-B14F-4D97-AF65-F5344CB8AC3E}">
        <p14:creationId xmlns:p14="http://schemas.microsoft.com/office/powerpoint/2010/main" val="38357900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88</a:t>
            </a:fld>
            <a:endParaRPr lang="cs-CZ"/>
          </a:p>
        </p:txBody>
      </p:sp>
    </p:spTree>
    <p:extLst>
      <p:ext uri="{BB962C8B-B14F-4D97-AF65-F5344CB8AC3E}">
        <p14:creationId xmlns:p14="http://schemas.microsoft.com/office/powerpoint/2010/main" val="26123529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89</a:t>
            </a:fld>
            <a:endParaRPr lang="cs-CZ"/>
          </a:p>
        </p:txBody>
      </p:sp>
    </p:spTree>
    <p:extLst>
      <p:ext uri="{BB962C8B-B14F-4D97-AF65-F5344CB8AC3E}">
        <p14:creationId xmlns:p14="http://schemas.microsoft.com/office/powerpoint/2010/main" val="129780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a:t>
            </a:fld>
            <a:endParaRPr lang="cs-CZ"/>
          </a:p>
        </p:txBody>
      </p:sp>
    </p:spTree>
    <p:extLst>
      <p:ext uri="{BB962C8B-B14F-4D97-AF65-F5344CB8AC3E}">
        <p14:creationId xmlns:p14="http://schemas.microsoft.com/office/powerpoint/2010/main" val="11788486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90</a:t>
            </a:fld>
            <a:endParaRPr lang="cs-CZ"/>
          </a:p>
        </p:txBody>
      </p:sp>
    </p:spTree>
    <p:extLst>
      <p:ext uri="{BB962C8B-B14F-4D97-AF65-F5344CB8AC3E}">
        <p14:creationId xmlns:p14="http://schemas.microsoft.com/office/powerpoint/2010/main" val="22498068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lnSpc>
                <a:spcPct val="125000"/>
              </a:lnSpc>
              <a:spcAft>
                <a:spcPts val="1000"/>
              </a:spcAft>
              <a:buNone/>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Vhodné využití informaci o výkonu dodavatele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5000"/>
              </a:lnSpc>
              <a:spcAft>
                <a:spcPts val="10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Jsou dvě cesty ke zlepšení motivace k lepšímu výkonu:</a:t>
            </a:r>
          </a:p>
          <a:p>
            <a:pPr marL="342900" lvl="0" indent="-342900" algn="just">
              <a:lnSpc>
                <a:spcPct val="125000"/>
              </a:lnSpc>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Ocenit dodavatele, který podává dobrý výkon tak, aby pokračoval v tomto dobrém výkonu,</a:t>
            </a:r>
          </a:p>
          <a:p>
            <a:pPr marL="342900" lvl="0" indent="-342900" algn="just">
              <a:lnSpc>
                <a:spcPct val="125000"/>
              </a:lnSpc>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Podniknout nápravné akce u těch dodavatelů, jejichž výkon neodpovídá našim podmínkám.</a:t>
            </a:r>
          </a:p>
          <a:p>
            <a:pPr marL="0" indent="0" algn="just">
              <a:lnSpc>
                <a:spcPct val="125000"/>
              </a:lnSpc>
              <a:spcAft>
                <a:spcPts val="1000"/>
              </a:spcAft>
              <a:buNone/>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Ocenit dodavatele</a:t>
            </a:r>
            <a:r>
              <a:rPr lang="cs-CZ" sz="1200" dirty="0">
                <a:effectLst/>
                <a:latin typeface="Calibri" panose="020F0502020204030204" pitchFamily="34" charset="0"/>
                <a:ea typeface="Calibri" panose="020F0502020204030204" pitchFamily="34" charset="0"/>
                <a:cs typeface="Times New Roman" panose="02020603050405020304" pitchFamily="18" charset="0"/>
              </a:rPr>
              <a:t> není obtížný úkol, přesto to dělá jen velmi málo podniků. Snad si myslí, že to vyžaduje moc práce nebo že je to příliš drahé. Odměna ale může mít podobu označení „podnikový dodavatel roku“, případně toto označení může být udělováno v několika kategoriích. Motivace dodavatelů ještě vzroste, když se dá vědět i ostatním, kdo byl oceněn. Lze použít různé cesty, např. oznámení v tisku, uspořádat pro vyznamenané slavnostní přijetí, předání plaket, které si mohou někde vystavit aj. Dodavatelé potřebují znát, jak jsou dobří. Jestliže se jim usnadní, aby na veřejnosti vynikly tyto jejich silné stránky, odmění se odběratelům dobrým výkonem.</a:t>
            </a:r>
          </a:p>
          <a:p>
            <a:endParaRPr lang="cs-CZ" dirty="0"/>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91</a:t>
            </a:fld>
            <a:endParaRPr lang="cs-CZ"/>
          </a:p>
        </p:txBody>
      </p:sp>
    </p:spTree>
    <p:extLst>
      <p:ext uri="{BB962C8B-B14F-4D97-AF65-F5344CB8AC3E}">
        <p14:creationId xmlns:p14="http://schemas.microsoft.com/office/powerpoint/2010/main" val="20485755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lnSpc>
                <a:spcPct val="125000"/>
              </a:lnSpc>
              <a:spcAft>
                <a:spcPts val="1000"/>
              </a:spcAft>
              <a:buNone/>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Náprava špatného výkonu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5000"/>
              </a:lnSpc>
              <a:spcAft>
                <a:spcPts val="10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Obrácenou stranou než oceňování dobrých dodavatelů je náprava, zlepšení výkonu u špatných dodavatelů. Když dodavatelův výkon přestává být přijatelný, je třeba se s dodavatelem sejít s cílem zlepšit jeho služby. Přitom je vhodné dodržovat některé zásady:</a:t>
            </a: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Naplánovat setkání</a:t>
            </a:r>
            <a:r>
              <a:rPr lang="cs-CZ" sz="1200" dirty="0">
                <a:effectLst/>
                <a:latin typeface="Calibri" panose="020F0502020204030204" pitchFamily="34" charset="0"/>
                <a:ea typeface="Calibri" panose="020F0502020204030204" pitchFamily="34" charset="0"/>
                <a:cs typeface="Times New Roman" panose="02020603050405020304" pitchFamily="18" charset="0"/>
              </a:rPr>
              <a:t> s dodavatelem </a:t>
            </a: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co nejdříve</a:t>
            </a:r>
            <a:r>
              <a:rPr lang="cs-CZ" sz="1200" dirty="0">
                <a:effectLst/>
                <a:latin typeface="Calibri" panose="020F0502020204030204" pitchFamily="34" charset="0"/>
                <a:ea typeface="Calibri" panose="020F0502020204030204" pitchFamily="34" charset="0"/>
                <a:cs typeface="Times New Roman" panose="02020603050405020304" pitchFamily="18" charset="0"/>
              </a:rPr>
              <a:t>, když se jeho výkon začne zhoršovat, nečekat na konec roku. To sníží škody, vyplývající z jeho špatného výkonu.</a:t>
            </a: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Nevytvářet nepřátelskou atmosféru</a:t>
            </a:r>
            <a:r>
              <a:rPr lang="cs-CZ" sz="1200" dirty="0">
                <a:effectLst/>
                <a:latin typeface="Calibri" panose="020F0502020204030204" pitchFamily="34" charset="0"/>
                <a:ea typeface="Calibri" panose="020F0502020204030204" pitchFamily="34" charset="0"/>
                <a:cs typeface="Times New Roman" panose="02020603050405020304" pitchFamily="18" charset="0"/>
              </a:rPr>
              <a:t> během setkání. Sdělit dodavateli, že je třeba probrat opatření, ze kterých jak on, tak odběratel bude mít užitek.</a:t>
            </a:r>
          </a:p>
          <a:p>
            <a:pPr marL="342900" lvl="0" indent="-342900" algn="just">
              <a:lnSpc>
                <a:spcPct val="125000"/>
              </a:lnSpc>
              <a:buClr>
                <a:srgbClr val="F79377"/>
              </a:buClr>
              <a:buSzPts val="800"/>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Ještě před schůzkou </a:t>
            </a: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sdělit dodavateli, že bude tázán</a:t>
            </a:r>
            <a:r>
              <a:rPr lang="cs-CZ" sz="1200" dirty="0">
                <a:effectLst/>
                <a:latin typeface="Calibri" panose="020F0502020204030204" pitchFamily="34" charset="0"/>
                <a:ea typeface="Calibri" panose="020F0502020204030204" pitchFamily="34" charset="0"/>
                <a:cs typeface="Times New Roman" panose="02020603050405020304" pitchFamily="18" charset="0"/>
              </a:rPr>
              <a:t>, proč došlo ke zhoršení jeho výkonu. Je nemožné vyřešit problém, když nejsou známé jeho příčiny. Pokud dodavatel nezačne již před schůzkou přemýšlet o příčinách zhoršení, pak nápravná akce bude zbytečná. Když ale bude vědět, že od něj bude požadováno vysvětlení, pak je dobrá šance, že se problém vyřeší co nejdříve.</a:t>
            </a:r>
          </a:p>
          <a:p>
            <a:pPr marL="342900" lvl="0" indent="-342900" algn="just">
              <a:lnSpc>
                <a:spcPct val="125000"/>
              </a:lnSpc>
              <a:buClr>
                <a:srgbClr val="F79377"/>
              </a:buClr>
              <a:buSzPts val="800"/>
              <a:buFont typeface="Symbol" panose="05050102010706020507" pitchFamily="18" charset="2"/>
              <a:buChar char=""/>
            </a:pPr>
            <a:r>
              <a:rPr lang="pl-PL"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Nedovolit, aby schůzka skončila bez</a:t>
            </a:r>
            <a:r>
              <a:rPr lang="pl-PL" sz="1200" dirty="0">
                <a:effectLst/>
                <a:latin typeface="Calibri" panose="020F0502020204030204" pitchFamily="34" charset="0"/>
                <a:ea typeface="Calibri" panose="020F0502020204030204" pitchFamily="34" charset="0"/>
                <a:cs typeface="Times New Roman" panose="02020603050405020304" pitchFamily="18" charset="0"/>
              </a:rPr>
              <a:t>:</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5000"/>
              </a:lnSpc>
              <a:buFont typeface="Calibri" panose="020F050202020403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souhlasu dodavatele o plánovaných akcích, které by vyřešily problém,</a:t>
            </a:r>
          </a:p>
          <a:p>
            <a:pPr marL="742950" lvl="1" indent="-285750" algn="just">
              <a:lnSpc>
                <a:spcPct val="125000"/>
              </a:lnSpc>
              <a:buFont typeface="Calibri" panose="020F050202020403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stanovení termínů, do kdy bude problém vyřešen,</a:t>
            </a:r>
          </a:p>
          <a:p>
            <a:pPr marL="742950" lvl="1" indent="-285750" algn="just">
              <a:lnSpc>
                <a:spcPct val="125000"/>
              </a:lnSpc>
              <a:spcAft>
                <a:spcPts val="1000"/>
              </a:spcAft>
              <a:buFont typeface="Calibri" panose="020F050202020403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vzájemného souhlasu o způsobu hodnocení navrhovaného řešení.</a:t>
            </a:r>
          </a:p>
          <a:p>
            <a:pPr marL="0" indent="0">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Jestliže se neuspěje ve své snaze o zlepšení spolupráce, je třeba nahradit špatného dodavatele takovým, který splní očekávání. Ovšem nelze vždy uvažovat tak, že výměnou dodavatele se všechny problémy vyřeší. Může to skončit se stejnými nebo i horšími problémy.</a:t>
            </a:r>
            <a:endParaRPr lang="cs-CZ" dirty="0"/>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92</a:t>
            </a:fld>
            <a:endParaRPr lang="cs-CZ"/>
          </a:p>
        </p:txBody>
      </p:sp>
    </p:spTree>
    <p:extLst>
      <p:ext uri="{BB962C8B-B14F-4D97-AF65-F5344CB8AC3E}">
        <p14:creationId xmlns:p14="http://schemas.microsoft.com/office/powerpoint/2010/main" val="7763420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93</a:t>
            </a:fld>
            <a:endParaRPr lang="cs-CZ"/>
          </a:p>
        </p:txBody>
      </p:sp>
    </p:spTree>
    <p:extLst>
      <p:ext uri="{BB962C8B-B14F-4D97-AF65-F5344CB8AC3E}">
        <p14:creationId xmlns:p14="http://schemas.microsoft.com/office/powerpoint/2010/main" val="4326859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94</a:t>
            </a:fld>
            <a:endParaRPr lang="cs-CZ"/>
          </a:p>
        </p:txBody>
      </p:sp>
    </p:spTree>
    <p:extLst>
      <p:ext uri="{BB962C8B-B14F-4D97-AF65-F5344CB8AC3E}">
        <p14:creationId xmlns:p14="http://schemas.microsoft.com/office/powerpoint/2010/main" val="35022190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95</a:t>
            </a:fld>
            <a:endParaRPr lang="cs-CZ"/>
          </a:p>
        </p:txBody>
      </p:sp>
    </p:spTree>
    <p:extLst>
      <p:ext uri="{BB962C8B-B14F-4D97-AF65-F5344CB8AC3E}">
        <p14:creationId xmlns:p14="http://schemas.microsoft.com/office/powerpoint/2010/main" val="17722127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Zásobovací logistika představuje jeden z nejdůležitějších prvků logistického systému. Zabývá se problematikou zásob a jejich optimalizací. Zásoby hrají několik významných rolí v logistickém systému: reagují na změny na trhu, snižují náklady, tvoří úspory v dopravě i ve výrobě a jiné. </a:t>
            </a:r>
          </a:p>
          <a:p>
            <a:pPr algn="just">
              <a:lnSpc>
                <a:spcPct val="150000"/>
              </a:lnSpc>
              <a:spcAft>
                <a:spcPts val="10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Volba zásobovací strategie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Úlohou zásobování je zajištění plynulosti vnitropodnikových procesů. Musíme mít stanoveny potřebné úrovně zásob v adekvátním množství, v požadovaném čase, kvalitě a za ekonomické náklady, toto je hlavním úkolem při sestavení plánu zásob. </a:t>
            </a:r>
          </a:p>
          <a:p>
            <a:pPr algn="just">
              <a:lnSpc>
                <a:spcPct val="150000"/>
              </a:lnSpc>
              <a:spcBef>
                <a:spcPts val="600"/>
              </a:spcBef>
              <a:spcAft>
                <a:spcPts val="600"/>
              </a:spcAft>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Náklady na udržování zásob</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stavu zásob má na starost udržovat takovou výši zásob, aby bylo dosaženo vysoké úrovně zákaznického servisu za cenu minimálních nákladů. Do nákladů na udržování zásob počítáme náklady na kapitál vázaný v zásobách, skladovací náklady, náklady na pořízení zásob, ale také náklady na likvidaci zastaralého zboží.</a:t>
            </a:r>
            <a:r>
              <a:rPr lang="cs-CZ" sz="1200" baseline="30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96</a:t>
            </a:fld>
            <a:endParaRPr lang="cs-CZ"/>
          </a:p>
        </p:txBody>
      </p:sp>
    </p:spTree>
    <p:extLst>
      <p:ext uri="{BB962C8B-B14F-4D97-AF65-F5344CB8AC3E}">
        <p14:creationId xmlns:p14="http://schemas.microsoft.com/office/powerpoint/2010/main" val="28670830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97</a:t>
            </a:fld>
            <a:endParaRPr lang="cs-CZ"/>
          </a:p>
        </p:txBody>
      </p:sp>
    </p:spTree>
    <p:extLst>
      <p:ext uri="{BB962C8B-B14F-4D97-AF65-F5344CB8AC3E}">
        <p14:creationId xmlns:p14="http://schemas.microsoft.com/office/powerpoint/2010/main" val="25536873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635" indent="0" algn="just">
              <a:lnSpc>
                <a:spcPct val="150000"/>
              </a:lnSpc>
              <a:spcAft>
                <a:spcPts val="1000"/>
              </a:spcAft>
              <a:buNone/>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Za účelem zlepšení výkonu logistiky podniku, je třeba nejdříve najít problematické místo. Teprve následně je možné přejít k identifikování příležitosti ke zlepšení. V případě, že  má podnik opakované problémy v oblasti řízení zásob, je třeba prozkoumat problém hlouběji se všemi jeho příčinami a následky. Teprve poté můžeme provést rozsáhlejší změny v souvisejících procesech. Špatné řízení zásob bývá doprovázeno některými z následujících příznaků: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zvyšující se počet nevyřízených objednávek,</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zvyšující se investice vázané v zásobách a zároveň se počet nevyřízených objednávek nemění (respektive neklesá),</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vysoká fluktuace zákazníků,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narůstající počet zrušených objednávek,</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stále se opakující nedostatek skladovacího prostoru,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značné rozdíly v obrátce hlavních skladových položek mezi jednotlivými distribučními centry,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horšící se vztahy s odběrateli; charakteristické je rušení a snižování objednávek ze strany sprostředkovatelů,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600"/>
              </a:spcAft>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velký objem zastaralých položek.</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a:p>
            <a:endParaRPr lang="cs-CZ" dirty="0"/>
          </a:p>
          <a:p>
            <a:pPr marR="635" algn="just">
              <a:lnSpc>
                <a:spcPct val="120000"/>
              </a:lnSpc>
              <a:spcBef>
                <a:spcPts val="0"/>
              </a:spcBef>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V mnoha případech lze hladinu zásob v podniku snížit pomocí některého z následujících opatření: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vícestupňové plánování zásob. Příkladem tohoto plánování je ABC analýza,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analýza celkové doby doplňování zásob na sklad,</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analýza dodacích dob může následně vést ke změně dopravců nebo jednání se současnými dopravci,</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vyloučení položek, které jsou zastaralé nebo mají nízkou obrátku,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analýza objemu balení a systému slev,</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podpora/automatizace substituce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náhrad</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produktů,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zavedení formalizovaného systému objednávek a doplňování zboží,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hodnocení míry plnění dodávek podle jednotlivých skladových položek,</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analýza typických znaků zákaznické poptávky,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vytvoření formálního plánu prodeje a předpovědi poptávky podle zhodnocení předem stanovených prvků,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rozšíření přehledu o zásobách takovým způsobem, aby bylo možno sdílet informace a řízení zásob na různých úrovních dodávkového řetězce,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20000"/>
              </a:lnSpc>
              <a:spcBef>
                <a:spcPts val="0"/>
              </a:spcBef>
              <a:buClr>
                <a:srgbClr val="F79377"/>
              </a:buClr>
              <a:buSzPts val="800"/>
              <a:buFont typeface="Symbol" panose="05050102010706020507" pitchFamily="18" charset="2"/>
              <a:buChar cha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reorganizace metod, které jsou používány při řízení zásob (včetně skladování a dopravy) tak, aby bylo dosaženo zlepšení toku produktů.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a:p>
            <a:endParaRPr lang="cs-CZ" dirty="0"/>
          </a:p>
          <a:p>
            <a:pPr algn="just">
              <a:lnSpc>
                <a:spcPct val="150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mnoha podnicích bývá nejlepší metodou snížení stavu zásob, zkrácení doby cyklu objednávky, což lze dosáhnout pomocí </a:t>
            </a:r>
            <a:r>
              <a:rPr lang="cs-CZ" sz="1200" i="1" dirty="0">
                <a:effectLst/>
                <a:latin typeface="Calibri" panose="020F0502020204030204" pitchFamily="34" charset="0"/>
                <a:ea typeface="Calibri" panose="020F0502020204030204" pitchFamily="34" charset="0"/>
                <a:cs typeface="Times New Roman" panose="02020603050405020304" pitchFamily="18" charset="0"/>
              </a:rPr>
              <a:t>automatizace procesu vyřizování objednávek</a:t>
            </a:r>
            <a:r>
              <a:rPr lang="cs-CZ"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Důležitým faktem u řízení zásob je rozpoznání nesprávného přístupu k řízení zásob a identifikace problémových oblastí. Jednotlivé podniky mohou zvolit příslušná opatření, která povedou k odstranění či případné redukci rizika. Příznaky, které se mohou objevit u špatného řízení zásob, jsou následující: rostoucí počet nevyřízených či zrušených objednávek, nedostatky ve skladovacích prostorech, špatné vztahy s odběrateli či nezvladatelné množství zákazníků.</a:t>
            </a:r>
          </a:p>
          <a:p>
            <a:endParaRPr lang="cs-CZ" dirty="0"/>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98</a:t>
            </a:fld>
            <a:endParaRPr lang="cs-CZ"/>
          </a:p>
        </p:txBody>
      </p:sp>
    </p:spTree>
    <p:extLst>
      <p:ext uri="{BB962C8B-B14F-4D97-AF65-F5344CB8AC3E}">
        <p14:creationId xmlns:p14="http://schemas.microsoft.com/office/powerpoint/2010/main" val="19610991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1000"/>
              </a:spcAft>
            </a:pPr>
            <a:r>
              <a:rPr lang="cs-CZ"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Prognózování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Prognózování v oblasti řízení zásob hraje velice významnou roli. Na základě prognózy se každý podnik snaží předvídat svou budoucnost za využití různých kvantitativních a kvalitativních metod. Základním účelem je podpora u rozhodování v logistice. Tyto prognózy jsou důležité pro zvýšení spokojenosti zákazníků, efektivnost plánování ve výrobě, snížení pojistné zásoby a dalších. </a:t>
            </a:r>
          </a:p>
          <a:p>
            <a:pPr marL="0" indent="0" algn="just">
              <a:lnSpc>
                <a:spcPct val="150000"/>
              </a:lnSpc>
              <a:spcAft>
                <a:spcPts val="10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Předpovědi lze rozdělit do čtyř základních typů:</a:t>
            </a:r>
          </a:p>
          <a:p>
            <a:pPr marL="342900" marR="635" lvl="0" indent="-342900" algn="l">
              <a:lnSpc>
                <a:spcPct val="150000"/>
              </a:lnSpc>
              <a:spcAft>
                <a:spcPts val="1000"/>
              </a:spcAft>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Kvalitativní techniky,</a:t>
            </a:r>
            <a:r>
              <a:rPr lang="cs-CZ" sz="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které jsou založeny na odhadech a názorech lidí.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50000"/>
              </a:lnSpc>
              <a:spcAft>
                <a:spcPts val="1000"/>
              </a:spcAft>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Analýzy časových řad.</a:t>
            </a:r>
            <a:r>
              <a:rPr lang="cs-CZ" sz="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V tomto případě předpokládáme, že data, která se vztahují k minulé poptávce, mohou být použita k prognózování budoucí poptávky. Minulá data mohou zahrnovat různé komponenty jako trend, sezónnost, cyklické vlivy atd.</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50000"/>
              </a:lnSpc>
              <a:spcAft>
                <a:spcPts val="1000"/>
              </a:spcAft>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Příčinné předpovídání –</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předpokládáme, že poptávka má souvislost k některým známým ovlivňujícím faktorům.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50000"/>
              </a:lnSpc>
              <a:spcAft>
                <a:spcPts val="1000"/>
              </a:spcAft>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Simulační metody - prognózování</a:t>
            </a:r>
            <a:r>
              <a:rPr lang="cs-CZ"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na základě vytvořených modelů.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21D6A444-BC19-4C9A-BAB4-B117AB5E8E4B}" type="slidenum">
              <a:rPr lang="cs-CZ" smtClean="0"/>
              <a:t>99</a:t>
            </a:fld>
            <a:endParaRPr lang="cs-CZ"/>
          </a:p>
        </p:txBody>
      </p:sp>
    </p:spTree>
    <p:extLst>
      <p:ext uri="{BB962C8B-B14F-4D97-AF65-F5344CB8AC3E}">
        <p14:creationId xmlns:p14="http://schemas.microsoft.com/office/powerpoint/2010/main" val="368804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C06F4348-2A66-4FFA-9FA6-9BC3C2A12A39}" type="datetimeFigureOut">
              <a:rPr lang="cs-CZ" smtClean="0"/>
              <a:t>12.03.2022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392989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C06F4348-2A66-4FFA-9FA6-9BC3C2A12A39}" type="datetimeFigureOut">
              <a:rPr lang="cs-CZ" smtClean="0"/>
              <a:t>12.03.2022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52466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C06F4348-2A66-4FFA-9FA6-9BC3C2A12A39}" type="datetimeFigureOut">
              <a:rPr lang="cs-CZ" smtClean="0"/>
              <a:t>12.03.2022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53203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91174E0A-0BBE-459A-9C37-E73E16DB40C0}" type="slidenum">
              <a:rPr lang="cs-CZ" smtClean="0"/>
              <a:t>‹#›</a:t>
            </a:fld>
            <a:endParaRPr lang="cs-CZ"/>
          </a:p>
        </p:txBody>
      </p:sp>
      <p:sp>
        <p:nvSpPr>
          <p:cNvPr id="5" name="Zástupný symbol pro text 2"/>
          <p:cNvSpPr>
            <a:spLocks noGrp="1"/>
          </p:cNvSpPr>
          <p:nvPr>
            <p:ph idx="1"/>
          </p:nvPr>
        </p:nvSpPr>
        <p:spPr>
          <a:xfrm>
            <a:off x="527382" y="1844824"/>
            <a:ext cx="11486753"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6373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C06F4348-2A66-4FFA-9FA6-9BC3C2A12A39}" type="datetimeFigureOut">
              <a:rPr lang="cs-CZ" smtClean="0"/>
              <a:t>12.03.2022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35899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C06F4348-2A66-4FFA-9FA6-9BC3C2A12A39}" type="datetimeFigureOut">
              <a:rPr lang="cs-CZ" smtClean="0"/>
              <a:t>12.03.2022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163174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C06F4348-2A66-4FFA-9FA6-9BC3C2A12A39}" type="datetimeFigureOut">
              <a:rPr lang="cs-CZ" smtClean="0"/>
              <a:t>12.03.2022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79927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C06F4348-2A66-4FFA-9FA6-9BC3C2A12A39}" type="datetimeFigureOut">
              <a:rPr lang="cs-CZ" smtClean="0"/>
              <a:t>12.03.2022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126158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C06F4348-2A66-4FFA-9FA6-9BC3C2A12A39}" type="datetimeFigureOut">
              <a:rPr lang="cs-CZ" smtClean="0"/>
              <a:t>12.03.2022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272688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F4348-2A66-4FFA-9FA6-9BC3C2A12A39}" type="datetimeFigureOut">
              <a:rPr lang="cs-CZ" smtClean="0"/>
              <a:t>12.03.2022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202892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C06F4348-2A66-4FFA-9FA6-9BC3C2A12A39}" type="datetimeFigureOut">
              <a:rPr lang="cs-CZ" smtClean="0"/>
              <a:t>12.03.2022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287576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C06F4348-2A66-4FFA-9FA6-9BC3C2A12A39}" type="datetimeFigureOut">
              <a:rPr lang="cs-CZ" smtClean="0"/>
              <a:t>12.03.2022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1174E0A-0BBE-459A-9C37-E73E16DB40C0}" type="slidenum">
              <a:rPr lang="cs-CZ" smtClean="0"/>
              <a:t>‹#›</a:t>
            </a:fld>
            <a:endParaRPr lang="cs-CZ"/>
          </a:p>
        </p:txBody>
      </p:sp>
    </p:spTree>
    <p:extLst>
      <p:ext uri="{BB962C8B-B14F-4D97-AF65-F5344CB8AC3E}">
        <p14:creationId xmlns:p14="http://schemas.microsoft.com/office/powerpoint/2010/main" val="121118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F4348-2A66-4FFA-9FA6-9BC3C2A12A39}" type="datetimeFigureOut">
              <a:rPr lang="cs-CZ" smtClean="0"/>
              <a:t>12.03.2022</a:t>
            </a:fld>
            <a:endParaRPr lang="cs-C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74E0A-0BBE-459A-9C37-E73E16DB40C0}" type="slidenum">
              <a:rPr lang="cs-CZ" smtClean="0"/>
              <a:t>‹#›</a:t>
            </a:fld>
            <a:endParaRPr lang="cs-CZ"/>
          </a:p>
        </p:txBody>
      </p:sp>
    </p:spTree>
    <p:extLst>
      <p:ext uri="{BB962C8B-B14F-4D97-AF65-F5344CB8AC3E}">
        <p14:creationId xmlns:p14="http://schemas.microsoft.com/office/powerpoint/2010/main" val="3893359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hemeOverride" Target="../theme/themeOverride89.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hemeOverride" Target="../theme/themeOverride90.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hyperlink" Target="http://www.fce.vutbr.cz/tst/rada.v/logist/w-cw13-lo-pr19.ppt"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www.fce.vutbr.cz/tst/rada.v/logist/w-cw13-lo-pr19.ppt"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hyperlink" Target="http://www.fce.vutbr.cz/tst/rada.v/logist/w-cw13-lo-pr19.ppt"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hyperlink" Target="http://www.fce.vutbr.cz/tst/rada.v/logist/w-cw13-lo-pr19.ppt"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vmlDrawing" Target="../drawings/vmlDrawing1.vml"/><Relationship Id="rId1" Type="http://schemas.openxmlformats.org/officeDocument/2006/relationships/themeOverride" Target="../theme/themeOverride26.x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7.xml"/><Relationship Id="rId5"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42.xml"/><Relationship Id="rId5" Type="http://schemas.openxmlformats.org/officeDocument/2006/relationships/image" Target="../media/image5.jpe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4.xml"/><Relationship Id="rId5" Type="http://schemas.openxmlformats.org/officeDocument/2006/relationships/image" Target="../media/image6.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47.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53.xml"/><Relationship Id="rId5" Type="http://schemas.openxmlformats.org/officeDocument/2006/relationships/image" Target="../media/image7.gif"/><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55.xml"/><Relationship Id="rId5" Type="http://schemas.openxmlformats.org/officeDocument/2006/relationships/image" Target="../media/image8.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56.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hemeOverride" Target="../theme/themeOverride5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58.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59.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hemeOverride" Target="../theme/themeOverride60.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hemeOverride" Target="../theme/themeOverride61.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hemeOverride" Target="../theme/themeOverride6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hemeOverride" Target="../theme/themeOverride63.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hemeOverride" Target="../theme/themeOverride64.xml"/><Relationship Id="rId5" Type="http://schemas.openxmlformats.org/officeDocument/2006/relationships/image" Target="../media/image9.emf"/><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hemeOverride" Target="../theme/themeOverride65.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hemeOverride" Target="../theme/themeOverride66.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hemeOverride" Target="../theme/themeOverride6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hemeOverride" Target="../theme/themeOverride68.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hemeOverride" Target="../theme/themeOverride69.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hemeOverride" Target="../theme/themeOverride70.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hemeOverride" Target="../theme/themeOverride71.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hemeOverride" Target="../theme/themeOverride7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hemeOverride" Target="../theme/themeOverride73.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themeOverride" Target="../theme/themeOverride74.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hemeOverride" Target="../theme/themeOverride75.xml"/><Relationship Id="rId5" Type="http://schemas.openxmlformats.org/officeDocument/2006/relationships/image" Target="../media/image14.emf"/><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hemeOverride" Target="../theme/themeOverride76.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hemeOverride" Target="../theme/themeOverride77.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hemeOverride" Target="../theme/themeOverride78.xml"/><Relationship Id="rId5" Type="http://schemas.openxmlformats.org/officeDocument/2006/relationships/image" Target="../media/image1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hemeOverride" Target="../theme/themeOverride79.xml"/><Relationship Id="rId5" Type="http://schemas.openxmlformats.org/officeDocument/2006/relationships/image" Target="../media/image16.png"/><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hemeOverride" Target="../theme/themeOverride80.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hemeOverride" Target="../theme/themeOverride81.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hemeOverride" Target="../theme/themeOverride8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hemeOverride" Target="../theme/themeOverride83.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xml"/><Relationship Id="rId1" Type="http://schemas.openxmlformats.org/officeDocument/2006/relationships/themeOverride" Target="../theme/themeOverride84.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hemeOverride" Target="../theme/themeOverride85.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97.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8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hemeOverride" Target="../theme/themeOverride87.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hemeOverride" Target="../theme/themeOverride8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B0C327-B718-43E5-A0F2-91718809E73E}"/>
              </a:ext>
            </a:extLst>
          </p:cNvPr>
          <p:cNvSpPr>
            <a:spLocks noGrp="1"/>
          </p:cNvSpPr>
          <p:nvPr>
            <p:ph type="ctrTitle"/>
          </p:nvPr>
        </p:nvSpPr>
        <p:spPr/>
        <p:txBody>
          <a:bodyPr/>
          <a:lstStyle/>
          <a:p>
            <a:r>
              <a:rPr lang="cs-CZ" b="1" dirty="0"/>
              <a:t>Logistický management 2</a:t>
            </a:r>
          </a:p>
        </p:txBody>
      </p:sp>
      <p:sp>
        <p:nvSpPr>
          <p:cNvPr id="3" name="Podnadpis 2">
            <a:extLst>
              <a:ext uri="{FF2B5EF4-FFF2-40B4-BE49-F238E27FC236}">
                <a16:creationId xmlns:a16="http://schemas.microsoft.com/office/drawing/2014/main" id="{8F2C386B-2DB2-4CB6-B761-23723C636355}"/>
              </a:ext>
            </a:extLst>
          </p:cNvPr>
          <p:cNvSpPr>
            <a:spLocks noGrp="1"/>
          </p:cNvSpPr>
          <p:nvPr>
            <p:ph type="subTitle" idx="1"/>
          </p:nvPr>
        </p:nvSpPr>
        <p:spPr/>
        <p:txBody>
          <a:bodyPr/>
          <a:lstStyle/>
          <a:p>
            <a:r>
              <a:rPr lang="cs-CZ" dirty="0"/>
              <a:t>Tutoriál I.</a:t>
            </a:r>
          </a:p>
        </p:txBody>
      </p:sp>
    </p:spTree>
    <p:extLst>
      <p:ext uri="{BB962C8B-B14F-4D97-AF65-F5344CB8AC3E}">
        <p14:creationId xmlns:p14="http://schemas.microsoft.com/office/powerpoint/2010/main" val="322387696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D79598-2ACA-41D4-82E2-476866B74DFA}"/>
              </a:ext>
            </a:extLst>
          </p:cNvPr>
          <p:cNvSpPr>
            <a:spLocks noGrp="1"/>
          </p:cNvSpPr>
          <p:nvPr>
            <p:ph type="title"/>
          </p:nvPr>
        </p:nvSpPr>
        <p:spPr/>
        <p:txBody>
          <a:bodyPr/>
          <a:lstStyle/>
          <a:p>
            <a:r>
              <a:rPr lang="cs-CZ" b="1" dirty="0"/>
              <a:t>ZÁKLADNÍ POJMY A TERMINOLOGIE</a:t>
            </a:r>
          </a:p>
        </p:txBody>
      </p:sp>
      <p:sp>
        <p:nvSpPr>
          <p:cNvPr id="3" name="Zástupný obsah 2">
            <a:extLst>
              <a:ext uri="{FF2B5EF4-FFF2-40B4-BE49-F238E27FC236}">
                <a16:creationId xmlns:a16="http://schemas.microsoft.com/office/drawing/2014/main" id="{D3A8CB8C-F940-4572-A753-A715E673CA31}"/>
              </a:ext>
            </a:extLst>
          </p:cNvPr>
          <p:cNvSpPr>
            <a:spLocks noGrp="1"/>
          </p:cNvSpPr>
          <p:nvPr>
            <p:ph idx="1"/>
          </p:nvPr>
        </p:nvSpPr>
        <p:spPr/>
        <p:txBody>
          <a:bodyPr>
            <a:normAutofit/>
          </a:bodyPr>
          <a:lstStyle/>
          <a:p>
            <a:pPr marL="0" indent="0" algn="just">
              <a:lnSpc>
                <a:spcPct val="150000"/>
              </a:lnSpc>
              <a:spcAft>
                <a:spcPts val="800"/>
              </a:spcAft>
              <a:buNone/>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Logistika </a:t>
            </a: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vědní disciplína, která se zabývá plánováním, řízením a realizací materiálového toku a informací tak, aby správný produkt byl ve správný čas na správném místě s co nejnižšími náklady.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Logistika se zabývá dodáním: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správného výrobku,</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ve správném množství,</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ve správném čase,</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ve správné jakosti,</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na správné místo,</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správnému zákazníkovi,</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za správné náklady.</a:t>
            </a:r>
            <a:r>
              <a:rPr lang="cs-CZ" sz="1800" dirty="0">
                <a:effectLst/>
                <a:latin typeface="Calibri" panose="020F0502020204030204" pitchFamily="34" charset="0"/>
                <a:ea typeface="Calibri" panose="020F0502020204030204" pitchFamily="34" charset="0"/>
                <a:cs typeface="Calibri" panose="020F0502020204030204" pitchFamily="34" charset="0"/>
              </a:rPr>
              <a:t> </a:t>
            </a:r>
            <a:endParaRPr lang="cs-CZ" dirty="0"/>
          </a:p>
        </p:txBody>
      </p:sp>
    </p:spTree>
    <p:extLst>
      <p:ext uri="{BB962C8B-B14F-4D97-AF65-F5344CB8AC3E}">
        <p14:creationId xmlns:p14="http://schemas.microsoft.com/office/powerpoint/2010/main" val="2370636136"/>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1B410-CBB9-42C3-97BC-1CF5A8E26D62}"/>
              </a:ext>
            </a:extLst>
          </p:cNvPr>
          <p:cNvSpPr>
            <a:spLocks noGrp="1"/>
          </p:cNvSpPr>
          <p:nvPr>
            <p:ph type="title"/>
          </p:nvPr>
        </p:nvSpPr>
        <p:spPr/>
        <p:txBody>
          <a:bodyPr>
            <a:normAutofit/>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Důvody prognózování</a:t>
            </a:r>
            <a:endParaRPr lang="cs-CZ" dirty="0"/>
          </a:p>
        </p:txBody>
      </p:sp>
      <p:sp>
        <p:nvSpPr>
          <p:cNvPr id="3" name="Zástupný obsah 2">
            <a:extLst>
              <a:ext uri="{FF2B5EF4-FFF2-40B4-BE49-F238E27FC236}">
                <a16:creationId xmlns:a16="http://schemas.microsoft.com/office/drawing/2014/main" id="{F13B9475-4C3F-4492-8067-36DF85FB3C02}"/>
              </a:ext>
            </a:extLst>
          </p:cNvPr>
          <p:cNvSpPr>
            <a:spLocks noGrp="1"/>
          </p:cNvSpPr>
          <p:nvPr>
            <p:ph idx="1"/>
          </p:nvPr>
        </p:nvSpPr>
        <p:spPr/>
        <p:txBody>
          <a:bodyPr>
            <a:normAutofit fontScale="92500" lnSpcReduction="10000"/>
          </a:bodyPr>
          <a:lstStyle/>
          <a:p>
            <a:pPr marL="342900" lvl="0" indent="-342900" algn="l">
              <a:lnSpc>
                <a:spcPct val="150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zvýšení spokojenosti zákazníků;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omezení situací vzniklých vyčerpáním zásob;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snížení požadavků na pojistné zásoby;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efektivnější plánování výroby a nákup aj.</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Prognostický model je zde použit pro vytvoření prognózy na úrovni podniku jako celku, resp. na úrovni celých výrobkových řad. Přesnost předpovědí může ovlivnit řada faktorů, např.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ekonomické podmínky, aktivity konkurence, tržní posuny, změny ve spotřebitelských nákupních modelech, změny vládních nařízení</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50000"/>
              </a:lnSpc>
              <a:spcAft>
                <a:spcPts val="1000"/>
              </a:spcAft>
              <a:buNone/>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Prognózy se nikdy nenaplňují na 100%, proto se podniky snaží zavádět strategie, které jsou zaměřeny na zrychlení materiálového toku logistickým řetězcem.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75045888"/>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23426C-C173-4A7A-88AF-FA87FDF99151}"/>
              </a:ext>
            </a:extLst>
          </p:cNvPr>
          <p:cNvSpPr>
            <a:spLocks noGrp="1"/>
          </p:cNvSpPr>
          <p:nvPr>
            <p:ph type="title"/>
          </p:nvPr>
        </p:nvSpPr>
        <p:spPr/>
        <p:txBody>
          <a:bodyPr/>
          <a:lstStyle/>
          <a:p>
            <a:r>
              <a:rPr lang="cs-CZ" b="1" dirty="0">
                <a:solidFill>
                  <a:srgbClr val="C00000"/>
                </a:solidFill>
              </a:rPr>
              <a:t>Náklady na udržování zásob</a:t>
            </a:r>
          </a:p>
        </p:txBody>
      </p:sp>
      <p:sp>
        <p:nvSpPr>
          <p:cNvPr id="3" name="Zástupný obsah 2">
            <a:extLst>
              <a:ext uri="{FF2B5EF4-FFF2-40B4-BE49-F238E27FC236}">
                <a16:creationId xmlns:a16="http://schemas.microsoft.com/office/drawing/2014/main" id="{514BF93D-B2E8-4DEF-A17B-E8FE2839F9B3}"/>
              </a:ext>
            </a:extLst>
          </p:cNvPr>
          <p:cNvSpPr>
            <a:spLocks noGrp="1"/>
          </p:cNvSpPr>
          <p:nvPr>
            <p:ph idx="1"/>
          </p:nvPr>
        </p:nvSpPr>
        <p:spPr/>
        <p:txBody>
          <a:bodyPr/>
          <a:lstStyle/>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Náklady na udržování zásob by měly zahrnovat pouze ty náklady, které se mění v souvislosti s množstvím zásob na skladě. Tyto náklady lze rozčlenit do následujících skupin:</a:t>
            </a:r>
          </a:p>
          <a:p>
            <a:pPr marL="342900" lvl="0" indent="-342900" algn="l">
              <a:lnSpc>
                <a:spcPct val="150000"/>
              </a:lnSpc>
              <a:spcAft>
                <a:spcPts val="1000"/>
              </a:spcAft>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náklady kapitálu;</a:t>
            </a:r>
          </a:p>
          <a:p>
            <a:pPr marL="342900" lvl="0" indent="-342900" algn="l">
              <a:lnSpc>
                <a:spcPct val="150000"/>
              </a:lnSpc>
              <a:spcAft>
                <a:spcPts val="1000"/>
              </a:spcAft>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náklady na služby;</a:t>
            </a:r>
          </a:p>
          <a:p>
            <a:pPr marL="342900" lvl="0" indent="-342900" algn="l">
              <a:lnSpc>
                <a:spcPct val="150000"/>
              </a:lnSpc>
              <a:spcAft>
                <a:spcPts val="1000"/>
              </a:spcAft>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náklady na skladovací prostory;</a:t>
            </a:r>
          </a:p>
          <a:p>
            <a:pPr marL="342900" lvl="0" indent="-342900" algn="l">
              <a:lnSpc>
                <a:spcPct val="150000"/>
              </a:lnSpc>
              <a:spcAft>
                <a:spcPts val="1000"/>
              </a:spcAft>
              <a:buFont typeface="+mj-lt"/>
              <a:buAutoNum type="arabicPeriod"/>
            </a:pPr>
            <a:r>
              <a:rPr lang="cs-CZ" sz="1800" dirty="0">
                <a:effectLst/>
                <a:latin typeface="Calibri" panose="020F0502020204030204" pitchFamily="34" charset="0"/>
                <a:ea typeface="Calibri" panose="020F0502020204030204" pitchFamily="34" charset="0"/>
                <a:cs typeface="Times New Roman" panose="02020603050405020304" pitchFamily="18" charset="0"/>
              </a:rPr>
              <a:t>náklady rizika znehodnocení zásob.</a:t>
            </a:r>
          </a:p>
          <a:p>
            <a:endParaRPr lang="cs-CZ" dirty="0"/>
          </a:p>
        </p:txBody>
      </p:sp>
    </p:spTree>
    <p:extLst>
      <p:ext uri="{BB962C8B-B14F-4D97-AF65-F5344CB8AC3E}">
        <p14:creationId xmlns:p14="http://schemas.microsoft.com/office/powerpoint/2010/main" val="1365061929"/>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6937F6-ADEF-4725-B5B3-1BED48378196}"/>
              </a:ext>
            </a:extLst>
          </p:cNvPr>
          <p:cNvSpPr>
            <a:spLocks noGrp="1"/>
          </p:cNvSpPr>
          <p:nvPr>
            <p:ph type="title"/>
          </p:nvPr>
        </p:nvSpPr>
        <p:spPr/>
        <p:txBody>
          <a:bodyPr/>
          <a:lstStyle/>
          <a:p>
            <a:r>
              <a:rPr lang="cs-CZ" b="1" dirty="0">
                <a:solidFill>
                  <a:srgbClr val="C00000"/>
                </a:solidFill>
              </a:rPr>
              <a:t>Metody řízení zásob</a:t>
            </a:r>
          </a:p>
        </p:txBody>
      </p:sp>
      <p:sp>
        <p:nvSpPr>
          <p:cNvPr id="3" name="Zástupný obsah 2">
            <a:extLst>
              <a:ext uri="{FF2B5EF4-FFF2-40B4-BE49-F238E27FC236}">
                <a16:creationId xmlns:a16="http://schemas.microsoft.com/office/drawing/2014/main" id="{2A9BF2BD-1404-430B-95C6-048408A76CE4}"/>
              </a:ext>
            </a:extLst>
          </p:cNvPr>
          <p:cNvSpPr>
            <a:spLocks noGrp="1"/>
          </p:cNvSpPr>
          <p:nvPr>
            <p:ph idx="1"/>
          </p:nvPr>
        </p:nvSpPr>
        <p:spPr/>
        <p:txBody>
          <a:bodyPr>
            <a:normAutofit fontScale="85000" lnSpcReduction="20000"/>
          </a:bodyPr>
          <a:lstStyle/>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Metoda přímé odvolávky </a:t>
            </a:r>
            <a:r>
              <a:rPr lang="cs-CZ" sz="1800" b="1" i="1" dirty="0">
                <a:solidFill>
                  <a:srgbClr val="E21A23"/>
                </a:solidFill>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Dodavatel dostane konkrétní požadavek teprve v okamžiku, kdy odběratel má aktuální objednávky od zákazníků. Než k tomu dojde, je třeba připravit řadu příslušných podkladů: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Bef>
                <a:spcPts val="600"/>
              </a:spcBef>
              <a:spcAft>
                <a:spcPts val="600"/>
              </a:spcAft>
              <a:buFont typeface="+mj-lt"/>
              <a:buAutoNum type="alphaLcParenR"/>
              <a:tabLst>
                <a:tab pos="467995" algn="l"/>
              </a:tabLs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rámcová dohoda, na jeden rok, požadavky na kapacitu, kvalitu atd.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Bef>
                <a:spcPts val="600"/>
              </a:spcBef>
              <a:spcAft>
                <a:spcPts val="600"/>
              </a:spcAft>
              <a:buFont typeface="+mj-lt"/>
              <a:buAutoNum type="alphaLcParenR"/>
              <a:tabLst>
                <a:tab pos="467995" algn="l"/>
              </a:tabLs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rámcová smlouva (nebo kontrakt), na jedno čtvrtletí a aktualizuje se po měsíci.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Bef>
                <a:spcPts val="600"/>
              </a:spcBef>
              <a:spcAft>
                <a:spcPts val="600"/>
              </a:spcAft>
              <a:buFont typeface="+mj-lt"/>
              <a:buAutoNum type="alphaLcParenR"/>
              <a:tabLst>
                <a:tab pos="467995" algn="l"/>
              </a:tabLs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přímá odvolávka, vychází z rámcové smlouvy a týká se množit., dodacích lhůt a místa dodání.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Metoda sbližování dodavatelů a odběratelů :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vychází z myšlenky umístit dodavatele do provozní blízkosti odběratele.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Metoda společného řízení zásob: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předpokládá synchronizaci zásobování výroby.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Zásoby jsou hlavním „spotřebitelem“ provozního kapitálu podniku. Zásadní vliv na metody řízení zásob má, zda se při pohybu zásob uplatňuje systém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pull</a:t>
            </a:r>
            <a:r>
              <a:rPr lang="cs-CZ" sz="1800" dirty="0">
                <a:effectLst/>
                <a:latin typeface="Calibri" panose="020F0502020204030204" pitchFamily="34" charset="0"/>
                <a:ea typeface="Calibri" panose="020F0502020204030204" pitchFamily="34" charset="0"/>
                <a:cs typeface="Times New Roman" panose="02020603050405020304" pitchFamily="18" charset="0"/>
              </a:rPr>
              <a:t> (tažný) nebo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push</a:t>
            </a:r>
            <a:r>
              <a:rPr lang="cs-CZ" sz="1800" dirty="0">
                <a:effectLst/>
                <a:latin typeface="Calibri" panose="020F0502020204030204" pitchFamily="34" charset="0"/>
                <a:ea typeface="Calibri" panose="020F0502020204030204" pitchFamily="34" charset="0"/>
                <a:cs typeface="Times New Roman" panose="02020603050405020304" pitchFamily="18" charset="0"/>
              </a:rPr>
              <a:t> (tlačný) a zda je poptávka po zásobách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závislá</a:t>
            </a:r>
            <a:r>
              <a:rPr lang="cs-CZ" sz="18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(suroviny, díly, ze kterých se hotový výrobek vyrábí) nebo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nezávislá </a:t>
            </a:r>
            <a:r>
              <a:rPr lang="cs-CZ" sz="1800" dirty="0">
                <a:effectLst/>
                <a:latin typeface="Calibri" panose="020F0502020204030204" pitchFamily="34" charset="0"/>
                <a:ea typeface="Calibri" panose="020F0502020204030204" pitchFamily="34" charset="0"/>
                <a:cs typeface="Times New Roman" panose="02020603050405020304" pitchFamily="18" charset="0"/>
              </a:rPr>
              <a:t>(hotový výrobek, nemá vztah k poptávce po jiném druhu výrobku). Volba metody vychází z účelu stanovení zásob, charakteru jejich potřeby, informačních podkladů, ekonomických podmínek pro jejich použití a z hlavních faktorů ovlivňující zásoby.</a:t>
            </a:r>
          </a:p>
          <a:p>
            <a:endParaRPr lang="cs-CZ" dirty="0"/>
          </a:p>
        </p:txBody>
      </p:sp>
    </p:spTree>
    <p:extLst>
      <p:ext uri="{BB962C8B-B14F-4D97-AF65-F5344CB8AC3E}">
        <p14:creationId xmlns:p14="http://schemas.microsoft.com/office/powerpoint/2010/main" val="25536618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F3CF15-2D1E-4C9B-A2C9-FAA557A3469E}"/>
              </a:ext>
            </a:extLst>
          </p:cNvPr>
          <p:cNvSpPr>
            <a:spLocks noGrp="1"/>
          </p:cNvSpPr>
          <p:nvPr>
            <p:ph type="title"/>
          </p:nvPr>
        </p:nvSpPr>
        <p:spPr/>
        <p:txBody>
          <a:bodyPr/>
          <a:lstStyle/>
          <a:p>
            <a:pPr algn="ctr"/>
            <a:r>
              <a:rPr lang="cs-CZ" b="1" dirty="0">
                <a:solidFill>
                  <a:srgbClr val="C00000"/>
                </a:solidFill>
              </a:rPr>
              <a:t>Systémy řízení zásob</a:t>
            </a:r>
          </a:p>
        </p:txBody>
      </p:sp>
      <p:graphicFrame>
        <p:nvGraphicFramePr>
          <p:cNvPr id="4" name="Zástupný obsah 3">
            <a:extLst>
              <a:ext uri="{FF2B5EF4-FFF2-40B4-BE49-F238E27FC236}">
                <a16:creationId xmlns:a16="http://schemas.microsoft.com/office/drawing/2014/main" id="{EB85BBD4-0979-4389-8ECE-6A62542CAB0F}"/>
              </a:ext>
            </a:extLst>
          </p:cNvPr>
          <p:cNvGraphicFramePr>
            <a:graphicFrameLocks noGrp="1"/>
          </p:cNvGraphicFramePr>
          <p:nvPr>
            <p:ph idx="1"/>
          </p:nvPr>
        </p:nvGraphicFramePr>
        <p:xfrm>
          <a:off x="3171190" y="2879757"/>
          <a:ext cx="5849620" cy="2243074"/>
        </p:xfrm>
        <a:graphic>
          <a:graphicData uri="http://schemas.openxmlformats.org/drawingml/2006/table">
            <a:tbl>
              <a:tblPr firstRow="1" firstCol="1" bandRow="1">
                <a:tableStyleId>{5C22544A-7EE6-4342-B048-85BDC9FD1C3A}</a:tableStyleId>
              </a:tblPr>
              <a:tblGrid>
                <a:gridCol w="1949450">
                  <a:extLst>
                    <a:ext uri="{9D8B030D-6E8A-4147-A177-3AD203B41FA5}">
                      <a16:colId xmlns:a16="http://schemas.microsoft.com/office/drawing/2014/main" val="643242537"/>
                    </a:ext>
                  </a:extLst>
                </a:gridCol>
                <a:gridCol w="1950085">
                  <a:extLst>
                    <a:ext uri="{9D8B030D-6E8A-4147-A177-3AD203B41FA5}">
                      <a16:colId xmlns:a16="http://schemas.microsoft.com/office/drawing/2014/main" val="3895748842"/>
                    </a:ext>
                  </a:extLst>
                </a:gridCol>
                <a:gridCol w="1950085">
                  <a:extLst>
                    <a:ext uri="{9D8B030D-6E8A-4147-A177-3AD203B41FA5}">
                      <a16:colId xmlns:a16="http://schemas.microsoft.com/office/drawing/2014/main" val="54345306"/>
                    </a:ext>
                  </a:extLst>
                </a:gridCol>
              </a:tblGrid>
              <a:tr h="0">
                <a:tc>
                  <a:txBody>
                    <a:bodyPr/>
                    <a:lstStyle/>
                    <a:p>
                      <a:pPr algn="l">
                        <a:lnSpc>
                          <a:spcPct val="125000"/>
                        </a:lnSpc>
                        <a:spcAft>
                          <a:spcPts val="1000"/>
                        </a:spcAft>
                      </a:pPr>
                      <a:r>
                        <a:rPr lang="cs-CZ" sz="11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25000"/>
                        </a:lnSpc>
                        <a:spcAft>
                          <a:spcPts val="1000"/>
                        </a:spcAft>
                      </a:pPr>
                      <a:r>
                        <a:rPr lang="cs-CZ" sz="1100">
                          <a:effectLst/>
                        </a:rPr>
                        <a:t>Nezávislá poptávka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25000"/>
                        </a:lnSpc>
                        <a:spcAft>
                          <a:spcPts val="1000"/>
                        </a:spcAft>
                      </a:pPr>
                      <a:r>
                        <a:rPr lang="cs-CZ" sz="1100">
                          <a:effectLst/>
                        </a:rPr>
                        <a:t>Závislá poptávka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0283987"/>
                  </a:ext>
                </a:extLst>
              </a:tr>
              <a:tr h="0">
                <a:tc>
                  <a:txBody>
                    <a:bodyPr/>
                    <a:lstStyle/>
                    <a:p>
                      <a:pPr algn="l">
                        <a:lnSpc>
                          <a:spcPct val="125000"/>
                        </a:lnSpc>
                        <a:spcAft>
                          <a:spcPts val="1000"/>
                        </a:spcAft>
                      </a:pPr>
                      <a:r>
                        <a:rPr lang="cs-CZ" sz="1100">
                          <a:effectLst/>
                        </a:rPr>
                        <a:t>Zjišťování údajů pro stanovení objednávky</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25000"/>
                        </a:lnSpc>
                        <a:spcAft>
                          <a:spcPts val="1000"/>
                        </a:spcAft>
                      </a:pPr>
                      <a:r>
                        <a:rPr lang="cs-CZ" sz="1100">
                          <a:effectLst/>
                        </a:rPr>
                        <a:t>Prognóza, predikce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25000"/>
                        </a:lnSpc>
                        <a:spcAft>
                          <a:spcPts val="1000"/>
                        </a:spcAft>
                      </a:pPr>
                      <a:r>
                        <a:rPr lang="cs-CZ" sz="1100">
                          <a:effectLst/>
                        </a:rPr>
                        <a:t>Výpočet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368212"/>
                  </a:ext>
                </a:extLst>
              </a:tr>
              <a:tr h="0">
                <a:tc>
                  <a:txBody>
                    <a:bodyPr/>
                    <a:lstStyle/>
                    <a:p>
                      <a:pPr algn="l">
                        <a:lnSpc>
                          <a:spcPct val="125000"/>
                        </a:lnSpc>
                        <a:spcAft>
                          <a:spcPts val="1000"/>
                        </a:spcAft>
                      </a:pPr>
                      <a:r>
                        <a:rPr lang="cs-CZ" sz="1100">
                          <a:effectLst/>
                        </a:rPr>
                        <a:t>Údaje pouze o množství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25000"/>
                        </a:lnSpc>
                        <a:spcAft>
                          <a:spcPts val="1000"/>
                        </a:spcAft>
                      </a:pPr>
                      <a:r>
                        <a:rPr lang="cs-CZ" sz="1100">
                          <a:effectLst/>
                        </a:rPr>
                        <a:t>Statistická metoda stanovení dávky (výpočet EOQ pomoci Campova vzorce)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25000"/>
                        </a:lnSpc>
                        <a:spcAft>
                          <a:spcPts val="1000"/>
                        </a:spcAft>
                      </a:pPr>
                      <a:r>
                        <a:rPr lang="cs-CZ" sz="1100">
                          <a:effectLst/>
                        </a:rPr>
                        <a:t>Metoda plánování potřeby dávek (vypočet potřeby součástek pomoci kusovníku)</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156763"/>
                  </a:ext>
                </a:extLst>
              </a:tr>
              <a:tr h="0">
                <a:tc>
                  <a:txBody>
                    <a:bodyPr/>
                    <a:lstStyle/>
                    <a:p>
                      <a:pPr algn="l">
                        <a:lnSpc>
                          <a:spcPct val="125000"/>
                        </a:lnSpc>
                        <a:spcAft>
                          <a:spcPts val="1000"/>
                        </a:spcAft>
                      </a:pPr>
                      <a:r>
                        <a:rPr lang="cs-CZ" sz="1100">
                          <a:effectLst/>
                        </a:rPr>
                        <a:t>Údaje o množství a čase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25000"/>
                        </a:lnSpc>
                        <a:spcAft>
                          <a:spcPts val="1000"/>
                        </a:spcAft>
                      </a:pPr>
                      <a:r>
                        <a:rPr lang="cs-CZ" sz="1100">
                          <a:effectLst/>
                        </a:rPr>
                        <a:t>Metoda časově rozvrženého objednacího okamžiku  (objednací systémy)</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25000"/>
                        </a:lnSpc>
                        <a:spcAft>
                          <a:spcPts val="1000"/>
                        </a:spcAft>
                      </a:pPr>
                      <a:r>
                        <a:rPr lang="cs-CZ" sz="1100" dirty="0">
                          <a:effectLst/>
                        </a:rPr>
                        <a:t>Technika plánování potřeby materiálu MRP I (vypočet množství dávek a jejich velikosti v návaznosti na časové hledisko)</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5887638"/>
                  </a:ext>
                </a:extLst>
              </a:tr>
            </a:tbl>
          </a:graphicData>
        </a:graphic>
      </p:graphicFrame>
    </p:spTree>
    <p:extLst>
      <p:ext uri="{BB962C8B-B14F-4D97-AF65-F5344CB8AC3E}">
        <p14:creationId xmlns:p14="http://schemas.microsoft.com/office/powerpoint/2010/main" val="27282012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6BA08-9F94-466D-A49A-ADE736107DCA}"/>
              </a:ext>
            </a:extLst>
          </p:cNvPr>
          <p:cNvSpPr>
            <a:spLocks noGrp="1"/>
          </p:cNvSpPr>
          <p:nvPr>
            <p:ph type="title"/>
          </p:nvPr>
        </p:nvSpPr>
        <p:spPr/>
        <p:txBody>
          <a:bodyPr/>
          <a:lstStyle/>
          <a:p>
            <a:pPr algn="ctr"/>
            <a:r>
              <a:rPr lang="cs-CZ" b="1" dirty="0">
                <a:solidFill>
                  <a:srgbClr val="C00000"/>
                </a:solidFill>
              </a:rPr>
              <a:t>Objednací systémy</a:t>
            </a:r>
          </a:p>
        </p:txBody>
      </p:sp>
      <p:graphicFrame>
        <p:nvGraphicFramePr>
          <p:cNvPr id="4" name="Zástupný obsah 3">
            <a:extLst>
              <a:ext uri="{FF2B5EF4-FFF2-40B4-BE49-F238E27FC236}">
                <a16:creationId xmlns:a16="http://schemas.microsoft.com/office/drawing/2014/main" id="{6C0604DF-63FD-4DA9-BA7A-85FA86A02697}"/>
              </a:ext>
            </a:extLst>
          </p:cNvPr>
          <p:cNvGraphicFramePr>
            <a:graphicFrameLocks noGrp="1"/>
          </p:cNvGraphicFramePr>
          <p:nvPr>
            <p:ph idx="1"/>
          </p:nvPr>
        </p:nvGraphicFramePr>
        <p:xfrm>
          <a:off x="3171190" y="2364010"/>
          <a:ext cx="5849620" cy="3274568"/>
        </p:xfrm>
        <a:graphic>
          <a:graphicData uri="http://schemas.openxmlformats.org/drawingml/2006/table">
            <a:tbl>
              <a:tblPr firstRow="1" firstCol="1" bandRow="1">
                <a:tableStyleId>{5C22544A-7EE6-4342-B048-85BDC9FD1C3A}</a:tableStyleId>
              </a:tblPr>
              <a:tblGrid>
                <a:gridCol w="1949450">
                  <a:extLst>
                    <a:ext uri="{9D8B030D-6E8A-4147-A177-3AD203B41FA5}">
                      <a16:colId xmlns:a16="http://schemas.microsoft.com/office/drawing/2014/main" val="2053696400"/>
                    </a:ext>
                  </a:extLst>
                </a:gridCol>
                <a:gridCol w="1950085">
                  <a:extLst>
                    <a:ext uri="{9D8B030D-6E8A-4147-A177-3AD203B41FA5}">
                      <a16:colId xmlns:a16="http://schemas.microsoft.com/office/drawing/2014/main" val="2309747995"/>
                    </a:ext>
                  </a:extLst>
                </a:gridCol>
                <a:gridCol w="1950085">
                  <a:extLst>
                    <a:ext uri="{9D8B030D-6E8A-4147-A177-3AD203B41FA5}">
                      <a16:colId xmlns:a16="http://schemas.microsoft.com/office/drawing/2014/main" val="1182103955"/>
                    </a:ext>
                  </a:extLst>
                </a:gridCol>
              </a:tblGrid>
              <a:tr h="0">
                <a:tc>
                  <a:txBody>
                    <a:bodyPr/>
                    <a:lstStyle/>
                    <a:p>
                      <a:pPr algn="just">
                        <a:lnSpc>
                          <a:spcPct val="125000"/>
                        </a:lnSpc>
                        <a:spcAft>
                          <a:spcPts val="1000"/>
                        </a:spcAft>
                      </a:pPr>
                      <a:r>
                        <a:rPr lang="cs-CZ" sz="11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100">
                          <a:effectLst/>
                        </a:rPr>
                        <a:t>Pevné objednací množství Q</a:t>
                      </a:r>
                      <a:endParaRPr lang="cs-CZ" sz="1200">
                        <a:effectLst/>
                      </a:endParaRPr>
                    </a:p>
                    <a:p>
                      <a:pPr algn="just">
                        <a:lnSpc>
                          <a:spcPct val="125000"/>
                        </a:lnSpc>
                        <a:spcAft>
                          <a:spcPts val="1000"/>
                        </a:spcAft>
                      </a:pPr>
                      <a:r>
                        <a:rPr lang="cs-CZ" sz="11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100">
                          <a:effectLst/>
                        </a:rPr>
                        <a:t>Proměnné objednací</a:t>
                      </a:r>
                      <a:endParaRPr lang="cs-CZ" sz="1200">
                        <a:effectLst/>
                      </a:endParaRPr>
                    </a:p>
                    <a:p>
                      <a:pPr algn="just">
                        <a:lnSpc>
                          <a:spcPct val="125000"/>
                        </a:lnSpc>
                        <a:spcAft>
                          <a:spcPts val="1000"/>
                        </a:spcAft>
                      </a:pPr>
                      <a:r>
                        <a:rPr lang="cs-CZ" sz="1100">
                          <a:effectLst/>
                        </a:rPr>
                        <a:t>množství, doplňované do</a:t>
                      </a:r>
                      <a:endParaRPr lang="cs-CZ" sz="1200">
                        <a:effectLst/>
                      </a:endParaRPr>
                    </a:p>
                    <a:p>
                      <a:pPr algn="just">
                        <a:lnSpc>
                          <a:spcPct val="125000"/>
                        </a:lnSpc>
                        <a:spcAft>
                          <a:spcPts val="1000"/>
                        </a:spcAft>
                      </a:pPr>
                      <a:r>
                        <a:rPr lang="cs-CZ" sz="1100">
                          <a:effectLst/>
                        </a:rPr>
                        <a:t>výše „S“</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9807283"/>
                  </a:ext>
                </a:extLst>
              </a:tr>
              <a:tr h="0">
                <a:tc>
                  <a:txBody>
                    <a:bodyPr/>
                    <a:lstStyle/>
                    <a:p>
                      <a:pPr algn="just">
                        <a:lnSpc>
                          <a:spcPct val="125000"/>
                        </a:lnSpc>
                        <a:spcAft>
                          <a:spcPts val="1000"/>
                        </a:spcAft>
                      </a:pPr>
                      <a:r>
                        <a:rPr lang="cs-CZ" sz="1100">
                          <a:effectLst/>
                        </a:rPr>
                        <a:t>Objednávání v proměnných okamžicích (měří se a kontroluje se „B“- objednací úroveň)</a:t>
                      </a:r>
                      <a:endParaRPr lang="cs-CZ" sz="1200">
                        <a:effectLst/>
                      </a:endParaRPr>
                    </a:p>
                    <a:p>
                      <a:pPr algn="just">
                        <a:lnSpc>
                          <a:spcPct val="125000"/>
                        </a:lnSpc>
                        <a:spcAft>
                          <a:spcPts val="1000"/>
                        </a:spcAft>
                      </a:pPr>
                      <a:r>
                        <a:rPr lang="cs-CZ" sz="11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cs-CZ" sz="1100" u="sng">
                          <a:effectLst/>
                        </a:rPr>
                        <a:t>B,Q:</a:t>
                      </a:r>
                      <a:endParaRPr lang="cs-CZ" sz="1200">
                        <a:effectLst/>
                      </a:endParaRPr>
                    </a:p>
                    <a:p>
                      <a:pPr algn="just">
                        <a:lnSpc>
                          <a:spcPct val="125000"/>
                        </a:lnSpc>
                        <a:spcAft>
                          <a:spcPts val="1000"/>
                        </a:spcAft>
                      </a:pPr>
                      <a:r>
                        <a:rPr lang="cs-CZ" sz="1100">
                          <a:effectLst/>
                        </a:rPr>
                        <a:t>Proměnný okamžik objednávky, pevné objednací</a:t>
                      </a:r>
                      <a:endParaRPr lang="cs-CZ" sz="1200">
                        <a:effectLst/>
                      </a:endParaRPr>
                    </a:p>
                    <a:p>
                      <a:pPr algn="just">
                        <a:lnSpc>
                          <a:spcPct val="125000"/>
                        </a:lnSpc>
                        <a:spcAft>
                          <a:spcPts val="1000"/>
                        </a:spcAft>
                      </a:pPr>
                      <a:r>
                        <a:rPr lang="cs-CZ" sz="1100">
                          <a:effectLst/>
                        </a:rPr>
                        <a:t>množství „Q“</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cs-CZ" sz="1100" u="sng">
                          <a:effectLst/>
                        </a:rPr>
                        <a:t>B,S:</a:t>
                      </a:r>
                      <a:endParaRPr lang="cs-CZ" sz="1200">
                        <a:effectLst/>
                      </a:endParaRPr>
                    </a:p>
                    <a:p>
                      <a:pPr algn="just">
                        <a:lnSpc>
                          <a:spcPct val="125000"/>
                        </a:lnSpc>
                        <a:spcAft>
                          <a:spcPts val="1000"/>
                        </a:spcAft>
                      </a:pPr>
                      <a:r>
                        <a:rPr lang="cs-CZ" sz="1100">
                          <a:effectLst/>
                        </a:rPr>
                        <a:t>Proměnný okamžik</a:t>
                      </a:r>
                      <a:endParaRPr lang="cs-CZ" sz="1200">
                        <a:effectLst/>
                      </a:endParaRPr>
                    </a:p>
                    <a:p>
                      <a:pPr algn="just">
                        <a:lnSpc>
                          <a:spcPct val="125000"/>
                        </a:lnSpc>
                        <a:spcAft>
                          <a:spcPts val="1000"/>
                        </a:spcAft>
                      </a:pPr>
                      <a:r>
                        <a:rPr lang="cs-CZ" sz="1100">
                          <a:effectLst/>
                        </a:rPr>
                        <a:t>objednávky, objednávání do</a:t>
                      </a:r>
                      <a:endParaRPr lang="cs-CZ" sz="1200">
                        <a:effectLst/>
                      </a:endParaRPr>
                    </a:p>
                    <a:p>
                      <a:pPr algn="just">
                        <a:lnSpc>
                          <a:spcPct val="125000"/>
                        </a:lnSpc>
                        <a:spcAft>
                          <a:spcPts val="1000"/>
                        </a:spcAft>
                      </a:pPr>
                      <a:r>
                        <a:rPr lang="cs-CZ" sz="1100">
                          <a:effectLst/>
                        </a:rPr>
                        <a:t>cílové úrovně „S“</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902682"/>
                  </a:ext>
                </a:extLst>
              </a:tr>
              <a:tr h="0">
                <a:tc>
                  <a:txBody>
                    <a:bodyPr/>
                    <a:lstStyle/>
                    <a:p>
                      <a:pPr algn="just">
                        <a:lnSpc>
                          <a:spcPct val="125000"/>
                        </a:lnSpc>
                        <a:spcAft>
                          <a:spcPts val="1000"/>
                        </a:spcAft>
                      </a:pPr>
                      <a:r>
                        <a:rPr lang="cs-CZ" sz="1100">
                          <a:effectLst/>
                        </a:rPr>
                        <a:t>Objednávání v pevných okamžicích (kontroluje se „s“-pěvný okamžik objednání)</a:t>
                      </a:r>
                      <a:endParaRPr lang="cs-CZ" sz="1200">
                        <a:effectLst/>
                      </a:endParaRPr>
                    </a:p>
                    <a:p>
                      <a:pPr algn="just">
                        <a:lnSpc>
                          <a:spcPct val="125000"/>
                        </a:lnSpc>
                        <a:spcAft>
                          <a:spcPts val="1000"/>
                        </a:spcAft>
                      </a:pPr>
                      <a:r>
                        <a:rPr lang="cs-CZ" sz="11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cs-CZ" sz="1100" u="sng">
                          <a:effectLst/>
                        </a:rPr>
                        <a:t>s,Q:</a:t>
                      </a:r>
                      <a:endParaRPr lang="cs-CZ" sz="1200">
                        <a:effectLst/>
                      </a:endParaRPr>
                    </a:p>
                    <a:p>
                      <a:pPr algn="just">
                        <a:lnSpc>
                          <a:spcPct val="125000"/>
                        </a:lnSpc>
                        <a:spcAft>
                          <a:spcPts val="1000"/>
                        </a:spcAft>
                      </a:pPr>
                      <a:r>
                        <a:rPr lang="cs-CZ" sz="1100">
                          <a:effectLst/>
                        </a:rPr>
                        <a:t>Pevný okamžik objednávky,</a:t>
                      </a:r>
                      <a:endParaRPr lang="cs-CZ" sz="1200">
                        <a:effectLst/>
                      </a:endParaRPr>
                    </a:p>
                    <a:p>
                      <a:pPr algn="just">
                        <a:lnSpc>
                          <a:spcPct val="125000"/>
                        </a:lnSpc>
                        <a:spcAft>
                          <a:spcPts val="1000"/>
                        </a:spcAft>
                      </a:pPr>
                      <a:r>
                        <a:rPr lang="cs-CZ" sz="1100">
                          <a:effectLst/>
                        </a:rPr>
                        <a:t>pevné objednací množství</a:t>
                      </a:r>
                      <a:endParaRPr lang="cs-CZ" sz="1200">
                        <a:effectLst/>
                      </a:endParaRPr>
                    </a:p>
                    <a:p>
                      <a:pPr algn="just">
                        <a:lnSpc>
                          <a:spcPct val="125000"/>
                        </a:lnSpc>
                        <a:spcAft>
                          <a:spcPts val="1000"/>
                        </a:spcAft>
                      </a:pPr>
                      <a:r>
                        <a:rPr lang="cs-CZ" sz="11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cs-CZ" sz="1100" u="sng" dirty="0" err="1">
                          <a:effectLst/>
                        </a:rPr>
                        <a:t>s,S</a:t>
                      </a:r>
                      <a:r>
                        <a:rPr lang="cs-CZ" sz="1100" u="sng" dirty="0">
                          <a:effectLst/>
                        </a:rPr>
                        <a:t>:</a:t>
                      </a:r>
                      <a:endParaRPr lang="cs-CZ" sz="1200" dirty="0">
                        <a:effectLst/>
                      </a:endParaRPr>
                    </a:p>
                    <a:p>
                      <a:pPr algn="just">
                        <a:lnSpc>
                          <a:spcPct val="125000"/>
                        </a:lnSpc>
                        <a:spcAft>
                          <a:spcPts val="1000"/>
                        </a:spcAft>
                      </a:pPr>
                      <a:r>
                        <a:rPr lang="cs-CZ" sz="1100" dirty="0">
                          <a:effectLst/>
                        </a:rPr>
                        <a:t>Pevný okamžik objednávky,</a:t>
                      </a:r>
                      <a:endParaRPr lang="cs-CZ" sz="1200" dirty="0">
                        <a:effectLst/>
                      </a:endParaRPr>
                    </a:p>
                    <a:p>
                      <a:pPr algn="just">
                        <a:lnSpc>
                          <a:spcPct val="125000"/>
                        </a:lnSpc>
                        <a:spcAft>
                          <a:spcPts val="1000"/>
                        </a:spcAft>
                      </a:pPr>
                      <a:r>
                        <a:rPr lang="cs-CZ" sz="1100" dirty="0">
                          <a:effectLst/>
                        </a:rPr>
                        <a:t>doplňování do cílové úrovně</a:t>
                      </a:r>
                      <a:endParaRPr lang="cs-CZ" sz="1200" dirty="0">
                        <a:effectLst/>
                      </a:endParaRPr>
                    </a:p>
                    <a:p>
                      <a:pPr algn="just">
                        <a:lnSpc>
                          <a:spcPct val="125000"/>
                        </a:lnSpc>
                        <a:spcAft>
                          <a:spcPts val="1000"/>
                        </a:spcAft>
                      </a:pPr>
                      <a:r>
                        <a:rPr lang="cs-CZ" sz="1100" dirty="0">
                          <a:effectLst/>
                        </a:rPr>
                        <a:t>„S“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2578189"/>
                  </a:ext>
                </a:extLst>
              </a:tr>
            </a:tbl>
          </a:graphicData>
        </a:graphic>
      </p:graphicFrame>
    </p:spTree>
    <p:extLst>
      <p:ext uri="{BB962C8B-B14F-4D97-AF65-F5344CB8AC3E}">
        <p14:creationId xmlns:p14="http://schemas.microsoft.com/office/powerpoint/2010/main" val="33604042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B,Q</a:t>
            </a:r>
          </a:p>
        </p:txBody>
      </p:sp>
      <p:sp>
        <p:nvSpPr>
          <p:cNvPr id="3" name="Zástupný symbol pro obsah 2"/>
          <p:cNvSpPr>
            <a:spLocks noGrp="1"/>
          </p:cNvSpPr>
          <p:nvPr>
            <p:ph idx="1"/>
          </p:nvPr>
        </p:nvSpPr>
        <p:spPr/>
        <p:txBody>
          <a:bodyPr>
            <a:normAutofit/>
          </a:bodyPr>
          <a:lstStyle/>
          <a:p>
            <a:r>
              <a:rPr lang="cs-CZ" sz="2000" dirty="0"/>
              <a:t>Proměnný okamžik objednání, pevné množství</a:t>
            </a:r>
          </a:p>
          <a:p>
            <a:r>
              <a:rPr lang="cs-CZ" sz="2000" dirty="0"/>
              <a:t>Použití:  v případě pravidelného odběru, položky s velkou hodnotou odbytu.</a:t>
            </a:r>
            <a:br>
              <a:rPr lang="cs-CZ" sz="2000" dirty="0"/>
            </a:br>
            <a:endParaRPr lang="cs-CZ" sz="2000" dirty="0"/>
          </a:p>
        </p:txBody>
      </p:sp>
      <p:pic>
        <p:nvPicPr>
          <p:cNvPr id="5"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5195" y="2708920"/>
            <a:ext cx="6334880" cy="346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1620555" y="6304002"/>
            <a:ext cx="4752528" cy="553998"/>
          </a:xfrm>
          <a:prstGeom prst="rect">
            <a:avLst/>
          </a:prstGeom>
          <a:noFill/>
        </p:spPr>
        <p:txBody>
          <a:bodyPr wrap="square" rtlCol="0">
            <a:spAutoFit/>
          </a:bodyPr>
          <a:lstStyle/>
          <a:p>
            <a:r>
              <a:rPr lang="en-US" altLang="cs-CZ" sz="1000" b="1" dirty="0">
                <a:cs typeface="Arial" pitchFamily="34" charset="0"/>
              </a:rPr>
              <a:t>©</a:t>
            </a:r>
            <a:r>
              <a:rPr lang="cs-CZ" altLang="cs-CZ" sz="1000" b="1" dirty="0">
                <a:cs typeface="Arial" pitchFamily="34" charset="0"/>
              </a:rPr>
              <a:t>  </a:t>
            </a:r>
            <a:r>
              <a:rPr lang="en-US" altLang="cs-CZ" sz="1000" b="1" dirty="0">
                <a:cs typeface="Arial" pitchFamily="34" charset="0"/>
              </a:rPr>
              <a:t>©</a:t>
            </a:r>
            <a:r>
              <a:rPr lang="cs-CZ" altLang="cs-CZ" sz="1000" b="1" dirty="0">
                <a:cs typeface="Arial" pitchFamily="34" charset="0"/>
              </a:rPr>
              <a:t>  </a:t>
            </a:r>
            <a:r>
              <a:rPr lang="cs-CZ" altLang="cs-CZ" sz="1000" b="1" dirty="0"/>
              <a:t>Ing. Václav Rada, CSc.2015. LOGISTIKA:</a:t>
            </a:r>
            <a:r>
              <a:rPr lang="cs-CZ" altLang="cs-CZ" sz="1000" b="1" i="1" dirty="0"/>
              <a:t> Logistika a zásobování + sklady. </a:t>
            </a:r>
            <a:r>
              <a:rPr lang="cs-CZ" altLang="cs-CZ" sz="1000" dirty="0"/>
              <a:t>Ústav technologie, mechanizace a řízení. Fakulta stavební VUT v Brně</a:t>
            </a:r>
          </a:p>
          <a:p>
            <a:r>
              <a:rPr lang="cs-CZ" sz="1000" dirty="0">
                <a:hlinkClick r:id="rId4"/>
              </a:rPr>
              <a:t>fce.vutbr.cz/</a:t>
            </a:r>
            <a:r>
              <a:rPr lang="cs-CZ" sz="1000" dirty="0" err="1">
                <a:hlinkClick r:id="rId4"/>
              </a:rPr>
              <a:t>tst</a:t>
            </a:r>
            <a:r>
              <a:rPr lang="cs-CZ" sz="1000" dirty="0">
                <a:hlinkClick r:id="rId4"/>
              </a:rPr>
              <a:t>/</a:t>
            </a:r>
            <a:r>
              <a:rPr lang="cs-CZ" sz="1000" dirty="0" err="1">
                <a:hlinkClick r:id="rId4"/>
              </a:rPr>
              <a:t>rada.v</a:t>
            </a:r>
            <a:r>
              <a:rPr lang="cs-CZ" sz="1000" dirty="0">
                <a:hlinkClick r:id="rId4"/>
              </a:rPr>
              <a:t>/</a:t>
            </a:r>
            <a:r>
              <a:rPr lang="cs-CZ" sz="1000" dirty="0" err="1">
                <a:hlinkClick r:id="rId4"/>
              </a:rPr>
              <a:t>logist</a:t>
            </a:r>
            <a:r>
              <a:rPr lang="cs-CZ" sz="1000" dirty="0">
                <a:hlinkClick r:id="rId4"/>
              </a:rPr>
              <a:t>/w-cw13-lo-pr19.ppt</a:t>
            </a:r>
            <a:r>
              <a:rPr lang="cs-CZ" sz="1000" dirty="0"/>
              <a:t> </a:t>
            </a:r>
          </a:p>
        </p:txBody>
      </p:sp>
    </p:spTree>
    <p:extLst>
      <p:ext uri="{BB962C8B-B14F-4D97-AF65-F5344CB8AC3E}">
        <p14:creationId xmlns:p14="http://schemas.microsoft.com/office/powerpoint/2010/main" val="1753241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B,S</a:t>
            </a:r>
          </a:p>
        </p:txBody>
      </p:sp>
      <p:sp>
        <p:nvSpPr>
          <p:cNvPr id="3" name="Zástupný symbol pro obsah 2"/>
          <p:cNvSpPr>
            <a:spLocks noGrp="1"/>
          </p:cNvSpPr>
          <p:nvPr>
            <p:ph idx="1"/>
          </p:nvPr>
        </p:nvSpPr>
        <p:spPr>
          <a:xfrm>
            <a:off x="1981200" y="1600202"/>
            <a:ext cx="8229600" cy="2404863"/>
          </a:xfrm>
        </p:spPr>
        <p:txBody>
          <a:bodyPr>
            <a:normAutofit/>
          </a:bodyPr>
          <a:lstStyle/>
          <a:p>
            <a:pPr marL="0" indent="0">
              <a:buNone/>
            </a:pPr>
            <a:r>
              <a:rPr lang="cs-CZ" sz="2000" b="1" dirty="0"/>
              <a:t>vždy se doobjednává do cílové úrovně „S“. Cílová úroveň se vypočte následovně:</a:t>
            </a:r>
            <a:endParaRPr lang="cs-CZ" sz="2000" dirty="0"/>
          </a:p>
          <a:p>
            <a:pPr marL="0" indent="0" algn="ctr">
              <a:buNone/>
            </a:pPr>
            <a:r>
              <a:rPr lang="cs-CZ" sz="2000" b="1" dirty="0"/>
              <a:t>	S = B + Q</a:t>
            </a:r>
            <a:endParaRPr lang="cs-CZ" sz="2000" dirty="0"/>
          </a:p>
          <a:p>
            <a:pPr marL="0" indent="0">
              <a:buNone/>
            </a:pPr>
            <a:r>
              <a:rPr lang="cs-CZ" sz="2000" dirty="0"/>
              <a:t>Použití: zásadně stejné podmínky jako u B, Q, nárazový odběr, spotřeba množství Q je několikrát delší než objednací interval.</a:t>
            </a:r>
          </a:p>
          <a:p>
            <a:endParaRPr lang="cs-CZ" sz="2000" dirty="0"/>
          </a:p>
          <a:p>
            <a:endParaRPr lang="cs-CZ" sz="2000" dirty="0"/>
          </a:p>
          <a:p>
            <a:endParaRPr lang="cs-CZ" sz="2000" dirty="0"/>
          </a:p>
          <a:p>
            <a:endParaRPr lang="cs-CZ" sz="2000" dirty="0"/>
          </a:p>
          <a:p>
            <a:endParaRPr lang="cs-CZ" sz="2000" dirty="0"/>
          </a:p>
        </p:txBody>
      </p:sp>
      <p:pic>
        <p:nvPicPr>
          <p:cNvPr id="5"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625" y="3293505"/>
            <a:ext cx="5328592" cy="300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1620555" y="6304002"/>
            <a:ext cx="4752528" cy="553998"/>
          </a:xfrm>
          <a:prstGeom prst="rect">
            <a:avLst/>
          </a:prstGeom>
          <a:noFill/>
        </p:spPr>
        <p:txBody>
          <a:bodyPr wrap="square" rtlCol="0">
            <a:spAutoFit/>
          </a:bodyPr>
          <a:lstStyle/>
          <a:p>
            <a:r>
              <a:rPr lang="en-US" altLang="cs-CZ" sz="1000" b="1" dirty="0">
                <a:cs typeface="Arial" pitchFamily="34" charset="0"/>
              </a:rPr>
              <a:t>©</a:t>
            </a:r>
            <a:r>
              <a:rPr lang="cs-CZ" altLang="cs-CZ" sz="1000" b="1" dirty="0">
                <a:cs typeface="Arial" pitchFamily="34" charset="0"/>
              </a:rPr>
              <a:t>  </a:t>
            </a:r>
            <a:r>
              <a:rPr lang="cs-CZ" altLang="cs-CZ" sz="1000" b="1" dirty="0"/>
              <a:t>Ing. Václav Rada, CSc.2015. LOGISTIKA:</a:t>
            </a:r>
            <a:r>
              <a:rPr lang="cs-CZ" altLang="cs-CZ" sz="1000" b="1" i="1" dirty="0"/>
              <a:t> Logistika a zásobování + sklady. </a:t>
            </a:r>
            <a:r>
              <a:rPr lang="cs-CZ" altLang="cs-CZ" sz="1000" dirty="0"/>
              <a:t>Ústav technologie, mechanizace a řízení. Fakulta stavební VUT v Brně</a:t>
            </a:r>
          </a:p>
          <a:p>
            <a:r>
              <a:rPr lang="cs-CZ" sz="1000" dirty="0">
                <a:hlinkClick r:id="rId4"/>
              </a:rPr>
              <a:t>fce.vutbr.cz/</a:t>
            </a:r>
            <a:r>
              <a:rPr lang="cs-CZ" sz="1000" dirty="0" err="1">
                <a:hlinkClick r:id="rId4"/>
              </a:rPr>
              <a:t>tst</a:t>
            </a:r>
            <a:r>
              <a:rPr lang="cs-CZ" sz="1000" dirty="0">
                <a:hlinkClick r:id="rId4"/>
              </a:rPr>
              <a:t>/</a:t>
            </a:r>
            <a:r>
              <a:rPr lang="cs-CZ" sz="1000" dirty="0" err="1">
                <a:hlinkClick r:id="rId4"/>
              </a:rPr>
              <a:t>rada.v</a:t>
            </a:r>
            <a:r>
              <a:rPr lang="cs-CZ" sz="1000" dirty="0">
                <a:hlinkClick r:id="rId4"/>
              </a:rPr>
              <a:t>/</a:t>
            </a:r>
            <a:r>
              <a:rPr lang="cs-CZ" sz="1000" dirty="0" err="1">
                <a:hlinkClick r:id="rId4"/>
              </a:rPr>
              <a:t>logist</a:t>
            </a:r>
            <a:r>
              <a:rPr lang="cs-CZ" sz="1000" dirty="0">
                <a:hlinkClick r:id="rId4"/>
              </a:rPr>
              <a:t>/w-cw13-lo-pr19.ppt</a:t>
            </a:r>
            <a:r>
              <a:rPr lang="cs-CZ" sz="1000" dirty="0"/>
              <a:t> </a:t>
            </a:r>
          </a:p>
        </p:txBody>
      </p:sp>
    </p:spTree>
    <p:extLst>
      <p:ext uri="{BB962C8B-B14F-4D97-AF65-F5344CB8AC3E}">
        <p14:creationId xmlns:p14="http://schemas.microsoft.com/office/powerpoint/2010/main" val="1086976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s, Q</a:t>
            </a:r>
          </a:p>
        </p:txBody>
      </p:sp>
      <p:sp>
        <p:nvSpPr>
          <p:cNvPr id="3" name="Zástupný symbol pro obsah 2"/>
          <p:cNvSpPr>
            <a:spLocks noGrp="1"/>
          </p:cNvSpPr>
          <p:nvPr>
            <p:ph idx="1"/>
          </p:nvPr>
        </p:nvSpPr>
        <p:spPr/>
        <p:txBody>
          <a:bodyPr>
            <a:normAutofit/>
          </a:bodyPr>
          <a:lstStyle/>
          <a:p>
            <a:pPr marL="0" indent="0">
              <a:buNone/>
            </a:pPr>
            <a:r>
              <a:rPr lang="cs-CZ" sz="2000" b="1" dirty="0"/>
              <a:t>Pevný okamžik objednání, pevné množství</a:t>
            </a:r>
          </a:p>
          <a:p>
            <a:pPr marL="0" indent="0">
              <a:buNone/>
            </a:pPr>
            <a:r>
              <a:rPr lang="cs-CZ" sz="2000" b="1" dirty="0"/>
              <a:t>Použití: </a:t>
            </a:r>
            <a:r>
              <a:rPr lang="cs-CZ" sz="2000" dirty="0"/>
              <a:t>použití položek s nízkou hodnotou odbytu, pravidelný odběr.</a:t>
            </a:r>
            <a:br>
              <a:rPr lang="cs-CZ" sz="2000" dirty="0"/>
            </a:br>
            <a:endParaRPr lang="cs-CZ" sz="2000" dirty="0"/>
          </a:p>
        </p:txBody>
      </p:sp>
      <p:pic>
        <p:nvPicPr>
          <p:cNvPr id="4"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4706" y="2348880"/>
            <a:ext cx="5774932"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1620555" y="6304002"/>
            <a:ext cx="4752528" cy="553998"/>
          </a:xfrm>
          <a:prstGeom prst="rect">
            <a:avLst/>
          </a:prstGeom>
          <a:noFill/>
        </p:spPr>
        <p:txBody>
          <a:bodyPr wrap="square" rtlCol="0">
            <a:spAutoFit/>
          </a:bodyPr>
          <a:lstStyle/>
          <a:p>
            <a:r>
              <a:rPr lang="en-US" altLang="cs-CZ" sz="1000" b="1" dirty="0">
                <a:cs typeface="Arial" pitchFamily="34" charset="0"/>
              </a:rPr>
              <a:t>©</a:t>
            </a:r>
            <a:r>
              <a:rPr lang="cs-CZ" altLang="cs-CZ" sz="1000" b="1" dirty="0">
                <a:cs typeface="Arial" pitchFamily="34" charset="0"/>
              </a:rPr>
              <a:t>  </a:t>
            </a:r>
            <a:r>
              <a:rPr lang="cs-CZ" altLang="cs-CZ" sz="1000" b="1" dirty="0"/>
              <a:t>Ing. Václav Rada, CSc.2015. LOGISTIKA:</a:t>
            </a:r>
            <a:r>
              <a:rPr lang="cs-CZ" altLang="cs-CZ" sz="1000" b="1" i="1" dirty="0"/>
              <a:t> Logistika a zásobování + sklady. </a:t>
            </a:r>
            <a:r>
              <a:rPr lang="cs-CZ" altLang="cs-CZ" sz="1000" dirty="0"/>
              <a:t>Ústav technologie, mechanizace a řízení. Fakulta stavební VUT v Brně</a:t>
            </a:r>
          </a:p>
          <a:p>
            <a:r>
              <a:rPr lang="cs-CZ" sz="1000" dirty="0">
                <a:hlinkClick r:id="rId4"/>
              </a:rPr>
              <a:t>fce.vutbr.cz/</a:t>
            </a:r>
            <a:r>
              <a:rPr lang="cs-CZ" sz="1000" dirty="0" err="1">
                <a:hlinkClick r:id="rId4"/>
              </a:rPr>
              <a:t>tst</a:t>
            </a:r>
            <a:r>
              <a:rPr lang="cs-CZ" sz="1000" dirty="0">
                <a:hlinkClick r:id="rId4"/>
              </a:rPr>
              <a:t>/</a:t>
            </a:r>
            <a:r>
              <a:rPr lang="cs-CZ" sz="1000" dirty="0" err="1">
                <a:hlinkClick r:id="rId4"/>
              </a:rPr>
              <a:t>rada.v</a:t>
            </a:r>
            <a:r>
              <a:rPr lang="cs-CZ" sz="1000" dirty="0">
                <a:hlinkClick r:id="rId4"/>
              </a:rPr>
              <a:t>/</a:t>
            </a:r>
            <a:r>
              <a:rPr lang="cs-CZ" sz="1000" dirty="0" err="1">
                <a:hlinkClick r:id="rId4"/>
              </a:rPr>
              <a:t>logist</a:t>
            </a:r>
            <a:r>
              <a:rPr lang="cs-CZ" sz="1000" dirty="0">
                <a:hlinkClick r:id="rId4"/>
              </a:rPr>
              <a:t>/w-cw13-lo-pr19.ppt</a:t>
            </a:r>
            <a:r>
              <a:rPr lang="cs-CZ" sz="1000" dirty="0"/>
              <a:t> </a:t>
            </a:r>
          </a:p>
        </p:txBody>
      </p:sp>
    </p:spTree>
    <p:extLst>
      <p:ext uri="{BB962C8B-B14F-4D97-AF65-F5344CB8AC3E}">
        <p14:creationId xmlns:p14="http://schemas.microsoft.com/office/powerpoint/2010/main" val="16462107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a:t>
            </a:r>
            <a:r>
              <a:rPr lang="cs-CZ" b="1" dirty="0" err="1"/>
              <a:t>s,S</a:t>
            </a:r>
            <a:endParaRPr lang="cs-CZ" b="1" dirty="0"/>
          </a:p>
        </p:txBody>
      </p:sp>
      <p:sp>
        <p:nvSpPr>
          <p:cNvPr id="3" name="Zástupný symbol pro obsah 2"/>
          <p:cNvSpPr>
            <a:spLocks noGrp="1"/>
          </p:cNvSpPr>
          <p:nvPr>
            <p:ph idx="1"/>
          </p:nvPr>
        </p:nvSpPr>
        <p:spPr>
          <a:xfrm>
            <a:off x="1981200" y="1600201"/>
            <a:ext cx="8229600" cy="2404864"/>
          </a:xfrm>
        </p:spPr>
        <p:txBody>
          <a:bodyPr>
            <a:normAutofit/>
          </a:bodyPr>
          <a:lstStyle/>
          <a:p>
            <a:pPr marL="0" indent="0">
              <a:buNone/>
            </a:pPr>
            <a:r>
              <a:rPr lang="cs-CZ" sz="2000" b="1" dirty="0"/>
              <a:t>Pevný okamžik, doplňování do cílové úrovně</a:t>
            </a:r>
          </a:p>
          <a:p>
            <a:pPr marL="0" indent="0">
              <a:buNone/>
            </a:pPr>
            <a:r>
              <a:rPr lang="cs-CZ" sz="2000" b="1" dirty="0"/>
              <a:t>Použití: nerovnoměrná spotřeba, podobná pravidla jako u s, Q.</a:t>
            </a:r>
          </a:p>
        </p:txBody>
      </p:sp>
      <p:pic>
        <p:nvPicPr>
          <p:cNvPr id="5"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0261" y="2564904"/>
            <a:ext cx="6239201" cy="362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1641540" y="6178345"/>
            <a:ext cx="4752528" cy="553998"/>
          </a:xfrm>
          <a:prstGeom prst="rect">
            <a:avLst/>
          </a:prstGeom>
          <a:noFill/>
        </p:spPr>
        <p:txBody>
          <a:bodyPr wrap="square" rtlCol="0">
            <a:spAutoFit/>
          </a:bodyPr>
          <a:lstStyle/>
          <a:p>
            <a:r>
              <a:rPr lang="en-US" altLang="cs-CZ" sz="1000" b="1" dirty="0">
                <a:cs typeface="Arial" pitchFamily="34" charset="0"/>
              </a:rPr>
              <a:t>©</a:t>
            </a:r>
            <a:r>
              <a:rPr lang="cs-CZ" altLang="cs-CZ" sz="1000" b="1" dirty="0">
                <a:cs typeface="Arial" pitchFamily="34" charset="0"/>
              </a:rPr>
              <a:t>  </a:t>
            </a:r>
            <a:r>
              <a:rPr lang="cs-CZ" altLang="cs-CZ" sz="1000" b="1" dirty="0"/>
              <a:t>Ing. Václav Rada, CSc.2015. LOGISTIKA:</a:t>
            </a:r>
            <a:r>
              <a:rPr lang="cs-CZ" altLang="cs-CZ" sz="1000" b="1" i="1" dirty="0"/>
              <a:t> Logistika a zásobování + sklady. </a:t>
            </a:r>
            <a:r>
              <a:rPr lang="cs-CZ" altLang="cs-CZ" sz="1000" dirty="0"/>
              <a:t>Ústav technologie, mechanizace a řízení. Fakulta stavební VUT v Brně</a:t>
            </a:r>
          </a:p>
          <a:p>
            <a:r>
              <a:rPr lang="cs-CZ" sz="1000" dirty="0">
                <a:hlinkClick r:id="rId4"/>
              </a:rPr>
              <a:t>fce.vutbr.cz/</a:t>
            </a:r>
            <a:r>
              <a:rPr lang="cs-CZ" sz="1000" dirty="0" err="1">
                <a:hlinkClick r:id="rId4"/>
              </a:rPr>
              <a:t>tst</a:t>
            </a:r>
            <a:r>
              <a:rPr lang="cs-CZ" sz="1000" dirty="0">
                <a:hlinkClick r:id="rId4"/>
              </a:rPr>
              <a:t>/</a:t>
            </a:r>
            <a:r>
              <a:rPr lang="cs-CZ" sz="1000" dirty="0" err="1">
                <a:hlinkClick r:id="rId4"/>
              </a:rPr>
              <a:t>rada.v</a:t>
            </a:r>
            <a:r>
              <a:rPr lang="cs-CZ" sz="1000" dirty="0">
                <a:hlinkClick r:id="rId4"/>
              </a:rPr>
              <a:t>/</a:t>
            </a:r>
            <a:r>
              <a:rPr lang="cs-CZ" sz="1000" dirty="0" err="1">
                <a:hlinkClick r:id="rId4"/>
              </a:rPr>
              <a:t>logist</a:t>
            </a:r>
            <a:r>
              <a:rPr lang="cs-CZ" sz="1000" dirty="0">
                <a:hlinkClick r:id="rId4"/>
              </a:rPr>
              <a:t>/w-cw13-lo-pr19.ppt</a:t>
            </a:r>
            <a:r>
              <a:rPr lang="cs-CZ" sz="1000" dirty="0"/>
              <a:t> </a:t>
            </a:r>
          </a:p>
        </p:txBody>
      </p:sp>
    </p:spTree>
    <p:extLst>
      <p:ext uri="{BB962C8B-B14F-4D97-AF65-F5344CB8AC3E}">
        <p14:creationId xmlns:p14="http://schemas.microsoft.com/office/powerpoint/2010/main" val="23067905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AF2F1-8560-43B7-AB66-F1E4265D654E}"/>
              </a:ext>
            </a:extLst>
          </p:cNvPr>
          <p:cNvSpPr>
            <a:spLocks noGrp="1"/>
          </p:cNvSpPr>
          <p:nvPr>
            <p:ph type="title"/>
          </p:nvPr>
        </p:nvSpPr>
        <p:spPr/>
        <p:txBody>
          <a:bodyPr/>
          <a:lstStyle/>
          <a:p>
            <a:pPr algn="ctr"/>
            <a:r>
              <a:rPr lang="cs-CZ" b="1" dirty="0">
                <a:solidFill>
                  <a:srgbClr val="C00000"/>
                </a:solidFill>
              </a:rPr>
              <a:t>Stanovení EOQ</a:t>
            </a:r>
          </a:p>
        </p:txBody>
      </p:sp>
      <p:sp>
        <p:nvSpPr>
          <p:cNvPr id="3" name="Zástupný obsah 2">
            <a:extLst>
              <a:ext uri="{FF2B5EF4-FFF2-40B4-BE49-F238E27FC236}">
                <a16:creationId xmlns:a16="http://schemas.microsoft.com/office/drawing/2014/main" id="{456AE8CB-24DF-46B6-AD89-FDDFBD4167B5}"/>
              </a:ext>
            </a:extLst>
          </p:cNvPr>
          <p:cNvSpPr>
            <a:spLocks noGrp="1"/>
          </p:cNvSpPr>
          <p:nvPr>
            <p:ph idx="1"/>
          </p:nvPr>
        </p:nvSpPr>
        <p:spPr/>
        <p:txBody>
          <a:bodyPr/>
          <a:lstStyle/>
          <a:p>
            <a:endParaRPr lang="cs-CZ"/>
          </a:p>
        </p:txBody>
      </p:sp>
      <p:pic>
        <p:nvPicPr>
          <p:cNvPr id="4" name="Obrázek 3" descr="EOQ graf">
            <a:extLst>
              <a:ext uri="{FF2B5EF4-FFF2-40B4-BE49-F238E27FC236}">
                <a16:creationId xmlns:a16="http://schemas.microsoft.com/office/drawing/2014/main" id="{1624EE5A-B694-4AE4-88F1-FB9083ECDE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60830" y="2431597"/>
            <a:ext cx="5753100" cy="3562350"/>
          </a:xfrm>
          <a:prstGeom prst="rect">
            <a:avLst/>
          </a:prstGeom>
          <a:noFill/>
          <a:ln>
            <a:noFill/>
          </a:ln>
        </p:spPr>
      </p:pic>
    </p:spTree>
    <p:extLst>
      <p:ext uri="{BB962C8B-B14F-4D97-AF65-F5344CB8AC3E}">
        <p14:creationId xmlns:p14="http://schemas.microsoft.com/office/powerpoint/2010/main" val="72354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33694-325B-4432-B7A7-12F4B3791E1D}"/>
              </a:ext>
            </a:extLst>
          </p:cNvPr>
          <p:cNvSpPr>
            <a:spLocks noGrp="1"/>
          </p:cNvSpPr>
          <p:nvPr>
            <p:ph type="title"/>
          </p:nvPr>
        </p:nvSpPr>
        <p:spPr/>
        <p:txBody>
          <a:bodyPr/>
          <a:lstStyle/>
          <a:p>
            <a:r>
              <a:rPr lang="cs-CZ" b="1" dirty="0"/>
              <a:t>ZÁKLADNÍ POJMY A TERMINOLOGIE</a:t>
            </a:r>
          </a:p>
        </p:txBody>
      </p:sp>
      <p:sp>
        <p:nvSpPr>
          <p:cNvPr id="3" name="Zástupný obsah 2">
            <a:extLst>
              <a:ext uri="{FF2B5EF4-FFF2-40B4-BE49-F238E27FC236}">
                <a16:creationId xmlns:a16="http://schemas.microsoft.com/office/drawing/2014/main" id="{1A371A34-AD80-4037-84ED-218A0CD69573}"/>
              </a:ext>
            </a:extLst>
          </p:cNvPr>
          <p:cNvSpPr>
            <a:spLocks noGrp="1"/>
          </p:cNvSpPr>
          <p:nvPr>
            <p:ph idx="1"/>
          </p:nvPr>
        </p:nvSpPr>
        <p:spPr/>
        <p:txBody>
          <a:bodyPr>
            <a:normAutofit fontScale="92500"/>
          </a:bodyPr>
          <a:lstStyle/>
          <a:p>
            <a:pPr marL="0" indent="0" algn="just">
              <a:lnSpc>
                <a:spcPct val="150000"/>
              </a:lnSpc>
              <a:spcAft>
                <a:spcPts val="800"/>
              </a:spcAft>
              <a:buNone/>
            </a:pPr>
            <a:r>
              <a:rPr lang="cs-CZ"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Podle definice se tedy logistika zabývá řízením, koordinací a synchronizací materiálových a informačních toků. </a:t>
            </a:r>
          </a:p>
          <a:p>
            <a:pPr algn="just">
              <a:lnSpc>
                <a:spcPct val="150000"/>
              </a:lnSpc>
              <a:spcAft>
                <a:spcPts val="800"/>
              </a:spcAft>
            </a:pPr>
            <a:r>
              <a:rPr lang="cs-CZ"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Hlavním cílem logistiky je uspokojování potřeb zákazníků, musí být dostatečně pružná vzhledem k měnícím se požadavkům.</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Logistika chce především dosáhnout uspokojení zákazníků, optimální výše zásob a nikoli pouze minimalizovat náklady spojené s touto činností. </a:t>
            </a:r>
            <a:endParaRPr lang="cs-CZ" dirty="0"/>
          </a:p>
        </p:txBody>
      </p:sp>
    </p:spTree>
    <p:extLst>
      <p:ext uri="{BB962C8B-B14F-4D97-AF65-F5344CB8AC3E}">
        <p14:creationId xmlns:p14="http://schemas.microsoft.com/office/powerpoint/2010/main" val="2634709007"/>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FD886-B4AB-4F88-9824-F149B021CD7B}"/>
              </a:ext>
            </a:extLst>
          </p:cNvPr>
          <p:cNvSpPr>
            <a:spLocks noGrp="1"/>
          </p:cNvSpPr>
          <p:nvPr>
            <p:ph type="title"/>
          </p:nvPr>
        </p:nvSpPr>
        <p:spPr/>
        <p:txBody>
          <a:bodyPr>
            <a:normAutofit/>
          </a:bodyPr>
          <a:lstStyle/>
          <a:p>
            <a:pPr algn="ctr"/>
            <a:r>
              <a:rPr lang="cs-CZ" sz="3200" b="1" dirty="0">
                <a:solidFill>
                  <a:srgbClr val="E21A23"/>
                </a:solidFill>
                <a:effectLst/>
                <a:latin typeface="Klavika Medium"/>
                <a:ea typeface="Times New Roman" panose="02020603050405020304" pitchFamily="18" charset="0"/>
                <a:cs typeface="Times New Roman" panose="02020603050405020304" pitchFamily="18" charset="0"/>
              </a:rPr>
              <a:t>Koncepce JIT – Just in </a:t>
            </a:r>
            <a:r>
              <a:rPr lang="cs-CZ" sz="3200" b="1" dirty="0">
                <a:solidFill>
                  <a:srgbClr val="E21A23"/>
                </a:solidFill>
                <a:latin typeface="Klavika Medium"/>
                <a:ea typeface="Times New Roman" panose="02020603050405020304" pitchFamily="18" charset="0"/>
                <a:cs typeface="Times New Roman" panose="02020603050405020304" pitchFamily="18" charset="0"/>
              </a:rPr>
              <a:t>T</a:t>
            </a:r>
            <a:r>
              <a:rPr lang="cs-CZ" sz="3200" b="1" dirty="0">
                <a:solidFill>
                  <a:srgbClr val="E21A23"/>
                </a:solidFill>
                <a:effectLst/>
                <a:latin typeface="Klavika Medium"/>
                <a:ea typeface="Times New Roman" panose="02020603050405020304" pitchFamily="18" charset="0"/>
                <a:cs typeface="Times New Roman" panose="02020603050405020304" pitchFamily="18" charset="0"/>
              </a:rPr>
              <a:t>ime</a:t>
            </a:r>
            <a:endParaRPr lang="cs-CZ" sz="6600" dirty="0"/>
          </a:p>
        </p:txBody>
      </p:sp>
      <p:sp>
        <p:nvSpPr>
          <p:cNvPr id="3" name="Zástupný obsah 2">
            <a:extLst>
              <a:ext uri="{FF2B5EF4-FFF2-40B4-BE49-F238E27FC236}">
                <a16:creationId xmlns:a16="http://schemas.microsoft.com/office/drawing/2014/main" id="{7F705700-FD7E-4234-BACF-8C3A937F0846}"/>
              </a:ext>
            </a:extLst>
          </p:cNvPr>
          <p:cNvSpPr>
            <a:spLocks noGrp="1"/>
          </p:cNvSpPr>
          <p:nvPr>
            <p:ph idx="1"/>
          </p:nvPr>
        </p:nvSpPr>
        <p:spPr/>
        <p:txBody>
          <a:bodyPr>
            <a:normAutofit fontScale="55000" lnSpcReduction="20000"/>
          </a:bodyPr>
          <a:lstStyle/>
          <a:p>
            <a:pPr marL="0" indent="0" algn="just">
              <a:lnSpc>
                <a:spcPct val="150000"/>
              </a:lnSpc>
              <a:spcAft>
                <a:spcPts val="1000"/>
              </a:spcAft>
              <a:buNone/>
            </a:pPr>
            <a:r>
              <a:rPr lang="cs-CZ" sz="31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Ideální prostředí pro JIT je tam, kde:</a:t>
            </a:r>
            <a:endParaRPr lang="cs-CZ" sz="3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3100" dirty="0">
                <a:effectLst/>
                <a:latin typeface="Calibri" panose="020F0502020204030204" pitchFamily="34" charset="0"/>
                <a:ea typeface="Times New Roman" panose="02020603050405020304" pitchFamily="18" charset="0"/>
                <a:cs typeface="Calibri" panose="020F0502020204030204" pitchFamily="34" charset="0"/>
              </a:rPr>
              <a:t>jsou minimální náklady na změny výstupu;</a:t>
            </a:r>
            <a:endParaRPr lang="cs-CZ" sz="3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3100" dirty="0">
                <a:effectLst/>
                <a:latin typeface="Calibri" panose="020F0502020204030204" pitchFamily="34" charset="0"/>
                <a:ea typeface="Times New Roman" panose="02020603050405020304" pitchFamily="18" charset="0"/>
                <a:cs typeface="Calibri" panose="020F0502020204030204" pitchFamily="34" charset="0"/>
              </a:rPr>
              <a:t>je relativně stabilní poptávka;</a:t>
            </a:r>
            <a:endParaRPr lang="cs-CZ" sz="3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3100" dirty="0">
                <a:effectLst/>
                <a:latin typeface="Calibri" panose="020F0502020204030204" pitchFamily="34" charset="0"/>
                <a:ea typeface="Times New Roman" panose="02020603050405020304" pitchFamily="18" charset="0"/>
                <a:cs typeface="Calibri" panose="020F0502020204030204" pitchFamily="34" charset="0"/>
              </a:rPr>
              <a:t>odběratel má významné či přímo dominantní postavení na trhu ve srovnání s dodavateli.</a:t>
            </a:r>
            <a:endParaRPr lang="cs-CZ" sz="3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endParaRPr lang="cs-CZ" sz="31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31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Přínosy vyplývající ze zavedení systému JIT:</a:t>
            </a:r>
            <a:endParaRPr lang="cs-CZ" sz="3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20000"/>
              </a:lnSpc>
              <a:spcBef>
                <a:spcPts val="600"/>
              </a:spcBef>
              <a:spcAft>
                <a:spcPts val="600"/>
              </a:spcAft>
              <a:buClr>
                <a:srgbClr val="F79377"/>
              </a:buClr>
              <a:buSzPts val="800"/>
              <a:buFont typeface="Symbol" panose="05050102010706020507" pitchFamily="18" charset="2"/>
              <a:buChar char=""/>
            </a:pPr>
            <a:r>
              <a:rPr lang="cs-CZ" sz="3000" dirty="0">
                <a:latin typeface="Calibri" panose="020F0502020204030204" pitchFamily="34" charset="0"/>
                <a:cs typeface="Calibri" panose="020F0502020204030204" pitchFamily="34" charset="0"/>
              </a:rPr>
              <a:t>navýšení produktivity,</a:t>
            </a:r>
          </a:p>
          <a:p>
            <a:pPr marL="342900" indent="-342900">
              <a:lnSpc>
                <a:spcPct val="120000"/>
              </a:lnSpc>
              <a:spcBef>
                <a:spcPts val="600"/>
              </a:spcBef>
              <a:spcAft>
                <a:spcPts val="600"/>
              </a:spcAft>
              <a:buClr>
                <a:srgbClr val="F79377"/>
              </a:buClr>
              <a:buSzPts val="800"/>
              <a:buFont typeface="Symbol" panose="05050102010706020507" pitchFamily="18" charset="2"/>
              <a:buChar char=""/>
            </a:pPr>
            <a:r>
              <a:rPr lang="cs-CZ" sz="3000" dirty="0">
                <a:latin typeface="Calibri" panose="020F0502020204030204" pitchFamily="34" charset="0"/>
                <a:cs typeface="Calibri" panose="020F0502020204030204" pitchFamily="34" charset="0"/>
              </a:rPr>
              <a:t>snížení stavu zásob</a:t>
            </a:r>
          </a:p>
          <a:p>
            <a:pPr marL="342900" indent="-342900">
              <a:lnSpc>
                <a:spcPct val="120000"/>
              </a:lnSpc>
              <a:spcBef>
                <a:spcPts val="600"/>
              </a:spcBef>
              <a:spcAft>
                <a:spcPts val="600"/>
              </a:spcAft>
              <a:buClr>
                <a:srgbClr val="F79377"/>
              </a:buClr>
              <a:buSzPts val="800"/>
              <a:buFont typeface="Symbol" panose="05050102010706020507" pitchFamily="18" charset="2"/>
              <a:buChar char=""/>
            </a:pPr>
            <a:r>
              <a:rPr lang="cs-CZ" sz="3000" dirty="0">
                <a:latin typeface="Calibri" panose="020F0502020204030204" pitchFamily="34" charset="0"/>
                <a:cs typeface="Calibri" panose="020F0502020204030204" pitchFamily="34" charset="0"/>
              </a:rPr>
              <a:t>zkrácení dodávkového cyklu,</a:t>
            </a:r>
          </a:p>
          <a:p>
            <a:pPr marL="342900" indent="-342900">
              <a:lnSpc>
                <a:spcPct val="120000"/>
              </a:lnSpc>
              <a:spcBef>
                <a:spcPts val="600"/>
              </a:spcBef>
              <a:spcAft>
                <a:spcPts val="600"/>
              </a:spcAft>
              <a:buClr>
                <a:srgbClr val="F79377"/>
              </a:buClr>
              <a:buSzPts val="800"/>
              <a:buFont typeface="Symbol" panose="05050102010706020507" pitchFamily="18" charset="2"/>
              <a:buChar char=""/>
            </a:pPr>
            <a:r>
              <a:rPr lang="cs-CZ" sz="3000" dirty="0">
                <a:latin typeface="Calibri" panose="020F0502020204030204" pitchFamily="34" charset="0"/>
                <a:cs typeface="Calibri" panose="020F0502020204030204" pitchFamily="34" charset="0"/>
              </a:rPr>
              <a:t>výrazné zlepšení obrátky zásob aj.</a:t>
            </a:r>
          </a:p>
          <a:p>
            <a:endParaRPr lang="cs-CZ" dirty="0"/>
          </a:p>
        </p:txBody>
      </p:sp>
    </p:spTree>
    <p:extLst>
      <p:ext uri="{BB962C8B-B14F-4D97-AF65-F5344CB8AC3E}">
        <p14:creationId xmlns:p14="http://schemas.microsoft.com/office/powerpoint/2010/main" val="19733340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B91DC2-8006-426D-8D24-8482FD469F1B}"/>
              </a:ext>
            </a:extLst>
          </p:cNvPr>
          <p:cNvSpPr>
            <a:spLocks noGrp="1"/>
          </p:cNvSpPr>
          <p:nvPr>
            <p:ph type="title"/>
          </p:nvPr>
        </p:nvSpPr>
        <p:spPr/>
        <p:txBody>
          <a:bodyPr/>
          <a:lstStyle/>
          <a:p>
            <a:r>
              <a:rPr lang="cs-CZ" sz="4400" b="1" dirty="0">
                <a:solidFill>
                  <a:srgbClr val="E21A23"/>
                </a:solidFill>
                <a:effectLst/>
                <a:latin typeface="Klavika Medium"/>
                <a:ea typeface="Times New Roman" panose="02020603050405020304" pitchFamily="18" charset="0"/>
                <a:cs typeface="Times New Roman" panose="02020603050405020304" pitchFamily="18" charset="0"/>
              </a:rPr>
              <a:t>Koncepce JIT – Just in </a:t>
            </a:r>
            <a:r>
              <a:rPr lang="cs-CZ" sz="4400" b="1" dirty="0">
                <a:solidFill>
                  <a:srgbClr val="E21A23"/>
                </a:solidFill>
                <a:latin typeface="Klavika Medium"/>
                <a:ea typeface="Times New Roman" panose="02020603050405020304" pitchFamily="18" charset="0"/>
                <a:cs typeface="Times New Roman" panose="02020603050405020304" pitchFamily="18" charset="0"/>
              </a:rPr>
              <a:t>T</a:t>
            </a:r>
            <a:r>
              <a:rPr lang="cs-CZ" sz="4400" b="1" dirty="0">
                <a:solidFill>
                  <a:srgbClr val="E21A23"/>
                </a:solidFill>
                <a:effectLst/>
                <a:latin typeface="Klavika Medium"/>
                <a:ea typeface="Times New Roman" panose="02020603050405020304" pitchFamily="18" charset="0"/>
                <a:cs typeface="Times New Roman" panose="02020603050405020304" pitchFamily="18" charset="0"/>
              </a:rPr>
              <a:t>ime</a:t>
            </a:r>
            <a:endParaRPr lang="cs-CZ" dirty="0"/>
          </a:p>
        </p:txBody>
      </p:sp>
      <p:sp>
        <p:nvSpPr>
          <p:cNvPr id="3" name="Zástupný obsah 2">
            <a:extLst>
              <a:ext uri="{FF2B5EF4-FFF2-40B4-BE49-F238E27FC236}">
                <a16:creationId xmlns:a16="http://schemas.microsoft.com/office/drawing/2014/main" id="{AD670777-4490-4571-97D9-4A2065C495DF}"/>
              </a:ext>
            </a:extLst>
          </p:cNvPr>
          <p:cNvSpPr>
            <a:spLocks noGrp="1"/>
          </p:cNvSpPr>
          <p:nvPr>
            <p:ph idx="1"/>
          </p:nvPr>
        </p:nvSpPr>
        <p:spPr/>
        <p:txBody>
          <a:bodyPr>
            <a:normAutofit fontScale="85000" lnSpcReduction="20000"/>
          </a:bodyPr>
          <a:lstStyle/>
          <a:p>
            <a:pPr marL="0" indent="0" algn="just">
              <a:lnSpc>
                <a:spcPct val="150000"/>
              </a:lnSpc>
              <a:spcBef>
                <a:spcPts val="600"/>
              </a:spcBef>
              <a:spcAft>
                <a:spcPts val="600"/>
              </a:spcAft>
              <a:buNone/>
            </a:pPr>
            <a:r>
              <a:rPr lang="cs-CZ" sz="2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Hlavní charakteristiky JIT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přísná kontrola kvality,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pravidelné a spolehlivé dodávky,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blízkost výroby,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spolehlivá komunikace,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poskytování plánových informací,</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společná spolupráce s využitím metod hodnotové analýzy,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úzké vztahy mezi dodavatelem a odběratelem.</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3392845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571CB-5297-44D3-9995-C9E89F8FEBE9}"/>
              </a:ext>
            </a:extLst>
          </p:cNvPr>
          <p:cNvSpPr>
            <a:spLocks noGrp="1"/>
          </p:cNvSpPr>
          <p:nvPr>
            <p:ph type="title"/>
          </p:nvPr>
        </p:nvSpPr>
        <p:spPr/>
        <p:txBody>
          <a:bodyPr/>
          <a:lstStyle/>
          <a:p>
            <a:r>
              <a:rPr lang="cs-CZ" sz="4400" b="1" dirty="0">
                <a:solidFill>
                  <a:srgbClr val="E21A23"/>
                </a:solidFill>
                <a:effectLst/>
                <a:latin typeface="Klavika Medium"/>
                <a:ea typeface="Times New Roman" panose="02020603050405020304" pitchFamily="18" charset="0"/>
                <a:cs typeface="Times New Roman" panose="02020603050405020304" pitchFamily="18" charset="0"/>
              </a:rPr>
              <a:t>Koncepce JIT – Just in </a:t>
            </a:r>
            <a:r>
              <a:rPr lang="cs-CZ" sz="4400" b="1" dirty="0">
                <a:solidFill>
                  <a:srgbClr val="E21A23"/>
                </a:solidFill>
                <a:latin typeface="Klavika Medium"/>
                <a:ea typeface="Times New Roman" panose="02020603050405020304" pitchFamily="18" charset="0"/>
                <a:cs typeface="Times New Roman" panose="02020603050405020304" pitchFamily="18" charset="0"/>
              </a:rPr>
              <a:t>T</a:t>
            </a:r>
            <a:r>
              <a:rPr lang="cs-CZ" sz="4400" b="1" dirty="0">
                <a:solidFill>
                  <a:srgbClr val="E21A23"/>
                </a:solidFill>
                <a:effectLst/>
                <a:latin typeface="Klavika Medium"/>
                <a:ea typeface="Times New Roman" panose="02020603050405020304" pitchFamily="18" charset="0"/>
                <a:cs typeface="Times New Roman" panose="02020603050405020304" pitchFamily="18" charset="0"/>
              </a:rPr>
              <a:t>ime</a:t>
            </a:r>
            <a:endParaRPr lang="cs-CZ" dirty="0"/>
          </a:p>
        </p:txBody>
      </p:sp>
      <p:sp>
        <p:nvSpPr>
          <p:cNvPr id="3" name="Zástupný obsah 2">
            <a:extLst>
              <a:ext uri="{FF2B5EF4-FFF2-40B4-BE49-F238E27FC236}">
                <a16:creationId xmlns:a16="http://schemas.microsoft.com/office/drawing/2014/main" id="{322A7849-F1E9-48FB-96DA-8FF6BB44A43D}"/>
              </a:ext>
            </a:extLst>
          </p:cNvPr>
          <p:cNvSpPr>
            <a:spLocks noGrp="1"/>
          </p:cNvSpPr>
          <p:nvPr>
            <p:ph idx="1"/>
          </p:nvPr>
        </p:nvSpPr>
        <p:spPr/>
        <p:txBody>
          <a:bodyPr>
            <a:normAutofit fontScale="70000" lnSpcReduction="20000"/>
          </a:bodyPr>
          <a:lstStyle/>
          <a:p>
            <a:pPr marL="0" indent="0" algn="just">
              <a:lnSpc>
                <a:spcPct val="150000"/>
              </a:lnSpc>
              <a:spcAft>
                <a:spcPts val="1000"/>
              </a:spcAft>
              <a:buNone/>
            </a:pPr>
            <a:r>
              <a:rPr lang="cs-CZ" sz="2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Základní principy: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Plánování a výroba na objednávku.</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Výroba v malých dávkách – každý výrobek chápeme jako samostatnou objednávku.</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Eliminace ztrát.</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Plynulé toky ve výrobě.</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Zabezpečení kvality.</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Respektování pracovníků.</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Eliminace velkých zásob a nadbytečných pracovníků.</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Udržování jasné a dlouhodobé strategické linie.</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7522745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DCDFF-EFED-4251-A325-DD97C214F4E0}"/>
              </a:ext>
            </a:extLst>
          </p:cNvPr>
          <p:cNvSpPr>
            <a:spLocks noGrp="1"/>
          </p:cNvSpPr>
          <p:nvPr>
            <p:ph type="title"/>
          </p:nvPr>
        </p:nvSpPr>
        <p:spPr/>
        <p:txBody>
          <a:bodyPr/>
          <a:lstStyle/>
          <a:p>
            <a:r>
              <a:rPr lang="cs-CZ" sz="4400" b="1" dirty="0">
                <a:solidFill>
                  <a:srgbClr val="E21A23"/>
                </a:solidFill>
                <a:effectLst/>
                <a:latin typeface="Klavika Medium"/>
                <a:ea typeface="Times New Roman" panose="02020603050405020304" pitchFamily="18" charset="0"/>
                <a:cs typeface="Times New Roman" panose="02020603050405020304" pitchFamily="18" charset="0"/>
              </a:rPr>
              <a:t>Koncepce JIT – Just in </a:t>
            </a:r>
            <a:r>
              <a:rPr lang="cs-CZ" sz="4400" b="1" dirty="0">
                <a:solidFill>
                  <a:srgbClr val="E21A23"/>
                </a:solidFill>
                <a:latin typeface="Klavika Medium"/>
                <a:ea typeface="Times New Roman" panose="02020603050405020304" pitchFamily="18" charset="0"/>
                <a:cs typeface="Times New Roman" panose="02020603050405020304" pitchFamily="18" charset="0"/>
              </a:rPr>
              <a:t>T</a:t>
            </a:r>
            <a:r>
              <a:rPr lang="cs-CZ" sz="4400" b="1" dirty="0">
                <a:solidFill>
                  <a:srgbClr val="E21A23"/>
                </a:solidFill>
                <a:effectLst/>
                <a:latin typeface="Klavika Medium"/>
                <a:ea typeface="Times New Roman" panose="02020603050405020304" pitchFamily="18" charset="0"/>
                <a:cs typeface="Times New Roman" panose="02020603050405020304" pitchFamily="18" charset="0"/>
              </a:rPr>
              <a:t>ime</a:t>
            </a:r>
            <a:endParaRPr lang="cs-CZ" dirty="0"/>
          </a:p>
        </p:txBody>
      </p:sp>
      <p:sp>
        <p:nvSpPr>
          <p:cNvPr id="3" name="Zástupný obsah 2">
            <a:extLst>
              <a:ext uri="{FF2B5EF4-FFF2-40B4-BE49-F238E27FC236}">
                <a16:creationId xmlns:a16="http://schemas.microsoft.com/office/drawing/2014/main" id="{C3156D74-AAA1-41EB-95AD-252FDD975A41}"/>
              </a:ext>
            </a:extLst>
          </p:cNvPr>
          <p:cNvSpPr>
            <a:spLocks noGrp="1"/>
          </p:cNvSpPr>
          <p:nvPr>
            <p:ph idx="1"/>
          </p:nvPr>
        </p:nvSpPr>
        <p:spPr/>
        <p:txBody>
          <a:bodyPr>
            <a:normAutofit/>
          </a:bodyPr>
          <a:lstStyle/>
          <a:p>
            <a:pPr marL="0" indent="0" algn="just">
              <a:lnSpc>
                <a:spcPct val="150000"/>
              </a:lnSpc>
              <a:spcAft>
                <a:spcPts val="1000"/>
              </a:spcAft>
              <a:buNone/>
            </a:pPr>
            <a:r>
              <a:rPr lang="cs-CZ" sz="2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Charakteristika výrobního procesu JIT: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Tahový výrobní systém.</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Pružný výrobní systém.</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Výroba v malých dávkách.</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Rychlé přetypování.</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Autonomní pracoviště.</a:t>
            </a:r>
            <a:endParaRPr lang="cs-CZ" sz="2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26793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B7B8C2-02F3-4441-BA76-63CD3CE97263}"/>
              </a:ext>
            </a:extLst>
          </p:cNvPr>
          <p:cNvSpPr>
            <a:spLocks noGrp="1"/>
          </p:cNvSpPr>
          <p:nvPr>
            <p:ph type="title"/>
          </p:nvPr>
        </p:nvSpPr>
        <p:spPr/>
        <p:txBody>
          <a:bodyPr/>
          <a:lstStyle/>
          <a:p>
            <a:r>
              <a:rPr lang="cs-CZ" sz="4400" b="1" dirty="0">
                <a:solidFill>
                  <a:srgbClr val="E21A23"/>
                </a:solidFill>
                <a:effectLst/>
                <a:latin typeface="Klavika Medium"/>
                <a:ea typeface="Times New Roman" panose="02020603050405020304" pitchFamily="18" charset="0"/>
                <a:cs typeface="Times New Roman" panose="02020603050405020304" pitchFamily="18" charset="0"/>
              </a:rPr>
              <a:t>Koncepce JIT – Just in </a:t>
            </a:r>
            <a:r>
              <a:rPr lang="cs-CZ" sz="4400" b="1" dirty="0">
                <a:solidFill>
                  <a:srgbClr val="E21A23"/>
                </a:solidFill>
                <a:latin typeface="Klavika Medium"/>
                <a:ea typeface="Times New Roman" panose="02020603050405020304" pitchFamily="18" charset="0"/>
                <a:cs typeface="Times New Roman" panose="02020603050405020304" pitchFamily="18" charset="0"/>
              </a:rPr>
              <a:t>T</a:t>
            </a:r>
            <a:r>
              <a:rPr lang="cs-CZ" sz="4400" b="1" dirty="0">
                <a:solidFill>
                  <a:srgbClr val="E21A23"/>
                </a:solidFill>
                <a:effectLst/>
                <a:latin typeface="Klavika Medium"/>
                <a:ea typeface="Times New Roman" panose="02020603050405020304" pitchFamily="18" charset="0"/>
                <a:cs typeface="Times New Roman" panose="02020603050405020304" pitchFamily="18" charset="0"/>
              </a:rPr>
              <a:t>ime</a:t>
            </a:r>
            <a:endParaRPr lang="cs-CZ" dirty="0"/>
          </a:p>
        </p:txBody>
      </p:sp>
      <p:sp>
        <p:nvSpPr>
          <p:cNvPr id="3" name="Zástupný obsah 2">
            <a:extLst>
              <a:ext uri="{FF2B5EF4-FFF2-40B4-BE49-F238E27FC236}">
                <a16:creationId xmlns:a16="http://schemas.microsoft.com/office/drawing/2014/main" id="{AE2E3239-C968-4A41-9CB9-C2C50E4D2D24}"/>
              </a:ext>
            </a:extLst>
          </p:cNvPr>
          <p:cNvSpPr>
            <a:spLocks noGrp="1"/>
          </p:cNvSpPr>
          <p:nvPr>
            <p:ph idx="1"/>
          </p:nvPr>
        </p:nvSpPr>
        <p:spPr/>
        <p:txBody>
          <a:bodyPr>
            <a:normAutofit fontScale="70000" lnSpcReduction="20000"/>
          </a:bodyPr>
          <a:lstStyle/>
          <a:p>
            <a:pPr marL="0" indent="0" algn="just">
              <a:lnSpc>
                <a:spcPct val="150000"/>
              </a:lnSpc>
              <a:spcBef>
                <a:spcPts val="600"/>
              </a:spcBef>
              <a:spcAft>
                <a:spcPts val="600"/>
              </a:spcAft>
              <a:buNone/>
            </a:pPr>
            <a:r>
              <a:rPr lang="cs-CZ" sz="2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Výhody pro odběratele: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nižší ceny při nákupu (při zajištění 100% kvality);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úspory vyplývající z eliminace vstupní kontroly;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úspory vyplývající z eliminace požadavků na skladovací kapacity a finanční zdroje;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snížení vázanosti kapitálu v zásobách. a tím i snížení nákladů na skladování a udržování zásob;</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úspory vyplývající z podstatně rychlejší reakce managementu na eventuální poruchy.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2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Výhody pro dodavatele: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zajišťování průběhu výroby v pravidelných, časově plně synchronizovaných dávkách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0000"/>
              </a:lnSpc>
              <a:spcBef>
                <a:spcPts val="600"/>
              </a:spcBef>
              <a:spcAft>
                <a:spcPts val="600"/>
              </a:spcAft>
              <a:buClr>
                <a:srgbClr val="F79377"/>
              </a:buClr>
              <a:buSzPts val="800"/>
              <a:buFont typeface="Symbol" panose="05050102010706020507" pitchFamily="18" charset="2"/>
              <a:buChar char=""/>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přispívá k upevňování pozice firmy na trhu.</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9159548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DB40B-43FC-40CD-B659-4E3ED6990116}"/>
              </a:ext>
            </a:extLst>
          </p:cNvPr>
          <p:cNvSpPr>
            <a:spLocks noGrp="1"/>
          </p:cNvSpPr>
          <p:nvPr>
            <p:ph type="ctrTitle"/>
          </p:nvPr>
        </p:nvSpPr>
        <p:spPr/>
        <p:txBody>
          <a:bodyPr/>
          <a:lstStyle/>
          <a:p>
            <a:r>
              <a:rPr lang="cs-CZ" b="1" dirty="0">
                <a:solidFill>
                  <a:srgbClr val="C00000"/>
                </a:solidFill>
              </a:rPr>
              <a:t>ABC a XYZ analýza</a:t>
            </a:r>
          </a:p>
        </p:txBody>
      </p:sp>
      <p:sp>
        <p:nvSpPr>
          <p:cNvPr id="3" name="Podnadpis 2">
            <a:extLst>
              <a:ext uri="{FF2B5EF4-FFF2-40B4-BE49-F238E27FC236}">
                <a16:creationId xmlns:a16="http://schemas.microsoft.com/office/drawing/2014/main" id="{88CB598A-5B39-43B9-9486-48D330B87EF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50817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1EB55-EE93-4DFE-91CD-889CCA1AB92C}"/>
              </a:ext>
            </a:extLst>
          </p:cNvPr>
          <p:cNvSpPr>
            <a:spLocks noGrp="1"/>
          </p:cNvSpPr>
          <p:nvPr>
            <p:ph type="title"/>
          </p:nvPr>
        </p:nvSpPr>
        <p:spPr/>
        <p:txBody>
          <a:bodyPr/>
          <a:lstStyle/>
          <a:p>
            <a:r>
              <a:rPr lang="cs-CZ" b="1" dirty="0">
                <a:solidFill>
                  <a:srgbClr val="C00000"/>
                </a:solidFill>
              </a:rPr>
              <a:t>ABC analýza</a:t>
            </a:r>
          </a:p>
        </p:txBody>
      </p:sp>
      <p:sp>
        <p:nvSpPr>
          <p:cNvPr id="3" name="Zástupný obsah 2">
            <a:extLst>
              <a:ext uri="{FF2B5EF4-FFF2-40B4-BE49-F238E27FC236}">
                <a16:creationId xmlns:a16="http://schemas.microsoft.com/office/drawing/2014/main" id="{A171293C-5A35-45CC-984F-6C4AAD33CE1B}"/>
              </a:ext>
            </a:extLst>
          </p:cNvPr>
          <p:cNvSpPr>
            <a:spLocks noGrp="1"/>
          </p:cNvSpPr>
          <p:nvPr>
            <p:ph idx="1"/>
          </p:nvPr>
        </p:nvSpPr>
        <p:spPr/>
        <p:txBody>
          <a:bodyPr/>
          <a:lstStyle/>
          <a:p>
            <a:pPr algn="just">
              <a:lnSpc>
                <a:spcPct val="150000"/>
              </a:lnSpc>
              <a:spcBef>
                <a:spcPts val="600"/>
              </a:spcBef>
              <a:spcAft>
                <a:spcPts val="600"/>
              </a:spcAft>
              <a:tabLst>
                <a:tab pos="1517015"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Jednou z možností, jak řešit problém spojený s udržováním nadměrného stavu zásob v podmínkách nejistoty je sledovat významné rozdíly a výkyvy v úrovni poptávky pro každý z produktů zvlášť a řídit stav jejich zásob rozdílnými metodami. </a:t>
            </a:r>
          </a:p>
          <a:p>
            <a:pPr algn="just">
              <a:lnSpc>
                <a:spcPct val="150000"/>
              </a:lnSpc>
              <a:spcBef>
                <a:spcPts val="600"/>
              </a:spcBef>
              <a:spcAft>
                <a:spcPts val="600"/>
              </a:spcAft>
              <a:tabLst>
                <a:tab pos="1517015"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ABC analýza vychází z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Paretova</a:t>
            </a:r>
            <a:r>
              <a:rPr lang="cs-CZ" sz="1800" dirty="0">
                <a:effectLst/>
                <a:latin typeface="Calibri" panose="020F0502020204030204" pitchFamily="34" charset="0"/>
                <a:ea typeface="Calibri" panose="020F0502020204030204" pitchFamily="34" charset="0"/>
                <a:cs typeface="Times New Roman" panose="02020603050405020304" pitchFamily="18" charset="0"/>
              </a:rPr>
              <a:t> principu 80 : 20 (80 % jevů je ovlivněno 20 % nejvýznamnějších potenciálních příčin). </a:t>
            </a:r>
          </a:p>
          <a:p>
            <a:pPr algn="just">
              <a:lnSpc>
                <a:spcPct val="150000"/>
              </a:lnSpc>
              <a:spcBef>
                <a:spcPts val="600"/>
              </a:spcBef>
              <a:spcAft>
                <a:spcPts val="6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ABC analýza vychází ze skutečnosti, že je obvykle velmi pracné a často neúčelné věnovat všem položkám v zásobách stejnou pozornost a sledovat je stejně podrobně jednotnými postupy a metodami.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97380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B972E-0FA0-423D-94D5-4416D8E67F59}"/>
              </a:ext>
            </a:extLst>
          </p:cNvPr>
          <p:cNvSpPr>
            <a:spLocks noGrp="1"/>
          </p:cNvSpPr>
          <p:nvPr>
            <p:ph type="title"/>
          </p:nvPr>
        </p:nvSpPr>
        <p:spPr/>
        <p:txBody>
          <a:bodyPr/>
          <a:lstStyle/>
          <a:p>
            <a:r>
              <a:rPr lang="cs-CZ" b="1" dirty="0"/>
              <a:t>ZÁKLADNÍ POJMY A TERMINOLOGIE</a:t>
            </a:r>
          </a:p>
        </p:txBody>
      </p:sp>
      <p:sp>
        <p:nvSpPr>
          <p:cNvPr id="3" name="Zástupný obsah 2">
            <a:extLst>
              <a:ext uri="{FF2B5EF4-FFF2-40B4-BE49-F238E27FC236}">
                <a16:creationId xmlns:a16="http://schemas.microsoft.com/office/drawing/2014/main" id="{FD009ABA-6D03-41AE-823E-32F038BD048B}"/>
              </a:ext>
            </a:extLst>
          </p:cNvPr>
          <p:cNvSpPr>
            <a:spLocks noGrp="1"/>
          </p:cNvSpPr>
          <p:nvPr>
            <p:ph idx="1"/>
          </p:nvPr>
        </p:nvSpPr>
        <p:spPr/>
        <p:txBody>
          <a:bodyPr/>
          <a:lstStyle/>
          <a:p>
            <a:pPr marL="0" indent="0" algn="just">
              <a:lnSpc>
                <a:spcPct val="150000"/>
              </a:lnSpc>
              <a:spcAft>
                <a:spcPts val="800"/>
              </a:spcAft>
              <a:buNone/>
            </a:pP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Mezi typické logistické úlohy patří: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25000"/>
              </a:lnSpc>
              <a:buClr>
                <a:srgbClr val="F79377"/>
              </a:buClr>
              <a:buSzPts val="800"/>
              <a:buFont typeface="Wingdings" panose="05000000000000000000" pitchFamily="2" charset="2"/>
              <a:buChar char="q"/>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nákupní logistika </a:t>
            </a:r>
            <a:r>
              <a:rPr lang="cs-CZ" sz="1800" dirty="0">
                <a:effectLst/>
                <a:latin typeface="Calibri" panose="020F0502020204030204" pitchFamily="34" charset="0"/>
                <a:ea typeface="Calibri" panose="020F0502020204030204" pitchFamily="34" charset="0"/>
                <a:cs typeface="Times New Roman" panose="02020603050405020304" pitchFamily="18" charset="0"/>
              </a:rPr>
              <a:t>– opatření materiálu od dodavatele do výroby či skladu,</a:t>
            </a:r>
          </a:p>
          <a:p>
            <a:pPr lvl="0" algn="just">
              <a:lnSpc>
                <a:spcPct val="125000"/>
              </a:lnSpc>
              <a:buClr>
                <a:srgbClr val="F79377"/>
              </a:buClr>
              <a:buSzPts val="800"/>
              <a:buFont typeface="Wingdings" panose="05000000000000000000" pitchFamily="2" charset="2"/>
              <a:buChar char="q"/>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vnitropodniková logistika</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 pohyb polotovarů mezi jednotlivými výrobními úseky,</a:t>
            </a:r>
          </a:p>
          <a:p>
            <a:pPr lvl="0" algn="just">
              <a:lnSpc>
                <a:spcPct val="125000"/>
              </a:lnSpc>
              <a:spcAft>
                <a:spcPts val="1000"/>
              </a:spcAft>
              <a:buClr>
                <a:srgbClr val="F79377"/>
              </a:buClr>
              <a:buSzPts val="800"/>
              <a:buFont typeface="Wingdings" panose="05000000000000000000" pitchFamily="2" charset="2"/>
              <a:buChar char="q"/>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odbytová logistika</a:t>
            </a:r>
            <a:r>
              <a:rPr lang="cs-CZ" sz="1800" dirty="0">
                <a:effectLst/>
                <a:latin typeface="Calibri" panose="020F0502020204030204" pitchFamily="34" charset="0"/>
                <a:ea typeface="Calibri" panose="020F0502020204030204" pitchFamily="34" charset="0"/>
                <a:cs typeface="Times New Roman" panose="02020603050405020304" pitchFamily="18" charset="0"/>
              </a:rPr>
              <a:t> – distribuce produktů k zákazníkovi.</a:t>
            </a:r>
          </a:p>
          <a:p>
            <a:pPr marL="0" indent="0" algn="just">
              <a:lnSpc>
                <a:spcPct val="150000"/>
              </a:lnSpc>
              <a:spcAft>
                <a:spcPts val="800"/>
              </a:spcAft>
              <a:buNone/>
            </a:pP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Všechny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procesy</a:t>
            </a: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skládají ze tří složek: plánování, řízení a realizace. Logistika se zabývá výhradně </a:t>
            </a:r>
            <a:r>
              <a:rPr lang="cs-CZ"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procesy netechnologického charakteru</a:t>
            </a: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nemění fyzikální ani chemickou strukturu materiálu nebo nedokončených výrobků.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36406320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532B9D-E472-43CE-8A9F-4634FD87662B}"/>
              </a:ext>
            </a:extLst>
          </p:cNvPr>
          <p:cNvSpPr>
            <a:spLocks noGrp="1"/>
          </p:cNvSpPr>
          <p:nvPr>
            <p:ph type="title"/>
          </p:nvPr>
        </p:nvSpPr>
        <p:spPr/>
        <p:txBody>
          <a:bodyPr/>
          <a:lstStyle/>
          <a:p>
            <a:r>
              <a:rPr lang="cs-CZ" b="1" dirty="0"/>
              <a:t>ZÁKLADNÍ POJMY A TERMINOLOGIE</a:t>
            </a:r>
          </a:p>
        </p:txBody>
      </p:sp>
      <p:sp>
        <p:nvSpPr>
          <p:cNvPr id="3" name="Zástupný obsah 2">
            <a:extLst>
              <a:ext uri="{FF2B5EF4-FFF2-40B4-BE49-F238E27FC236}">
                <a16:creationId xmlns:a16="http://schemas.microsoft.com/office/drawing/2014/main" id="{2B6BCD25-E129-4811-8995-983228E46228}"/>
              </a:ext>
            </a:extLst>
          </p:cNvPr>
          <p:cNvSpPr>
            <a:spLocks noGrp="1"/>
          </p:cNvSpPr>
          <p:nvPr>
            <p:ph idx="1"/>
          </p:nvPr>
        </p:nvSpPr>
        <p:spPr/>
        <p:txBody>
          <a:bodyPr>
            <a:normAutofit/>
          </a:bodyPr>
          <a:lstStyle/>
          <a:p>
            <a:pPr algn="just">
              <a:lnSpc>
                <a:spcPct val="150000"/>
              </a:lnSpc>
              <a:spcAft>
                <a:spcPts val="8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Mikrologistika</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spcAft>
                <a:spcPts val="8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Makrologistika</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Systémy </a:t>
            </a: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mezilogistiky</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Logistický řetězec</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Každý logistický řetězec je složen z dílčích materiálových, informačních, peněžních a jiných toků, které probíhají mezi různými články subsystémy) nejen ve výrobě, ale i v dopravě, zasilatelství a v obchodě.</a:t>
            </a:r>
          </a:p>
          <a:p>
            <a:endParaRPr lang="cs-CZ" dirty="0"/>
          </a:p>
        </p:txBody>
      </p:sp>
    </p:spTree>
    <p:extLst>
      <p:ext uri="{BB962C8B-B14F-4D97-AF65-F5344CB8AC3E}">
        <p14:creationId xmlns:p14="http://schemas.microsoft.com/office/powerpoint/2010/main" val="51803017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D4B5E2-288B-4ABD-AA7D-F66FDA16A7DE}"/>
              </a:ext>
            </a:extLst>
          </p:cNvPr>
          <p:cNvSpPr>
            <a:spLocks noGrp="1"/>
          </p:cNvSpPr>
          <p:nvPr>
            <p:ph type="title"/>
          </p:nvPr>
        </p:nvSpPr>
        <p:spPr/>
        <p:txBody>
          <a:bodyPr/>
          <a:lstStyle/>
          <a:p>
            <a:r>
              <a:rPr lang="cs-CZ" b="1" dirty="0"/>
              <a:t>LOGISTICKÉ FUNKCE A CÍLE</a:t>
            </a:r>
          </a:p>
        </p:txBody>
      </p:sp>
      <p:sp>
        <p:nvSpPr>
          <p:cNvPr id="3" name="Zástupný obsah 2">
            <a:extLst>
              <a:ext uri="{FF2B5EF4-FFF2-40B4-BE49-F238E27FC236}">
                <a16:creationId xmlns:a16="http://schemas.microsoft.com/office/drawing/2014/main" id="{457BC499-3B3E-4431-825B-3DDDEF508F87}"/>
              </a:ext>
            </a:extLst>
          </p:cNvPr>
          <p:cNvSpPr>
            <a:spLocks noGrp="1"/>
          </p:cNvSpPr>
          <p:nvPr>
            <p:ph idx="1"/>
          </p:nvPr>
        </p:nvSpPr>
        <p:spPr/>
        <p:txBody>
          <a:bodyPr>
            <a:normAutofit/>
          </a:bodyPr>
          <a:lstStyle/>
          <a:p>
            <a:pPr algn="l">
              <a:lnSpc>
                <a:spcPct val="115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cíle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Základním cílem logistiky je optimální uspokojování potřeb zákazníků. Zákazník je nejdůležitějším článkem celého logistického řetězce. Od něj vychází informace o požadavcích na zabezpečení dodávky zboží a zároveň u něj končí logistický řetězec zabezpečující pohyb materiálu a zboží. </a:t>
            </a:r>
          </a:p>
          <a:p>
            <a:pPr>
              <a:lnSpc>
                <a:spcPct val="115000"/>
              </a:lnSpc>
              <a:spcAft>
                <a:spcPts val="1000"/>
              </a:spcAft>
            </a:pPr>
            <a:r>
              <a:rPr lang="cs-CZ" sz="1800" b="1" i="1" dirty="0">
                <a:solidFill>
                  <a:srgbClr val="E21A23"/>
                </a:solidFill>
                <a:latin typeface="Calibri" panose="020F0502020204030204" pitchFamily="34" charset="0"/>
                <a:cs typeface="Times New Roman" panose="02020603050405020304" pitchFamily="18" charset="0"/>
              </a:rPr>
              <a:t>Cíle podnikové logistiky</a:t>
            </a:r>
          </a:p>
          <a:p>
            <a:pPr marL="342900" lvl="0" indent="-342900" algn="just">
              <a:lnSpc>
                <a:spcPct val="125000"/>
              </a:lnSpc>
              <a:buClr>
                <a:srgbClr val="F79377"/>
              </a:buClr>
              <a:buSzPts val="800"/>
              <a:buFont typeface="Symbol" panose="05050102010706020507" pitchFamily="18" charset="2"/>
              <a:buChar char=""/>
            </a:pP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jedné straně, musí vycházet z podnikové (globální) strategie a napomáhat splňovat celopodnikové cíle,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druhé straně, musí zabezpečit přání zákazníků na zboží a služby s požadovanou úrovní, a to při minimalizaci celkových nákladů.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4076402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4A3C0D-D8B0-401F-97EE-A92E8EF63599}"/>
              </a:ext>
            </a:extLst>
          </p:cNvPr>
          <p:cNvSpPr>
            <a:spLocks noGrp="1"/>
          </p:cNvSpPr>
          <p:nvPr>
            <p:ph type="title"/>
          </p:nvPr>
        </p:nvSpPr>
        <p:spPr/>
        <p:txBody>
          <a:bodyPr/>
          <a:lstStyle/>
          <a:p>
            <a:r>
              <a:rPr lang="cs-CZ" b="1" dirty="0"/>
              <a:t>LOGISTICKÉ FUNKCE A CÍLE</a:t>
            </a:r>
          </a:p>
        </p:txBody>
      </p:sp>
      <p:sp>
        <p:nvSpPr>
          <p:cNvPr id="3" name="Zástupný obsah 2">
            <a:extLst>
              <a:ext uri="{FF2B5EF4-FFF2-40B4-BE49-F238E27FC236}">
                <a16:creationId xmlns:a16="http://schemas.microsoft.com/office/drawing/2014/main" id="{F08D135A-1608-4CC3-82AB-D21C6CD0C425}"/>
              </a:ext>
            </a:extLst>
          </p:cNvPr>
          <p:cNvSpPr>
            <a:spLocks noGrp="1"/>
          </p:cNvSpPr>
          <p:nvPr>
            <p:ph idx="1"/>
          </p:nvPr>
        </p:nvSpPr>
        <p:spPr/>
        <p:txBody>
          <a:bodyPr>
            <a:normAutofit fontScale="92500" lnSpcReduction="20000"/>
          </a:bodyPr>
          <a:lstStyle/>
          <a:p>
            <a:pPr algn="just">
              <a:lnSpc>
                <a:spcPct val="150000"/>
              </a:lnSpc>
              <a:spcAft>
                <a:spcPts val="10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Prioritní (nejdůležitější) cíle logistiky: vnější a výkonové.</a:t>
            </a:r>
          </a:p>
          <a:p>
            <a:pPr algn="just">
              <a:lnSpc>
                <a:spcPct val="150000"/>
              </a:lnSpc>
              <a:spcAft>
                <a:spcPts val="10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Sekundární cíle logistiky: vnitřní a ekonomické.</a:t>
            </a:r>
          </a:p>
          <a:p>
            <a:pPr algn="just">
              <a:lnSpc>
                <a:spcPct val="150000"/>
              </a:lnSpc>
              <a:spcAft>
                <a:spcPts val="10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Vnější logistické cíle se zaměřují na uspokojování přání zákazníky. </a:t>
            </a:r>
          </a:p>
          <a:p>
            <a:pPr marL="342900" lvl="0" indent="-342900" algn="just">
              <a:lnSpc>
                <a:spcPct val="125000"/>
              </a:lnSpc>
              <a:buClr>
                <a:srgbClr val="F79377"/>
              </a:buClr>
              <a:buSzPts val="800"/>
              <a:buFont typeface="Symbol" panose="05050102010706020507" pitchFamily="18" charset="2"/>
              <a:buChar char=""/>
            </a:pPr>
            <a:r>
              <a:rPr lang="cs-CZ"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Zvyšování objemu prodeje (nikoliv výroby),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Zkracování dodacích lhůt,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Zlepšování spolehlivosti a úplnosti dodávek,</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Zlepšování pružnosti logistických služeb – flexibility.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5407072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4AB85-07B0-40B8-84E7-728545EF7275}"/>
              </a:ext>
            </a:extLst>
          </p:cNvPr>
          <p:cNvSpPr>
            <a:spLocks noGrp="1"/>
          </p:cNvSpPr>
          <p:nvPr>
            <p:ph type="title"/>
          </p:nvPr>
        </p:nvSpPr>
        <p:spPr/>
        <p:txBody>
          <a:bodyPr/>
          <a:lstStyle/>
          <a:p>
            <a:r>
              <a:rPr lang="cs-CZ" b="1" dirty="0"/>
              <a:t>LOGISTICKÉ FUNKCE A CÍLE</a:t>
            </a:r>
          </a:p>
        </p:txBody>
      </p:sp>
      <p:sp>
        <p:nvSpPr>
          <p:cNvPr id="3" name="Zástupný obsah 2">
            <a:extLst>
              <a:ext uri="{FF2B5EF4-FFF2-40B4-BE49-F238E27FC236}">
                <a16:creationId xmlns:a16="http://schemas.microsoft.com/office/drawing/2014/main" id="{61717A49-602F-4982-BDF8-9A0B29B391EE}"/>
              </a:ext>
            </a:extLst>
          </p:cNvPr>
          <p:cNvSpPr>
            <a:spLocks noGrp="1"/>
          </p:cNvSpPr>
          <p:nvPr>
            <p:ph idx="1"/>
          </p:nvPr>
        </p:nvSpPr>
        <p:spPr/>
        <p:txBody>
          <a:bodyPr>
            <a:normAutofit lnSpcReduction="10000"/>
          </a:bodyPr>
          <a:lstStyle/>
          <a:p>
            <a:pPr algn="just">
              <a:lnSpc>
                <a:spcPct val="150000"/>
              </a:lnSpc>
              <a:spcAft>
                <a:spcPts val="10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Vnitřní cíle logistiky se orientují na snižování nákladů při dodržení splnění vnějších cílů. Náklady na: </a:t>
            </a:r>
          </a:p>
          <a:p>
            <a:pPr marL="342900" lvl="0" indent="-342900" algn="just">
              <a:lnSpc>
                <a:spcPct val="125000"/>
              </a:lnSpc>
              <a:buClr>
                <a:srgbClr val="F79377"/>
              </a:buClr>
              <a:buSzPts val="800"/>
              <a:buFont typeface="Symbol" panose="05050102010706020507" pitchFamily="18" charset="2"/>
              <a:buChar char=""/>
            </a:pPr>
            <a:r>
              <a:rPr lang="cs-CZ"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zásoby,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dopravu,</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manipulaci a skladování.</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výrobu,</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řízení.</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70908893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28FA22-C9AB-4870-810E-82CC17AC170A}"/>
              </a:ext>
            </a:extLst>
          </p:cNvPr>
          <p:cNvSpPr>
            <a:spLocks noGrp="1"/>
          </p:cNvSpPr>
          <p:nvPr>
            <p:ph type="title"/>
          </p:nvPr>
        </p:nvSpPr>
        <p:spPr/>
        <p:txBody>
          <a:bodyPr/>
          <a:lstStyle/>
          <a:p>
            <a:r>
              <a:rPr lang="cs-CZ" b="1" dirty="0"/>
              <a:t>LOGISTICKÉ FUNKCE A CÍLE</a:t>
            </a:r>
          </a:p>
        </p:txBody>
      </p:sp>
      <p:sp>
        <p:nvSpPr>
          <p:cNvPr id="3" name="Zástupný obsah 2">
            <a:extLst>
              <a:ext uri="{FF2B5EF4-FFF2-40B4-BE49-F238E27FC236}">
                <a16:creationId xmlns:a16="http://schemas.microsoft.com/office/drawing/2014/main" id="{E397A504-4C99-4543-BD05-66A952A681D9}"/>
              </a:ext>
            </a:extLst>
          </p:cNvPr>
          <p:cNvSpPr>
            <a:spLocks noGrp="1"/>
          </p:cNvSpPr>
          <p:nvPr>
            <p:ph idx="1"/>
          </p:nvPr>
        </p:nvSpPr>
        <p:spPr/>
        <p:txBody>
          <a:bodyPr>
            <a:normAutofit/>
          </a:bodyPr>
          <a:lstStyle/>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Výkonové cíle logistiky</a:t>
            </a:r>
            <a:r>
              <a:rPr lang="cs-CZ" sz="1800" dirty="0">
                <a:effectLst/>
                <a:latin typeface="Calibri" panose="020F0502020204030204" pitchFamily="34" charset="0"/>
                <a:ea typeface="Calibri" panose="020F0502020204030204" pitchFamily="34" charset="0"/>
                <a:cs typeface="Times New Roman" panose="02020603050405020304" pitchFamily="18" charset="0"/>
              </a:rPr>
              <a:t> zabezpečují požadovanou úroveň služeb tak, aby požadované množství materiálu a zboží bylo ve správném množství, druhu a jakosti, na správném místě, ve správném okamžiku. </a:t>
            </a:r>
          </a:p>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Ekonomické cíle logistiky</a:t>
            </a:r>
            <a:r>
              <a:rPr lang="cs-CZ" sz="1800" dirty="0">
                <a:effectLst/>
                <a:latin typeface="Calibri" panose="020F0502020204030204" pitchFamily="34" charset="0"/>
                <a:ea typeface="Calibri" panose="020F0502020204030204" pitchFamily="34" charset="0"/>
                <a:cs typeface="Times New Roman" panose="02020603050405020304" pitchFamily="18" charset="0"/>
              </a:rPr>
              <a:t> – zabezpečení těchto služeb s přiměřenými náklady, které jsou vzhledem k úrovni služeb minimální. Optimální náklady odpovídající ceně, kterou je ještě zákazník ochoten za vysokou kvalitu zaplatit.</a:t>
            </a:r>
          </a:p>
          <a:p>
            <a:pPr algn="just">
              <a:lnSpc>
                <a:spcPct val="150000"/>
              </a:lnSpc>
              <a:spcAft>
                <a:spcPts val="8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funkce</a:t>
            </a:r>
            <a:r>
              <a:rPr lang="cs-CZ" sz="1800" dirty="0">
                <a:effectLst/>
                <a:latin typeface="Calibri" panose="020F0502020204030204" pitchFamily="34" charset="0"/>
                <a:ea typeface="Calibri" panose="020F0502020204030204" pitchFamily="34" charset="0"/>
                <a:cs typeface="Calibri" panose="020F0502020204030204" pitchFamily="34" charset="0"/>
              </a:rPr>
              <a:t> jsou procesy, při kterých dochází k přeměnám (transformacím) objednávek určitých výrobků (zboží) na jejich dodávky. </a:t>
            </a:r>
            <a:endParaRPr lang="cs-CZ" dirty="0"/>
          </a:p>
        </p:txBody>
      </p:sp>
    </p:spTree>
    <p:extLst>
      <p:ext uri="{BB962C8B-B14F-4D97-AF65-F5344CB8AC3E}">
        <p14:creationId xmlns:p14="http://schemas.microsoft.com/office/powerpoint/2010/main" val="134185592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46BD2A-CA10-44FC-B844-862AF69CF85C}"/>
              </a:ext>
            </a:extLst>
          </p:cNvPr>
          <p:cNvSpPr>
            <a:spLocks noGrp="1"/>
          </p:cNvSpPr>
          <p:nvPr>
            <p:ph type="title"/>
          </p:nvPr>
        </p:nvSpPr>
        <p:spPr/>
        <p:txBody>
          <a:bodyPr/>
          <a:lstStyle/>
          <a:p>
            <a:r>
              <a:rPr lang="cs-CZ" b="1" dirty="0"/>
              <a:t>LOGISTICKÉ FUNKCE A CÍLE</a:t>
            </a:r>
          </a:p>
        </p:txBody>
      </p:sp>
      <p:sp>
        <p:nvSpPr>
          <p:cNvPr id="3" name="Zástupný obsah 2">
            <a:extLst>
              <a:ext uri="{FF2B5EF4-FFF2-40B4-BE49-F238E27FC236}">
                <a16:creationId xmlns:a16="http://schemas.microsoft.com/office/drawing/2014/main" id="{58D7C16F-C453-426F-9C10-38A3CAA3EABC}"/>
              </a:ext>
            </a:extLst>
          </p:cNvPr>
          <p:cNvSpPr>
            <a:spLocks noGrp="1"/>
          </p:cNvSpPr>
          <p:nvPr>
            <p:ph idx="1"/>
          </p:nvPr>
        </p:nvSpPr>
        <p:spPr/>
        <p:txBody>
          <a:bodyPr>
            <a:normAutofit/>
          </a:bodyPr>
          <a:lstStyle/>
          <a:p>
            <a:pPr algn="just">
              <a:lnSpc>
                <a:spcPct val="150000"/>
              </a:lnSpc>
              <a:spcAft>
                <a:spcPts val="800"/>
              </a:spcAft>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Celý materiálový tok se dělí do dvou úseků: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F0000"/>
              </a:buClr>
              <a:buFont typeface="+mj-lt"/>
              <a:buAutoNum type="arabicPeriod"/>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Řízení materiálového hospodářství</a:t>
            </a:r>
            <a:r>
              <a:rPr lang="cs-CZ" sz="1800" dirty="0">
                <a:effectLst/>
                <a:latin typeface="Calibri" panose="020F0502020204030204" pitchFamily="34" charset="0"/>
                <a:ea typeface="Calibri" panose="020F0502020204030204" pitchFamily="34" charset="0"/>
                <a:cs typeface="Calibri" panose="020F0502020204030204" pitchFamily="34" charset="0"/>
              </a:rPr>
              <a:t> zahrnuje cestu materiálů od dodavatelů až ke skladu hotových výrobků. Na této cestě probíhají nejenom logistické, ale i transformační (výrobní) procesy.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563880" indent="0" algn="just">
              <a:lnSpc>
                <a:spcPct val="150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Clr>
                <a:srgbClr val="FF0000"/>
              </a:buClr>
              <a:buFont typeface="+mj-lt"/>
              <a:buAutoNum type="arabicPeriod"/>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Řízení fyzické distribuce</a:t>
            </a:r>
            <a:r>
              <a:rPr lang="cs-CZ" sz="1800" dirty="0">
                <a:effectLst/>
                <a:latin typeface="Calibri" panose="020F0502020204030204" pitchFamily="34" charset="0"/>
                <a:ea typeface="Calibri" panose="020F0502020204030204" pitchFamily="34" charset="0"/>
                <a:cs typeface="Calibri" panose="020F0502020204030204" pitchFamily="34" charset="0"/>
              </a:rPr>
              <a:t> zahrnuje cestu hotových výrobků od ukončení výrobního procesu k zákazníkům. Na této cestě probíhají převážně jen přemísťovací a skladovací operace.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00403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C3374-9EFF-48B2-9402-38ED0009605C}"/>
              </a:ext>
            </a:extLst>
          </p:cNvPr>
          <p:cNvSpPr>
            <a:spLocks noGrp="1"/>
          </p:cNvSpPr>
          <p:nvPr>
            <p:ph type="title"/>
          </p:nvPr>
        </p:nvSpPr>
        <p:spPr/>
        <p:txBody>
          <a:bodyPr/>
          <a:lstStyle/>
          <a:p>
            <a:r>
              <a:rPr lang="cs-CZ" b="1" dirty="0"/>
              <a:t>LOGISTICKÉ FUNKCE A CÍLE</a:t>
            </a:r>
          </a:p>
        </p:txBody>
      </p:sp>
      <p:sp>
        <p:nvSpPr>
          <p:cNvPr id="3" name="Zástupný obsah 2">
            <a:extLst>
              <a:ext uri="{FF2B5EF4-FFF2-40B4-BE49-F238E27FC236}">
                <a16:creationId xmlns:a16="http://schemas.microsoft.com/office/drawing/2014/main" id="{1536F0BC-3135-4DDB-8706-27F12B073F77}"/>
              </a:ext>
            </a:extLst>
          </p:cNvPr>
          <p:cNvSpPr>
            <a:spLocks noGrp="1"/>
          </p:cNvSpPr>
          <p:nvPr>
            <p:ph idx="1"/>
          </p:nvPr>
        </p:nvSpPr>
        <p:spPr/>
        <p:txBody>
          <a:bodyPr/>
          <a:lstStyle/>
          <a:p>
            <a:pPr marL="0" indent="0" algn="just">
              <a:lnSpc>
                <a:spcPct val="150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Struktura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logistických funkcí podle úrovně řízení:</a:t>
            </a:r>
            <a:r>
              <a:rPr lang="cs-CZ" sz="1800" dirty="0">
                <a:effectLst/>
                <a:latin typeface="Calibri" panose="020F0502020204030204" pitchFamily="34" charset="0"/>
                <a:ea typeface="Calibri" panose="020F0502020204030204" pitchFamily="34"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Strategické – dlouhodobě platné rozhodování o zdrojích, pravidlech a postupech.</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Taktické – zahrnuje úroveň dispoziční a administrativní.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Dispoziční – krátkodobá rozhodnutí o plnění vzniklých požadavků a potřeb.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Administrativní – zabezpečuje provádění informační činnosti na základě dispozičního rozhodnutí nebo příkazu.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Operativní – realizace hmotných procesů, tzn. materiálového toku, na základě příkazů z dispoziční nebo administrativní úrovně (nadřazené úrovně).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09077460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EE66F3-2A03-4BCF-AA7A-6DF1F93B5930}"/>
              </a:ext>
            </a:extLst>
          </p:cNvPr>
          <p:cNvSpPr>
            <a:spLocks noGrp="1"/>
          </p:cNvSpPr>
          <p:nvPr>
            <p:ph type="title"/>
          </p:nvPr>
        </p:nvSpPr>
        <p:spPr/>
        <p:txBody>
          <a:bodyPr/>
          <a:lstStyle/>
          <a:p>
            <a:r>
              <a:rPr lang="cs-CZ" b="1" dirty="0"/>
              <a:t>Požadavky na ukončení předmětu</a:t>
            </a:r>
          </a:p>
        </p:txBody>
      </p:sp>
      <p:sp>
        <p:nvSpPr>
          <p:cNvPr id="3" name="Zástupný obsah 2">
            <a:extLst>
              <a:ext uri="{FF2B5EF4-FFF2-40B4-BE49-F238E27FC236}">
                <a16:creationId xmlns:a16="http://schemas.microsoft.com/office/drawing/2014/main" id="{631054DF-7DEF-43C8-8E55-C071578D10D8}"/>
              </a:ext>
            </a:extLst>
          </p:cNvPr>
          <p:cNvSpPr>
            <a:spLocks noGrp="1"/>
          </p:cNvSpPr>
          <p:nvPr>
            <p:ph idx="1"/>
          </p:nvPr>
        </p:nvSpPr>
        <p:spPr/>
        <p:txBody>
          <a:bodyPr/>
          <a:lstStyle/>
          <a:p>
            <a:pPr marL="0" indent="0">
              <a:buNone/>
            </a:pPr>
            <a:r>
              <a:rPr lang="cs-CZ" b="1" dirty="0"/>
              <a:t>Zápočet:</a:t>
            </a:r>
          </a:p>
          <a:p>
            <a:r>
              <a:rPr lang="cs-CZ" dirty="0"/>
              <a:t>Prezentace na vybrané téma, během druhého tutoriálu, 26.03.</a:t>
            </a:r>
          </a:p>
          <a:p>
            <a:endParaRPr lang="cs-CZ" dirty="0"/>
          </a:p>
        </p:txBody>
      </p:sp>
    </p:spTree>
    <p:extLst>
      <p:ext uri="{BB962C8B-B14F-4D97-AF65-F5344CB8AC3E}">
        <p14:creationId xmlns:p14="http://schemas.microsoft.com/office/powerpoint/2010/main" val="40102685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849791-8BA2-408A-A753-A3A6BE944831}"/>
              </a:ext>
            </a:extLst>
          </p:cNvPr>
          <p:cNvSpPr>
            <a:spLocks noGrp="1"/>
          </p:cNvSpPr>
          <p:nvPr>
            <p:ph type="title"/>
          </p:nvPr>
        </p:nvSpPr>
        <p:spPr/>
        <p:txBody>
          <a:bodyPr/>
          <a:lstStyle/>
          <a:p>
            <a:r>
              <a:rPr lang="cs-CZ" b="1" dirty="0"/>
              <a:t>LOGISTICKÉ ČINNOSTI</a:t>
            </a:r>
          </a:p>
        </p:txBody>
      </p:sp>
      <p:sp>
        <p:nvSpPr>
          <p:cNvPr id="3" name="Zástupný obsah 2">
            <a:extLst>
              <a:ext uri="{FF2B5EF4-FFF2-40B4-BE49-F238E27FC236}">
                <a16:creationId xmlns:a16="http://schemas.microsoft.com/office/drawing/2014/main" id="{B413D296-0C6E-498C-8162-72F94501DFB5}"/>
              </a:ext>
            </a:extLst>
          </p:cNvPr>
          <p:cNvSpPr>
            <a:spLocks noGrp="1"/>
          </p:cNvSpPr>
          <p:nvPr>
            <p:ph idx="1"/>
          </p:nvPr>
        </p:nvSpPr>
        <p:spPr/>
        <p:txBody>
          <a:bodyPr/>
          <a:lstStyle/>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Logistické činnosti jsou činnosti netechnologického charakteru. To znamená, že na rozdíl od technologických činností nemění fyzikální, ani chemickou podstatu zpracovávaného materiálu a nedokončených výrobků, kterými se zabývají.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Calibri" panose="020F0502020204030204" pitchFamily="34" charset="0"/>
                <a:cs typeface="Calibri" panose="020F0502020204030204" pitchFamily="34" charset="0"/>
              </a:rPr>
              <a:t>Sdružuje-li se více podobných logistických činností dohromady, hovoří se o logistických procesech: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skladové procesy (naskladňování, vyskladňování, komisionářství, expedice),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dopravní procesy (nakládání, vykládání, přeprava),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informační procesy (sběr informací, jejich ukládání, zpracování, přenášení) aj.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03793665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8491A6-2268-4F28-A410-44686F30B826}"/>
              </a:ext>
            </a:extLst>
          </p:cNvPr>
          <p:cNvSpPr>
            <a:spLocks noGrp="1"/>
          </p:cNvSpPr>
          <p:nvPr>
            <p:ph type="title"/>
          </p:nvPr>
        </p:nvSpPr>
        <p:spPr/>
        <p:txBody>
          <a:bodyPr/>
          <a:lstStyle/>
          <a:p>
            <a:r>
              <a:rPr lang="cs-CZ" b="1" dirty="0"/>
              <a:t>LOGISTICKÉ ČINNOSTI</a:t>
            </a:r>
          </a:p>
        </p:txBody>
      </p:sp>
      <p:sp>
        <p:nvSpPr>
          <p:cNvPr id="3" name="Zástupný obsah 2">
            <a:extLst>
              <a:ext uri="{FF2B5EF4-FFF2-40B4-BE49-F238E27FC236}">
                <a16:creationId xmlns:a16="http://schemas.microsoft.com/office/drawing/2014/main" id="{93005255-6AE1-4D15-9537-9F152E36CF7C}"/>
              </a:ext>
            </a:extLst>
          </p:cNvPr>
          <p:cNvSpPr>
            <a:spLocks noGrp="1"/>
          </p:cNvSpPr>
          <p:nvPr>
            <p:ph idx="1"/>
          </p:nvPr>
        </p:nvSpPr>
        <p:spPr/>
        <p:txBody>
          <a:bodyPr/>
          <a:lstStyle/>
          <a:p>
            <a:pPr algn="just">
              <a:lnSpc>
                <a:spcPct val="150000"/>
              </a:lnSpc>
              <a:spcAft>
                <a:spcPts val="1000"/>
              </a:spcAft>
            </a:pPr>
            <a:r>
              <a:rPr lang="cs-CZ" sz="1800" dirty="0">
                <a:effectLst/>
                <a:latin typeface="Calibri" panose="020F0502020204030204" pitchFamily="34" charset="0"/>
                <a:ea typeface="Calibri" panose="020F0502020204030204" pitchFamily="34" charset="0"/>
                <a:cs typeface="Calibri" panose="020F0502020204030204" pitchFamily="34" charset="0"/>
              </a:rPr>
              <a:t>Logistické objekty jsou hmotné statky, zvláště materiál a výrobky v průmyslových podnicích, informace a zákazníci.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Logistické činnosti a procesy se realizují v rámci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logistických systémů.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Logistický systém má 3 hlavní podsystémy</a:t>
            </a:r>
            <a:r>
              <a:rPr lang="cs-CZ" sz="1800" b="1" i="1" dirty="0">
                <a:effectLst/>
                <a:latin typeface="Calibri" panose="020F0502020204030204" pitchFamily="34" charset="0"/>
                <a:ea typeface="Calibri" panose="020F0502020204030204" pitchFamily="34" charset="0"/>
                <a:cs typeface="Calibri" panose="020F0502020204030204" pitchFamily="34"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Materiálový – jedná se o tok materiálu.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Řídící – zahrnuje plánování, řízení, kontrolu.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Informační: zachycuje údaje, jejich zpracování, přenos a vykazování.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1387133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4ECAE-7AD6-4194-A222-51172AF4DB27}"/>
              </a:ext>
            </a:extLst>
          </p:cNvPr>
          <p:cNvSpPr>
            <a:spLocks noGrp="1"/>
          </p:cNvSpPr>
          <p:nvPr>
            <p:ph type="title"/>
          </p:nvPr>
        </p:nvSpPr>
        <p:spPr/>
        <p:txBody>
          <a:bodyPr/>
          <a:lstStyle/>
          <a:p>
            <a:r>
              <a:rPr lang="cs-CZ" b="1" dirty="0"/>
              <a:t>LOGISTICKÉ ČINNOSTI</a:t>
            </a:r>
          </a:p>
        </p:txBody>
      </p:sp>
      <p:sp>
        <p:nvSpPr>
          <p:cNvPr id="3" name="Zástupný obsah 2">
            <a:extLst>
              <a:ext uri="{FF2B5EF4-FFF2-40B4-BE49-F238E27FC236}">
                <a16:creationId xmlns:a16="http://schemas.microsoft.com/office/drawing/2014/main" id="{577C35BF-D758-41DA-8E6A-58DCAB11C7E1}"/>
              </a:ext>
            </a:extLst>
          </p:cNvPr>
          <p:cNvSpPr>
            <a:spLocks noGrp="1"/>
          </p:cNvSpPr>
          <p:nvPr>
            <p:ph idx="1"/>
          </p:nvPr>
        </p:nvSpPr>
        <p:spPr/>
        <p:txBody>
          <a:bodyPr/>
          <a:lstStyle/>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Podle toku materiálu rozeznáváme: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Logistiku průmyslovou = výrobní,</a:t>
            </a: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Logistiku obchodní = oběhová,</a:t>
            </a: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Logistiku dopravní.</a:t>
            </a:r>
            <a:endParaRPr lang="cs-CZ" dirty="0"/>
          </a:p>
        </p:txBody>
      </p:sp>
    </p:spTree>
    <p:extLst>
      <p:ext uri="{BB962C8B-B14F-4D97-AF65-F5344CB8AC3E}">
        <p14:creationId xmlns:p14="http://schemas.microsoft.com/office/powerpoint/2010/main" val="92996623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EF472-6EE0-443F-8DD4-6CB91968A6F0}"/>
              </a:ext>
            </a:extLst>
          </p:cNvPr>
          <p:cNvSpPr>
            <a:spLocks noGrp="1"/>
          </p:cNvSpPr>
          <p:nvPr>
            <p:ph type="title"/>
          </p:nvPr>
        </p:nvSpPr>
        <p:spPr/>
        <p:txBody>
          <a:bodyPr/>
          <a:lstStyle/>
          <a:p>
            <a:r>
              <a:rPr lang="cs-CZ" b="1" dirty="0"/>
              <a:t>Otázky:</a:t>
            </a:r>
          </a:p>
        </p:txBody>
      </p:sp>
      <p:sp>
        <p:nvSpPr>
          <p:cNvPr id="3" name="Zástupný obsah 2">
            <a:extLst>
              <a:ext uri="{FF2B5EF4-FFF2-40B4-BE49-F238E27FC236}">
                <a16:creationId xmlns:a16="http://schemas.microsoft.com/office/drawing/2014/main" id="{9E08A762-C28D-4F9A-963A-6FB22353B216}"/>
              </a:ext>
            </a:extLst>
          </p:cNvPr>
          <p:cNvSpPr>
            <a:spLocks noGrp="1"/>
          </p:cNvSpPr>
          <p:nvPr>
            <p:ph idx="1"/>
          </p:nvPr>
        </p:nvSpPr>
        <p:spPr/>
        <p:txBody>
          <a:bodyPr/>
          <a:lstStyle/>
          <a:p>
            <a:pPr marL="342900" lvl="0" indent="-342900" algn="just">
              <a:lnSpc>
                <a:spcPct val="150000"/>
              </a:lnSpc>
              <a:buFont typeface="+mj-lt"/>
              <a:buAutoNum type="arabicParenR"/>
            </a:pPr>
            <a:r>
              <a:rPr lang="cs-CZ" sz="1800" dirty="0">
                <a:latin typeface="Calibri" panose="020F0502020204030204" pitchFamily="34" charset="0"/>
                <a:ea typeface="Calibri" panose="020F0502020204030204" pitchFamily="34" charset="0"/>
                <a:cs typeface="Calibri" panose="020F0502020204030204" pitchFamily="34" charset="0"/>
              </a:rPr>
              <a:t>C</a:t>
            </a:r>
            <a:r>
              <a:rPr lang="cs-CZ" sz="1800" dirty="0">
                <a:effectLst/>
                <a:latin typeface="Calibri" panose="020F0502020204030204" pitchFamily="34" charset="0"/>
                <a:ea typeface="Calibri" panose="020F0502020204030204" pitchFamily="34" charset="0"/>
                <a:cs typeface="Calibri" panose="020F0502020204030204" pitchFamily="34" charset="0"/>
              </a:rPr>
              <a:t>o je předmětem logistiky?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sz="1800" dirty="0">
                <a:latin typeface="Calibri" panose="020F0502020204030204" pitchFamily="34" charset="0"/>
                <a:ea typeface="Calibri" panose="020F0502020204030204" pitchFamily="34" charset="0"/>
                <a:cs typeface="Calibri" panose="020F0502020204030204" pitchFamily="34" charset="0"/>
              </a:rPr>
              <a:t>J</a:t>
            </a:r>
            <a:r>
              <a:rPr lang="cs-CZ" sz="1800" dirty="0">
                <a:effectLst/>
                <a:latin typeface="Calibri" panose="020F0502020204030204" pitchFamily="34" charset="0"/>
                <a:ea typeface="Calibri" panose="020F0502020204030204" pitchFamily="34" charset="0"/>
                <a:cs typeface="Calibri" panose="020F0502020204030204" pitchFamily="34" charset="0"/>
              </a:rPr>
              <a:t>aké jsou cíle logistiky?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sz="1800" dirty="0">
                <a:effectLst/>
                <a:latin typeface="Calibri" panose="020F0502020204030204" pitchFamily="34" charset="0"/>
                <a:ea typeface="Calibri" panose="020F0502020204030204" pitchFamily="34" charset="0"/>
                <a:cs typeface="Calibri" panose="020F0502020204030204" pitchFamily="34" charset="0"/>
              </a:rPr>
              <a:t>Jaké jsou aktuální trendy v logistice?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arenR"/>
            </a:pPr>
            <a:r>
              <a:rPr lang="cs-CZ" sz="1800" dirty="0">
                <a:effectLst/>
                <a:latin typeface="Calibri" panose="020F0502020204030204" pitchFamily="34" charset="0"/>
                <a:ea typeface="Calibri" panose="020F0502020204030204" pitchFamily="34" charset="0"/>
                <a:cs typeface="Calibri" panose="020F0502020204030204" pitchFamily="34" charset="0"/>
              </a:rPr>
              <a:t>Co jsou logistické funkce?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139264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8B3C89-D370-438A-939C-5B412D5A4852}"/>
              </a:ext>
            </a:extLst>
          </p:cNvPr>
          <p:cNvSpPr>
            <a:spLocks noGrp="1"/>
          </p:cNvSpPr>
          <p:nvPr>
            <p:ph type="ctrTitle"/>
          </p:nvPr>
        </p:nvSpPr>
        <p:spPr/>
        <p:txBody>
          <a:bodyPr>
            <a:normAutofit/>
          </a:bodyPr>
          <a:lstStyle/>
          <a:p>
            <a:r>
              <a:rPr lang="cs-CZ" sz="3600" b="1" kern="0" dirty="0">
                <a:solidFill>
                  <a:srgbClr val="C00000"/>
                </a:solidFill>
                <a:effectLst/>
                <a:latin typeface="Klavika Medium"/>
                <a:ea typeface="Times New Roman" panose="02020603050405020304" pitchFamily="18" charset="0"/>
                <a:cs typeface="Times New Roman" panose="02020603050405020304" pitchFamily="18" charset="0"/>
              </a:rPr>
              <a:t>VALUE CHAIN MANAGEMENT. SUPPLY CHAIN MANAGEMENT</a:t>
            </a:r>
            <a:endParaRPr lang="cs-CZ" sz="9600" dirty="0">
              <a:solidFill>
                <a:srgbClr val="C00000"/>
              </a:solidFill>
            </a:endParaRPr>
          </a:p>
        </p:txBody>
      </p:sp>
      <p:sp>
        <p:nvSpPr>
          <p:cNvPr id="3" name="Podnadpis 2">
            <a:extLst>
              <a:ext uri="{FF2B5EF4-FFF2-40B4-BE49-F238E27FC236}">
                <a16:creationId xmlns:a16="http://schemas.microsoft.com/office/drawing/2014/main" id="{3FAB5398-7B4B-447B-9C64-74A06E39BEE8}"/>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36874229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FA4DE4-68DE-4972-8095-4018ED99E4AA}"/>
              </a:ext>
            </a:extLst>
          </p:cNvPr>
          <p:cNvSpPr>
            <a:spLocks noGrp="1"/>
          </p:cNvSpPr>
          <p:nvPr>
            <p:ph type="title"/>
          </p:nvPr>
        </p:nvSpPr>
        <p:spPr/>
        <p:txBody>
          <a:bodyPr/>
          <a:lstStyle/>
          <a:p>
            <a:r>
              <a:rPr lang="cs-CZ" b="1" dirty="0"/>
              <a:t>Obsah přednášky</a:t>
            </a:r>
          </a:p>
        </p:txBody>
      </p:sp>
      <p:sp>
        <p:nvSpPr>
          <p:cNvPr id="3" name="Zástupný obsah 2">
            <a:extLst>
              <a:ext uri="{FF2B5EF4-FFF2-40B4-BE49-F238E27FC236}">
                <a16:creationId xmlns:a16="http://schemas.microsoft.com/office/drawing/2014/main" id="{DE317636-4816-46F7-9A59-1B595423E0AC}"/>
              </a:ext>
            </a:extLst>
          </p:cNvPr>
          <p:cNvSpPr>
            <a:spLocks noGrp="1"/>
          </p:cNvSpPr>
          <p:nvPr>
            <p:ph idx="1"/>
          </p:nvPr>
        </p:nvSpPr>
        <p:spPr/>
        <p:txBody>
          <a:bodyPr/>
          <a:lstStyle/>
          <a:p>
            <a:pPr marL="0" indent="0">
              <a:buNone/>
            </a:pPr>
            <a:r>
              <a:rPr lang="cs-CZ" dirty="0"/>
              <a:t>1. </a:t>
            </a:r>
            <a:r>
              <a:rPr lang="cs-CZ" dirty="0" err="1"/>
              <a:t>Value</a:t>
            </a:r>
            <a:r>
              <a:rPr lang="cs-CZ" dirty="0"/>
              <a:t> </a:t>
            </a:r>
            <a:r>
              <a:rPr lang="cs-CZ" dirty="0" err="1"/>
              <a:t>Chain</a:t>
            </a:r>
            <a:r>
              <a:rPr lang="cs-CZ" dirty="0"/>
              <a:t> Management, management hodnotového řetězce</a:t>
            </a:r>
          </a:p>
          <a:p>
            <a:pPr marL="0" indent="0">
              <a:buNone/>
            </a:pPr>
            <a:r>
              <a:rPr lang="cs-CZ" dirty="0"/>
              <a:t>2. Supply </a:t>
            </a:r>
            <a:r>
              <a:rPr lang="cs-CZ" dirty="0" err="1"/>
              <a:t>Chain</a:t>
            </a:r>
            <a:r>
              <a:rPr lang="cs-CZ" dirty="0"/>
              <a:t> Management (SCM)</a:t>
            </a:r>
          </a:p>
          <a:p>
            <a:endParaRPr lang="cs-CZ" dirty="0"/>
          </a:p>
        </p:txBody>
      </p:sp>
    </p:spTree>
    <p:extLst>
      <p:ext uri="{BB962C8B-B14F-4D97-AF65-F5344CB8AC3E}">
        <p14:creationId xmlns:p14="http://schemas.microsoft.com/office/powerpoint/2010/main" val="74211872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075628-9054-459E-BDA5-D5BBB4A1585F}"/>
              </a:ext>
            </a:extLst>
          </p:cNvPr>
          <p:cNvSpPr>
            <a:spLocks noGrp="1"/>
          </p:cNvSpPr>
          <p:nvPr>
            <p:ph type="title"/>
          </p:nvPr>
        </p:nvSpPr>
        <p:spPr/>
        <p:txBody>
          <a:bodyPr>
            <a:normAutofit/>
          </a:bodyPr>
          <a:lstStyle/>
          <a:p>
            <a:r>
              <a:rPr lang="cs-CZ" sz="2800" b="1" dirty="0" err="1">
                <a:solidFill>
                  <a:srgbClr val="E21A23"/>
                </a:solidFill>
                <a:effectLst/>
                <a:latin typeface="Klavika Medium"/>
                <a:ea typeface="Times New Roman" panose="02020603050405020304" pitchFamily="18" charset="0"/>
                <a:cs typeface="Times New Roman" panose="02020603050405020304" pitchFamily="18" charset="0"/>
              </a:rPr>
              <a:t>Value</a:t>
            </a:r>
            <a:r>
              <a:rPr lang="cs-CZ" sz="2800" b="1" dirty="0">
                <a:solidFill>
                  <a:srgbClr val="E21A23"/>
                </a:solidFill>
                <a:effectLst/>
                <a:latin typeface="Klavika Medium"/>
                <a:ea typeface="Times New Roman" panose="02020603050405020304" pitchFamily="18" charset="0"/>
                <a:cs typeface="Times New Roman" panose="02020603050405020304" pitchFamily="18" charset="0"/>
              </a:rPr>
              <a:t> </a:t>
            </a:r>
            <a:r>
              <a:rPr lang="cs-CZ" sz="2800" b="1" dirty="0" err="1">
                <a:solidFill>
                  <a:srgbClr val="E21A23"/>
                </a:solidFill>
                <a:effectLst/>
                <a:latin typeface="Klavika Medium"/>
                <a:ea typeface="Times New Roman" panose="02020603050405020304" pitchFamily="18" charset="0"/>
                <a:cs typeface="Times New Roman" panose="02020603050405020304" pitchFamily="18" charset="0"/>
              </a:rPr>
              <a:t>Chain</a:t>
            </a:r>
            <a:r>
              <a:rPr lang="cs-CZ" sz="2800" b="1" dirty="0">
                <a:solidFill>
                  <a:srgbClr val="E21A23"/>
                </a:solidFill>
                <a:effectLst/>
                <a:latin typeface="Klavika Medium"/>
                <a:ea typeface="Times New Roman" panose="02020603050405020304" pitchFamily="18" charset="0"/>
                <a:cs typeface="Times New Roman" panose="02020603050405020304" pitchFamily="18" charset="0"/>
              </a:rPr>
              <a:t> Management (MHŘ)</a:t>
            </a:r>
            <a:endParaRPr lang="cs-CZ" sz="6000" dirty="0">
              <a:latin typeface="Klavika Medium"/>
            </a:endParaRPr>
          </a:p>
        </p:txBody>
      </p:sp>
      <p:graphicFrame>
        <p:nvGraphicFramePr>
          <p:cNvPr id="5" name="Objekt 4">
            <a:extLst>
              <a:ext uri="{FF2B5EF4-FFF2-40B4-BE49-F238E27FC236}">
                <a16:creationId xmlns:a16="http://schemas.microsoft.com/office/drawing/2014/main" id="{227A750B-CD60-42DE-BC73-748FACE4C729}"/>
              </a:ext>
            </a:extLst>
          </p:cNvPr>
          <p:cNvGraphicFramePr>
            <a:graphicFrameLocks noChangeAspect="1"/>
          </p:cNvGraphicFramePr>
          <p:nvPr/>
        </p:nvGraphicFramePr>
        <p:xfrm>
          <a:off x="2974609" y="1988283"/>
          <a:ext cx="4410075" cy="3563938"/>
        </p:xfrm>
        <a:graphic>
          <a:graphicData uri="http://schemas.openxmlformats.org/presentationml/2006/ole">
            <mc:AlternateContent xmlns:mc="http://schemas.openxmlformats.org/markup-compatibility/2006">
              <mc:Choice xmlns:v="urn:schemas-microsoft-com:vml" Requires="v">
                <p:oleObj spid="_x0000_s2058" name="Rastrový obrázek" r:id="rId6" imgW="6897063" imgH="5571429" progId="Paint.Picture">
                  <p:embed/>
                </p:oleObj>
              </mc:Choice>
              <mc:Fallback>
                <p:oleObj name="Rastrový obrázek" r:id="rId6" imgW="6897063" imgH="5571429" progId="Paint.Picture">
                  <p:embed/>
                  <p:pic>
                    <p:nvPicPr>
                      <p:cNvPr id="5" name="Objekt 4">
                        <a:extLst>
                          <a:ext uri="{FF2B5EF4-FFF2-40B4-BE49-F238E27FC236}">
                            <a16:creationId xmlns:a16="http://schemas.microsoft.com/office/drawing/2014/main" id="{227A750B-CD60-42DE-BC73-748FACE4C7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4609" y="1988283"/>
                        <a:ext cx="4410075" cy="3563938"/>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290990293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95A9AC-5710-4BFE-84D4-C91FBA8EBBDC}"/>
              </a:ext>
            </a:extLst>
          </p:cNvPr>
          <p:cNvSpPr>
            <a:spLocks noGrp="1"/>
          </p:cNvSpPr>
          <p:nvPr>
            <p:ph type="title"/>
          </p:nvPr>
        </p:nvSpPr>
        <p:spPr/>
        <p:txBody>
          <a:bodyPr/>
          <a:lstStyle/>
          <a:p>
            <a:r>
              <a:rPr lang="cs-CZ" dirty="0">
                <a:solidFill>
                  <a:srgbClr val="C00000"/>
                </a:solidFill>
                <a:latin typeface="Klavika Medium"/>
              </a:rPr>
              <a:t>Hodnotový řetězec</a:t>
            </a:r>
          </a:p>
        </p:txBody>
      </p:sp>
      <p:sp>
        <p:nvSpPr>
          <p:cNvPr id="3" name="Zástupný obsah 2">
            <a:extLst>
              <a:ext uri="{FF2B5EF4-FFF2-40B4-BE49-F238E27FC236}">
                <a16:creationId xmlns:a16="http://schemas.microsoft.com/office/drawing/2014/main" id="{BDD4A29A-0202-4887-B23C-78A7325902AE}"/>
              </a:ext>
            </a:extLst>
          </p:cNvPr>
          <p:cNvSpPr>
            <a:spLocks noGrp="1"/>
          </p:cNvSpPr>
          <p:nvPr>
            <p:ph idx="1"/>
          </p:nvPr>
        </p:nvSpPr>
        <p:spPr/>
        <p:txBody>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Od poptávky konečných zákazníků je odvozován rozsah aktivit v logistických řetězcích, potřebný k uspokojení zákazníků. Děje se tak v poptávkovém řetězci, jenž je součástí procesního dodavatelského řetězce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supply</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sz="1800" dirty="0">
                <a:effectLst/>
                <a:latin typeface="Calibri" panose="020F0502020204030204" pitchFamily="34" charset="0"/>
                <a:ea typeface="Calibri" panose="020F0502020204030204" pitchFamily="34" charset="0"/>
                <a:cs typeface="Times New Roman" panose="02020603050405020304" pitchFamily="18" charset="0"/>
              </a:rPr>
              <a:t>) a hodnotového řetězce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value</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Sled činností, které firma vykonává při konstruování, produkci, prodeji, dodávání a poprodejní podpoře svých produktů, se označuje jako hodnotový řetězec.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Hodnotový řetězec podniku je zase součástí rozsáhlejšího hodnotového systému: rozsáhlejšího souboru činností, které jsou zapojeny do vytváření hodnoty pro konečného uživatele, bez ohledu na to, kdo tyto činnosti vykonává.</a:t>
            </a:r>
          </a:p>
          <a:p>
            <a:endParaRPr lang="cs-CZ" dirty="0"/>
          </a:p>
        </p:txBody>
      </p:sp>
    </p:spTree>
    <p:extLst>
      <p:ext uri="{BB962C8B-B14F-4D97-AF65-F5344CB8AC3E}">
        <p14:creationId xmlns:p14="http://schemas.microsoft.com/office/powerpoint/2010/main" val="14225687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68112F-26B4-4350-87D0-255581CE1761}"/>
              </a:ext>
            </a:extLst>
          </p:cNvPr>
          <p:cNvSpPr>
            <a:spLocks noGrp="1"/>
          </p:cNvSpPr>
          <p:nvPr>
            <p:ph type="title"/>
          </p:nvPr>
        </p:nvSpPr>
        <p:spPr/>
        <p:txBody>
          <a:bodyPr/>
          <a:lstStyle/>
          <a:p>
            <a:r>
              <a:rPr lang="cs-CZ" sz="4400" b="1" dirty="0">
                <a:solidFill>
                  <a:srgbClr val="C00000"/>
                </a:solidFill>
                <a:effectLst/>
                <a:latin typeface="Klavika Medium"/>
                <a:ea typeface="Calibri" panose="020F0502020204030204" pitchFamily="34" charset="0"/>
                <a:cs typeface="Times New Roman" panose="02020603050405020304" pitchFamily="18" charset="0"/>
              </a:rPr>
              <a:t>Hlavní kroky analýzy hodnotového řetězce</a:t>
            </a:r>
            <a:endParaRPr lang="cs-CZ" b="1" dirty="0">
              <a:solidFill>
                <a:srgbClr val="C00000"/>
              </a:solidFill>
              <a:latin typeface="Klavika Medium"/>
            </a:endParaRPr>
          </a:p>
        </p:txBody>
      </p:sp>
      <p:sp>
        <p:nvSpPr>
          <p:cNvPr id="3" name="Zástupný obsah 2">
            <a:extLst>
              <a:ext uri="{FF2B5EF4-FFF2-40B4-BE49-F238E27FC236}">
                <a16:creationId xmlns:a16="http://schemas.microsoft.com/office/drawing/2014/main" id="{EF0FB51F-F9C9-43A2-B488-8ABFAE67C3FA}"/>
              </a:ext>
            </a:extLst>
          </p:cNvPr>
          <p:cNvSpPr>
            <a:spLocks noGrp="1"/>
          </p:cNvSpPr>
          <p:nvPr>
            <p:ph idx="1"/>
          </p:nvPr>
        </p:nvSpPr>
        <p:spPr/>
        <p:txBody>
          <a:bodyPr/>
          <a:lstStyle/>
          <a:p>
            <a:pPr marL="0" indent="0" algn="just">
              <a:lnSpc>
                <a:spcPct val="150000"/>
              </a:lnSpc>
              <a:spcBef>
                <a:spcPts val="600"/>
              </a:spcBef>
              <a:spcAft>
                <a:spcPts val="6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začněte tím, že určíte hodnotový řetězec odvětví.</a:t>
            </a:r>
          </a:p>
          <a:p>
            <a:pPr marL="342900" lvl="0" indent="-342900" algn="just">
              <a:lnSpc>
                <a:spcPct val="150000"/>
              </a:lnSpc>
              <a:spcBef>
                <a:spcPts val="600"/>
              </a:spcBef>
              <a:spcAft>
                <a:spcPts val="6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Srovnejte svůj hodnotový řetězec s hodnotovým řetězcem odvětví.</a:t>
            </a:r>
          </a:p>
          <a:p>
            <a:pPr marL="342900" lvl="0" indent="-342900" algn="just">
              <a:lnSpc>
                <a:spcPct val="150000"/>
              </a:lnSpc>
              <a:spcBef>
                <a:spcPts val="600"/>
              </a:spcBef>
              <a:spcAft>
                <a:spcPts val="6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Zaměřte se na faktory ovlivňující cenu, na ty činnosti, jež v současnosti mají nebo v budoucnu mohou mít vliv na diferenciaci.</a:t>
            </a:r>
          </a:p>
          <a:p>
            <a:pPr marL="342900" lvl="0" indent="-342900" algn="just">
              <a:lnSpc>
                <a:spcPct val="150000"/>
              </a:lnSpc>
              <a:spcBef>
                <a:spcPts val="600"/>
              </a:spcBef>
              <a:spcAft>
                <a:spcPts val="6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Zaměřte se na faktory ovlivňující náklady a zvláštní pozornost věnujte činnostem, které představují velký nebo rostoucí procentní podíl nákladů.</a:t>
            </a:r>
          </a:p>
          <a:p>
            <a:endParaRPr lang="cs-CZ" dirty="0"/>
          </a:p>
        </p:txBody>
      </p:sp>
    </p:spTree>
    <p:extLst>
      <p:ext uri="{BB962C8B-B14F-4D97-AF65-F5344CB8AC3E}">
        <p14:creationId xmlns:p14="http://schemas.microsoft.com/office/powerpoint/2010/main" val="80510924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A5E9CC-81F9-4411-B98F-2193C9782AC0}"/>
              </a:ext>
            </a:extLst>
          </p:cNvPr>
          <p:cNvSpPr>
            <a:spLocks noGrp="1"/>
          </p:cNvSpPr>
          <p:nvPr>
            <p:ph type="title"/>
          </p:nvPr>
        </p:nvSpPr>
        <p:spPr/>
        <p:txBody>
          <a:bodyPr>
            <a:normAutofit/>
          </a:bodyPr>
          <a:lstStyle/>
          <a:p>
            <a:r>
              <a:rPr lang="cs-CZ" sz="3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Dodavatelský řetězec a dodavatelská sít´</a:t>
            </a:r>
            <a:endParaRPr lang="cs-CZ" sz="7200" dirty="0">
              <a:solidFill>
                <a:srgbClr val="C00000"/>
              </a:solidFill>
            </a:endParaRPr>
          </a:p>
        </p:txBody>
      </p:sp>
      <p:sp>
        <p:nvSpPr>
          <p:cNvPr id="3" name="Zástupný obsah 2">
            <a:extLst>
              <a:ext uri="{FF2B5EF4-FFF2-40B4-BE49-F238E27FC236}">
                <a16:creationId xmlns:a16="http://schemas.microsoft.com/office/drawing/2014/main" id="{F3A5DA0A-D99B-44B4-A383-CE11A9F3FC43}"/>
              </a:ext>
            </a:extLst>
          </p:cNvPr>
          <p:cNvSpPr>
            <a:spLocks noGrp="1"/>
          </p:cNvSpPr>
          <p:nvPr>
            <p:ph idx="1"/>
          </p:nvPr>
        </p:nvSpPr>
        <p:spPr/>
        <p:txBody>
          <a:bodyPr>
            <a:normAutofit/>
          </a:bodyPr>
          <a:lstStyle/>
          <a:p>
            <a:pPr algn="just">
              <a:lnSpc>
                <a:spcPct val="150000"/>
              </a:lnSpc>
              <a:spcBef>
                <a:spcPts val="600"/>
              </a:spcBef>
              <a:spcAft>
                <a:spcPts val="600"/>
              </a:spcAft>
            </a:pP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Dodavatelský řetězec</a:t>
            </a:r>
            <a:r>
              <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je definován jako vícestupňový systém dodavatelů, výrobců, distributorů, prodejců a zákazníků.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Ve srovnání s logistickým řetězcem se </a:t>
            </a: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dodavatelský řetězec </a:t>
            </a:r>
            <a:r>
              <a:rPr lang="cs-CZ" sz="1800" dirty="0">
                <a:effectLst/>
                <a:latin typeface="Calibri" panose="020F0502020204030204" pitchFamily="34" charset="0"/>
                <a:ea typeface="Calibri" panose="020F0502020204030204" pitchFamily="34" charset="0"/>
                <a:cs typeface="Times New Roman" panose="02020603050405020304" pitchFamily="18" charset="0"/>
              </a:rPr>
              <a:t>rozšiřuje po i proti směru materiálového toku – v něm jsou integrovány všechny aktivity počínající těžbou prvotních přírodních zdrojů až po dopravu zboží konečnému zákazníkovi. Koncepce dodavatelského řetězce v sobě dále zahrnuje všechny aktivity spojené s realizací zpětných toků vrácených nebo použitých výrobků, likvidací odpadů apod.</a:t>
            </a:r>
          </a:p>
          <a:p>
            <a:endParaRPr lang="cs-CZ" dirty="0"/>
          </a:p>
        </p:txBody>
      </p:sp>
    </p:spTree>
    <p:extLst>
      <p:ext uri="{BB962C8B-B14F-4D97-AF65-F5344CB8AC3E}">
        <p14:creationId xmlns:p14="http://schemas.microsoft.com/office/powerpoint/2010/main" val="153276757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A34476-8BD7-4971-B027-315AD1074C3F}"/>
              </a:ext>
            </a:extLst>
          </p:cNvPr>
          <p:cNvSpPr>
            <a:spLocks noGrp="1"/>
          </p:cNvSpPr>
          <p:nvPr>
            <p:ph type="title"/>
          </p:nvPr>
        </p:nvSpPr>
        <p:spPr/>
        <p:txBody>
          <a:bodyPr/>
          <a:lstStyle/>
          <a:p>
            <a:r>
              <a:rPr lang="cs-CZ" b="1" dirty="0"/>
              <a:t>Podmínky prezentace</a:t>
            </a:r>
          </a:p>
        </p:txBody>
      </p:sp>
      <p:sp>
        <p:nvSpPr>
          <p:cNvPr id="3" name="Zástupný obsah 2">
            <a:extLst>
              <a:ext uri="{FF2B5EF4-FFF2-40B4-BE49-F238E27FC236}">
                <a16:creationId xmlns:a16="http://schemas.microsoft.com/office/drawing/2014/main" id="{7C708DDE-BCAE-4D7C-8A49-3A6817E55FA5}"/>
              </a:ext>
            </a:extLst>
          </p:cNvPr>
          <p:cNvSpPr>
            <a:spLocks noGrp="1"/>
          </p:cNvSpPr>
          <p:nvPr>
            <p:ph idx="1"/>
          </p:nvPr>
        </p:nvSpPr>
        <p:spPr/>
        <p:txBody>
          <a:bodyPr>
            <a:normAutofit/>
          </a:bodyPr>
          <a:lstStyle/>
          <a:p>
            <a:pPr marL="0" indent="0">
              <a:buNone/>
            </a:pPr>
            <a:r>
              <a:rPr lang="cs-CZ" b="1" dirty="0">
                <a:solidFill>
                  <a:srgbClr val="C00000"/>
                </a:solidFill>
              </a:rPr>
              <a:t>Organizační:</a:t>
            </a:r>
          </a:p>
          <a:p>
            <a:r>
              <a:rPr lang="cs-CZ" dirty="0"/>
              <a:t>Prezentaci vytváří tým studentů (2-4), délka prezentace cca 10-15 minut, plus 5-10 minut dotazy/diskuze</a:t>
            </a:r>
          </a:p>
          <a:p>
            <a:r>
              <a:rPr lang="cs-CZ" dirty="0"/>
              <a:t>Prezentace proběhne během druhého tutoriálu, 26.03.2022</a:t>
            </a:r>
          </a:p>
          <a:p>
            <a:pPr marL="0" indent="0">
              <a:buNone/>
            </a:pPr>
            <a:r>
              <a:rPr lang="cs-CZ" b="1" dirty="0">
                <a:solidFill>
                  <a:srgbClr val="C00000"/>
                </a:solidFill>
              </a:rPr>
              <a:t>Obsahové požadavky</a:t>
            </a:r>
            <a:r>
              <a:rPr lang="cs-CZ" dirty="0">
                <a:solidFill>
                  <a:srgbClr val="C00000"/>
                </a:solidFill>
              </a:rPr>
              <a:t>: </a:t>
            </a:r>
          </a:p>
          <a:p>
            <a:pPr>
              <a:buFont typeface="Arial" panose="020B0604020202020204" pitchFamily="34" charset="0"/>
              <a:buChar char="•"/>
            </a:pPr>
            <a:r>
              <a:rPr lang="cs-CZ" dirty="0"/>
              <a:t>vysvětlení všech uvedených pojmů,</a:t>
            </a:r>
          </a:p>
          <a:p>
            <a:r>
              <a:rPr lang="cs-CZ" dirty="0"/>
              <a:t>Každý student vybere 1 téma z 8 dostupných, otázky SZZ, přes IS MVSO</a:t>
            </a:r>
          </a:p>
          <a:p>
            <a:endParaRPr lang="cs-CZ" dirty="0"/>
          </a:p>
          <a:p>
            <a:endParaRPr lang="cs-CZ" dirty="0"/>
          </a:p>
        </p:txBody>
      </p:sp>
    </p:spTree>
    <p:extLst>
      <p:ext uri="{BB962C8B-B14F-4D97-AF65-F5344CB8AC3E}">
        <p14:creationId xmlns:p14="http://schemas.microsoft.com/office/powerpoint/2010/main" val="207378283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CCC5EB-9010-4784-B1B2-64E22A9C8657}"/>
              </a:ext>
            </a:extLst>
          </p:cNvPr>
          <p:cNvSpPr>
            <a:spLocks noGrp="1"/>
          </p:cNvSpPr>
          <p:nvPr>
            <p:ph type="title"/>
          </p:nvPr>
        </p:nvSpPr>
        <p:spPr/>
        <p:txBody>
          <a:bodyPr>
            <a:normAutofit/>
          </a:bodyPr>
          <a:lstStyle/>
          <a:p>
            <a:r>
              <a:rPr lang="cs-CZ" sz="5400" b="1" dirty="0">
                <a:solidFill>
                  <a:srgbClr val="C00000"/>
                </a:solidFill>
              </a:rPr>
              <a:t>Dodavatelský řetězec</a:t>
            </a:r>
          </a:p>
        </p:txBody>
      </p:sp>
      <p:sp>
        <p:nvSpPr>
          <p:cNvPr id="3" name="Zástupný obsah 2">
            <a:extLst>
              <a:ext uri="{FF2B5EF4-FFF2-40B4-BE49-F238E27FC236}">
                <a16:creationId xmlns:a16="http://schemas.microsoft.com/office/drawing/2014/main" id="{6FEB5B83-D172-4A97-BC07-7A19788407FB}"/>
              </a:ext>
            </a:extLst>
          </p:cNvPr>
          <p:cNvSpPr>
            <a:spLocks noGrp="1"/>
          </p:cNvSpPr>
          <p:nvPr>
            <p:ph idx="1"/>
          </p:nvPr>
        </p:nvSpPr>
        <p:spPr/>
        <p:txBody>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Mezi stupni dodavatelského řetězce v obou směrech proudí:</a:t>
            </a: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materiálové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finanční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informační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rozhodovací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Do vstupů dodavatelského řetězce patří lidské zdroje, suroviny, pohonné hmoty (včetně alternativních druhů paliv a zbytkových pohonných hmot). Výstupy dodavatelského řetězce obsahují </a:t>
            </a:r>
            <a:r>
              <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produkty, služby a odpad</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cs-CZ" dirty="0"/>
          </a:p>
        </p:txBody>
      </p:sp>
    </p:spTree>
    <p:extLst>
      <p:ext uri="{BB962C8B-B14F-4D97-AF65-F5344CB8AC3E}">
        <p14:creationId xmlns:p14="http://schemas.microsoft.com/office/powerpoint/2010/main" val="415678933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4DDAE-3940-4097-8181-E3981BBD32B2}"/>
              </a:ext>
            </a:extLst>
          </p:cNvPr>
          <p:cNvSpPr>
            <a:spLocks noGrp="1"/>
          </p:cNvSpPr>
          <p:nvPr>
            <p:ph type="title"/>
          </p:nvPr>
        </p:nvSpPr>
        <p:spPr/>
        <p:txBody>
          <a:bodyPr/>
          <a:lstStyle/>
          <a:p>
            <a:r>
              <a:rPr lang="cs-CZ" b="1" dirty="0">
                <a:solidFill>
                  <a:srgbClr val="C00000"/>
                </a:solidFill>
              </a:rPr>
              <a:t>Materiálové a finanční toky SC</a:t>
            </a:r>
          </a:p>
        </p:txBody>
      </p:sp>
      <p:sp>
        <p:nvSpPr>
          <p:cNvPr id="3" name="Zástupný obsah 2">
            <a:extLst>
              <a:ext uri="{FF2B5EF4-FFF2-40B4-BE49-F238E27FC236}">
                <a16:creationId xmlns:a16="http://schemas.microsoft.com/office/drawing/2014/main" id="{18328D32-ECA2-4404-800F-A92FA0BF3434}"/>
              </a:ext>
            </a:extLst>
          </p:cNvPr>
          <p:cNvSpPr>
            <a:spLocks noGrp="1"/>
          </p:cNvSpPr>
          <p:nvPr>
            <p:ph idx="1"/>
          </p:nvPr>
        </p:nvSpPr>
        <p:spPr/>
        <p:txBody>
          <a:bodyPr/>
          <a:lstStyle/>
          <a:p>
            <a:pPr algn="just">
              <a:lnSpc>
                <a:spcPct val="150000"/>
              </a:lnSpc>
              <a:spcBef>
                <a:spcPts val="600"/>
              </a:spcBef>
              <a:spcAft>
                <a:spcPts val="600"/>
              </a:spcAft>
            </a:pP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Materiálové toky </a:t>
            </a:r>
            <a:r>
              <a:rPr lang="cs-CZ" sz="1800" dirty="0">
                <a:effectLst/>
                <a:latin typeface="Calibri" panose="020F0502020204030204" pitchFamily="34" charset="0"/>
                <a:ea typeface="Calibri" panose="020F0502020204030204" pitchFamily="34" charset="0"/>
                <a:cs typeface="Times New Roman" panose="02020603050405020304" pitchFamily="18" charset="0"/>
              </a:rPr>
              <a:t>zahrnují toky surovin, meziproduktů a hotových produktů směrem od dodavatelů k zákazníkům a opačným směrem, včetně aktivit spojených s realizací zpětných toků, jejichž výkon je nezbytný pro splnění požadavků finálního zákazníka v požadovaném čase, množství, kvalitě a na požadované místo. </a:t>
            </a:r>
          </a:p>
          <a:p>
            <a:pPr algn="just">
              <a:lnSpc>
                <a:spcPct val="150000"/>
              </a:lnSpc>
              <a:spcBef>
                <a:spcPts val="600"/>
              </a:spcBef>
              <a:spcAft>
                <a:spcPts val="600"/>
              </a:spcAft>
            </a:pP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Finanční toky </a:t>
            </a:r>
            <a:r>
              <a:rPr lang="cs-CZ" sz="1800" dirty="0">
                <a:effectLst/>
                <a:latin typeface="Calibri" panose="020F0502020204030204" pitchFamily="34" charset="0"/>
                <a:ea typeface="Calibri" panose="020F0502020204030204" pitchFamily="34" charset="0"/>
                <a:cs typeface="Times New Roman" panose="02020603050405020304" pitchFamily="18" charset="0"/>
              </a:rPr>
              <a:t>zahrnují různé druhy plateb, úvěry, toky plynoucí z vlastních vztahů atd. Informační toky propojují systém informacemi o objednávkách, dodávkách, plánech atd. Rozhodovací toky jsou posloupnosti rozhodnutí účastníků, ovlivňující celkovou výkonnost řetězce.</a:t>
            </a:r>
          </a:p>
          <a:p>
            <a:endParaRPr lang="cs-CZ" dirty="0"/>
          </a:p>
        </p:txBody>
      </p:sp>
    </p:spTree>
    <p:extLst>
      <p:ext uri="{BB962C8B-B14F-4D97-AF65-F5344CB8AC3E}">
        <p14:creationId xmlns:p14="http://schemas.microsoft.com/office/powerpoint/2010/main" val="98246623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F3D85E-B374-4A45-B416-B1C6C4A93B4A}"/>
              </a:ext>
            </a:extLst>
          </p:cNvPr>
          <p:cNvSpPr>
            <a:spLocks noGrp="1"/>
          </p:cNvSpPr>
          <p:nvPr>
            <p:ph type="title"/>
          </p:nvPr>
        </p:nvSpPr>
        <p:spPr/>
        <p:txBody>
          <a:bodyPr/>
          <a:lstStyle/>
          <a:p>
            <a:r>
              <a:rPr lang="cs-CZ" b="1" dirty="0">
                <a:solidFill>
                  <a:srgbClr val="C00000"/>
                </a:solidFill>
              </a:rPr>
              <a:t>Dodavatelská síť</a:t>
            </a:r>
          </a:p>
        </p:txBody>
      </p:sp>
      <p:sp>
        <p:nvSpPr>
          <p:cNvPr id="3" name="Zástupný obsah 2">
            <a:extLst>
              <a:ext uri="{FF2B5EF4-FFF2-40B4-BE49-F238E27FC236}">
                <a16:creationId xmlns:a16="http://schemas.microsoft.com/office/drawing/2014/main" id="{AA50F9E5-58FF-4A36-9704-0AC3DD963E59}"/>
              </a:ext>
            </a:extLst>
          </p:cNvPr>
          <p:cNvSpPr>
            <a:spLocks noGrp="1"/>
          </p:cNvSpPr>
          <p:nvPr>
            <p:ph idx="1"/>
          </p:nvPr>
        </p:nvSpPr>
        <p:spPr/>
        <p:txBody>
          <a:bodyPr/>
          <a:lstStyle/>
          <a:p>
            <a:pPr marL="228600"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„Sít´“ popisuje složitější strukturu, kde organizace mohou být propletené a existují obousměrné výměny; "řetězec" popisuje jednodušší, sekvenční soubor vztahů.</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Logistická sít je vybraná množina více autonomních organizací, které jsou v přímé nebo nepřímé interakci založené na dohodách mezi organizacemi.</a:t>
            </a:r>
          </a:p>
          <a:p>
            <a:pPr algn="just">
              <a:lnSpc>
                <a:spcPct val="150000"/>
              </a:lnSpc>
              <a:spcBef>
                <a:spcPts val="600"/>
              </a:spcBef>
              <a:spcAft>
                <a:spcPts val="600"/>
              </a:spcAft>
            </a:pP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Dodavatelské řetězce se transformují v dodavatelské sítě</a:t>
            </a:r>
            <a:r>
              <a:rPr lang="cs-CZ" sz="1800" dirty="0">
                <a:effectLst/>
                <a:latin typeface="Calibri" panose="020F0502020204030204" pitchFamily="34" charset="0"/>
                <a:ea typeface="Calibri" panose="020F0502020204030204" pitchFamily="34" charset="0"/>
                <a:cs typeface="Times New Roman" panose="02020603050405020304" pitchFamily="18" charset="0"/>
              </a:rPr>
              <a:t>, dochází k jejich propojení jak ve vertikálním, tak horizontálním směru. Integrace je nezbytná i u manažerských funkcí, plánování, nákupu, předvídání poptávky, marketingu, financování aj. Konečně funkce dodavatelského řetězce není možná bez vzájemné důvěry, předávání informací a vzájemně prospěšné spolupráce mezi partnery, kteří činnosti v řetězci realizují.</a:t>
            </a:r>
          </a:p>
          <a:p>
            <a:endParaRPr lang="cs-CZ" dirty="0"/>
          </a:p>
        </p:txBody>
      </p:sp>
    </p:spTree>
    <p:extLst>
      <p:ext uri="{BB962C8B-B14F-4D97-AF65-F5344CB8AC3E}">
        <p14:creationId xmlns:p14="http://schemas.microsoft.com/office/powerpoint/2010/main" val="184517672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728B18-5F82-43B0-92F0-FEB8B2225CD1}"/>
              </a:ext>
            </a:extLst>
          </p:cNvPr>
          <p:cNvSpPr>
            <a:spLocks noGrp="1"/>
          </p:cNvSpPr>
          <p:nvPr>
            <p:ph type="title"/>
          </p:nvPr>
        </p:nvSpPr>
        <p:spPr>
          <a:xfrm>
            <a:off x="609600" y="571623"/>
            <a:ext cx="10972800" cy="1143000"/>
          </a:xfrm>
        </p:spPr>
        <p:txBody>
          <a:bodyPr>
            <a:normAutofit fontScale="90000"/>
          </a:bodyPr>
          <a:lstStyle/>
          <a:p>
            <a:r>
              <a:rPr lang="cs-CZ" sz="44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SCM (Supply </a:t>
            </a:r>
            <a:r>
              <a:rPr lang="cs-CZ" sz="4400" b="1" dirty="0" err="1">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Chain</a:t>
            </a:r>
            <a:r>
              <a:rPr lang="cs-CZ" sz="44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 Management).  </a:t>
            </a:r>
            <a:br>
              <a:rPr lang="cs-CZ" sz="44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246F0D68-457F-45D9-B19A-B4B56FB053FF}"/>
              </a:ext>
            </a:extLst>
          </p:cNvPr>
          <p:cNvSpPr>
            <a:spLocks noGrp="1"/>
          </p:cNvSpPr>
          <p:nvPr>
            <p:ph idx="1"/>
          </p:nvPr>
        </p:nvSpPr>
        <p:spPr/>
        <p:txBody>
          <a:bodyPr/>
          <a:lstStyle/>
          <a:p>
            <a:pPr marL="0" indent="0" algn="just">
              <a:lnSpc>
                <a:spcPct val="125000"/>
              </a:lnSpc>
              <a:spcAft>
                <a:spcPts val="1000"/>
              </a:spcAft>
              <a:buNone/>
            </a:pPr>
            <a:r>
              <a:rPr lang="cs-CZ" sz="1200" b="1" dirty="0">
                <a:effectLst/>
                <a:latin typeface="Calibri" panose="020F0502020204030204" pitchFamily="34" charset="0"/>
                <a:ea typeface="Calibri" panose="020F0502020204030204" pitchFamily="34" charset="0"/>
                <a:cs typeface="Times New Roman" panose="02020603050405020304" pitchFamily="18" charset="0"/>
              </a:rPr>
              <a:t>Principy SCM: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Font typeface="Arial" panose="020B0604020202020204" pitchFamily="34" charset="0"/>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Plánování a koordinace materiálových toků </a:t>
            </a:r>
          </a:p>
          <a:p>
            <a:pPr marL="342900" lvl="0" indent="-342900" algn="just">
              <a:lnSpc>
                <a:spcPct val="125000"/>
              </a:lnSpc>
              <a:spcAft>
                <a:spcPts val="1000"/>
              </a:spcAft>
              <a:buFont typeface="Arial" panose="020B0604020202020204" pitchFamily="34" charset="0"/>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Spojení trhu, distribuční sítě, výrobního procesu a </a:t>
            </a:r>
            <a:r>
              <a:rPr lang="pl-PL" sz="1200" dirty="0">
                <a:effectLst/>
                <a:latin typeface="Calibri" panose="020F0502020204030204" pitchFamily="34" charset="0"/>
                <a:ea typeface="Calibri" panose="020F0502020204030204" pitchFamily="34" charset="0"/>
                <a:cs typeface="Times New Roman" panose="02020603050405020304" pitchFamily="18" charset="0"/>
              </a:rPr>
              <a:t>dodavatelské činnosti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Font typeface="Arial" panose="020B0604020202020204" pitchFamily="34" charset="0"/>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Maximalizace hodnoty přidané každou činností nebo členskou organizací v dodavatelském řetězci jak pro zákazníky, tak pro dodavatele</a:t>
            </a:r>
          </a:p>
          <a:p>
            <a:pPr marL="342900" lvl="0" indent="-342900" algn="just">
              <a:lnSpc>
                <a:spcPct val="125000"/>
              </a:lnSpc>
              <a:spcAft>
                <a:spcPts val="1000"/>
              </a:spcAft>
              <a:buFont typeface="Arial" panose="020B0604020202020204" pitchFamily="34" charset="0"/>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Dosažení synergií.</a:t>
            </a:r>
          </a:p>
          <a:p>
            <a:endParaRPr lang="cs-CZ" dirty="0"/>
          </a:p>
        </p:txBody>
      </p:sp>
    </p:spTree>
    <p:extLst>
      <p:ext uri="{BB962C8B-B14F-4D97-AF65-F5344CB8AC3E}">
        <p14:creationId xmlns:p14="http://schemas.microsoft.com/office/powerpoint/2010/main" val="346307016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8F01D5-1346-4AF3-ABEC-0FF59D5BDF6D}"/>
              </a:ext>
            </a:extLst>
          </p:cNvPr>
          <p:cNvSpPr>
            <a:spLocks noGrp="1"/>
          </p:cNvSpPr>
          <p:nvPr>
            <p:ph type="title"/>
          </p:nvPr>
        </p:nvSpPr>
        <p:spPr/>
        <p:txBody>
          <a:bodyPr>
            <a:normAutofit/>
          </a:bodyPr>
          <a:lstStyle/>
          <a:p>
            <a:r>
              <a:rPr lang="cs-CZ" sz="36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Dodavatelsko- odběratelské vztahy</a:t>
            </a:r>
            <a:endParaRPr lang="cs-CZ" sz="7200" dirty="0"/>
          </a:p>
        </p:txBody>
      </p:sp>
      <p:sp>
        <p:nvSpPr>
          <p:cNvPr id="3" name="Zástupný obsah 2">
            <a:extLst>
              <a:ext uri="{FF2B5EF4-FFF2-40B4-BE49-F238E27FC236}">
                <a16:creationId xmlns:a16="http://schemas.microsoft.com/office/drawing/2014/main" id="{867811C8-BDF6-4BFE-ABCC-D19E0E5F21A9}"/>
              </a:ext>
            </a:extLst>
          </p:cNvPr>
          <p:cNvSpPr>
            <a:spLocks noGrp="1"/>
          </p:cNvSpPr>
          <p:nvPr>
            <p:ph idx="1"/>
          </p:nvPr>
        </p:nvSpPr>
        <p:spPr/>
        <p:txBody>
          <a:bodyPr>
            <a:normAutofit/>
          </a:bodyPr>
          <a:lstStyle/>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Výběr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Při výběru si chce každý odběratel vybrat svého stálého dodavatele. V dnešní době je již široký výběr dodavatelů za výhodnou i nevýhodnou cenu při odpovídající kvalitě.</a:t>
            </a:r>
          </a:p>
          <a:p>
            <a:endParaRPr lang="cs-CZ" dirty="0"/>
          </a:p>
        </p:txBody>
      </p:sp>
    </p:spTree>
    <p:extLst>
      <p:ext uri="{BB962C8B-B14F-4D97-AF65-F5344CB8AC3E}">
        <p14:creationId xmlns:p14="http://schemas.microsoft.com/office/powerpoint/2010/main" val="144360793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48E518-7EC3-43FC-B995-F7A3C30CCF80}"/>
              </a:ext>
            </a:extLst>
          </p:cNvPr>
          <p:cNvSpPr>
            <a:spLocks noGrp="1"/>
          </p:cNvSpPr>
          <p:nvPr>
            <p:ph type="title"/>
          </p:nvPr>
        </p:nvSpPr>
        <p:spPr/>
        <p:txBody>
          <a:bodyPr/>
          <a:lstStyle/>
          <a:p>
            <a:r>
              <a:rPr lang="cs-CZ" sz="44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Dodavatelsko- odběratelské vztahy</a:t>
            </a:r>
            <a:endParaRPr lang="cs-CZ" dirty="0"/>
          </a:p>
        </p:txBody>
      </p:sp>
      <p:sp>
        <p:nvSpPr>
          <p:cNvPr id="3" name="Zástupný obsah 2">
            <a:extLst>
              <a:ext uri="{FF2B5EF4-FFF2-40B4-BE49-F238E27FC236}">
                <a16:creationId xmlns:a16="http://schemas.microsoft.com/office/drawing/2014/main" id="{2F290612-9897-4CF3-87DE-C5A932A9AE31}"/>
              </a:ext>
            </a:extLst>
          </p:cNvPr>
          <p:cNvSpPr>
            <a:spLocks noGrp="1"/>
          </p:cNvSpPr>
          <p:nvPr>
            <p:ph idx="1"/>
          </p:nvPr>
        </p:nvSpPr>
        <p:spPr/>
        <p:txBody>
          <a:bodyPr>
            <a:normAutofit fontScale="70000" lnSpcReduction="20000"/>
          </a:bodyPr>
          <a:lstStyle/>
          <a:p>
            <a:pPr algn="just">
              <a:lnSpc>
                <a:spcPct val="150000"/>
              </a:lnSpc>
              <a:spcBef>
                <a:spcPts val="600"/>
              </a:spcBef>
              <a:spcAft>
                <a:spcPts val="600"/>
              </a:spcAft>
            </a:pPr>
            <a:r>
              <a:rPr lang="cs-CZ" sz="3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Proces výběru dodavatele</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3200" dirty="0">
                <a:effectLst/>
                <a:latin typeface="Calibri" panose="020F0502020204030204" pitchFamily="34" charset="0"/>
                <a:ea typeface="Calibri" panose="020F0502020204030204" pitchFamily="34" charset="0"/>
                <a:cs typeface="Times New Roman" panose="02020603050405020304" pitchFamily="18" charset="0"/>
              </a:rPr>
              <a:t>Procesy hodnocení a výběru dodavatelů jsou běžnými činnostmi v organizacích. Při výběru vhodného dodavatele hraje roli celá řada faktorů (o jaký materiálový prvek se jedná, frekvence a kvantita jeho spotřeby, unikátnost produktů aj). </a:t>
            </a:r>
          </a:p>
          <a:p>
            <a:pPr marL="0" indent="0" algn="just">
              <a:lnSpc>
                <a:spcPct val="150000"/>
              </a:lnSpc>
              <a:spcBef>
                <a:spcPts val="600"/>
              </a:spcBef>
              <a:spcAft>
                <a:spcPts val="600"/>
              </a:spcAft>
              <a:buNone/>
            </a:pPr>
            <a:r>
              <a:rPr lang="cs-CZ" sz="3200" dirty="0">
                <a:effectLst/>
                <a:latin typeface="Calibri" panose="020F0502020204030204" pitchFamily="34" charset="0"/>
                <a:ea typeface="Calibri" panose="020F0502020204030204" pitchFamily="34" charset="0"/>
                <a:cs typeface="Times New Roman" panose="02020603050405020304" pitchFamily="18" charset="0"/>
              </a:rPr>
              <a:t>Výsledkem je tvorba okruhu potencionálních dodavatelů, kteří by byli schopni zajistit dodávky sortimentu na základě kvality, dodací lhůty, vyžadovaných technologii a požadovaných služeb.</a:t>
            </a:r>
          </a:p>
          <a:p>
            <a:pPr marL="0" indent="0" algn="just">
              <a:lnSpc>
                <a:spcPct val="150000"/>
              </a:lnSpc>
              <a:spcBef>
                <a:spcPts val="600"/>
              </a:spcBef>
              <a:spcAft>
                <a:spcPts val="600"/>
              </a:spcAft>
              <a:buNone/>
            </a:pPr>
            <a:r>
              <a:rPr lang="cs-CZ" sz="3200" dirty="0">
                <a:effectLst/>
                <a:latin typeface="Calibri" panose="020F0502020204030204" pitchFamily="34" charset="0"/>
                <a:ea typeface="Calibri" panose="020F0502020204030204" pitchFamily="34" charset="0"/>
                <a:cs typeface="Times New Roman" panose="02020603050405020304" pitchFamily="18" charset="0"/>
              </a:rPr>
              <a:t>Konečným výstupem procesu výběru je pak seznam dodavatelů, se kterými by odběratel uzavřel smlouvu o dodání zboží.</a:t>
            </a:r>
          </a:p>
          <a:p>
            <a:endParaRPr lang="cs-CZ" dirty="0"/>
          </a:p>
        </p:txBody>
      </p:sp>
    </p:spTree>
    <p:extLst>
      <p:ext uri="{BB962C8B-B14F-4D97-AF65-F5344CB8AC3E}">
        <p14:creationId xmlns:p14="http://schemas.microsoft.com/office/powerpoint/2010/main" val="33166729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B3C752-86E7-4D97-874E-39A7D7836F61}"/>
              </a:ext>
            </a:extLst>
          </p:cNvPr>
          <p:cNvSpPr>
            <a:spLocks noGrp="1"/>
          </p:cNvSpPr>
          <p:nvPr>
            <p:ph type="title"/>
          </p:nvPr>
        </p:nvSpPr>
        <p:spPr>
          <a:xfrm>
            <a:off x="713154" y="1029433"/>
            <a:ext cx="10515600"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pPr>
            <a:r>
              <a:rPr kumimoji="0" lang="cs-CZ" altLang="cs-CZ" sz="44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Základní metody hodnoticích stupnic a základní metody hodnocení dodavatelů</a:t>
            </a:r>
            <a:endParaRPr lang="cs-CZ" b="1" dirty="0">
              <a:solidFill>
                <a:srgbClr val="C00000"/>
              </a:solidFill>
            </a:endParaRPr>
          </a:p>
        </p:txBody>
      </p:sp>
      <p:graphicFrame>
        <p:nvGraphicFramePr>
          <p:cNvPr id="4" name="Zástupný obsah 3">
            <a:extLst>
              <a:ext uri="{FF2B5EF4-FFF2-40B4-BE49-F238E27FC236}">
                <a16:creationId xmlns:a16="http://schemas.microsoft.com/office/drawing/2014/main" id="{27A9BC15-51DB-4E05-A730-D4F4FA2AB75D}"/>
              </a:ext>
            </a:extLst>
          </p:cNvPr>
          <p:cNvGraphicFramePr>
            <a:graphicFrameLocks noGrp="1"/>
          </p:cNvGraphicFramePr>
          <p:nvPr>
            <p:ph idx="1"/>
          </p:nvPr>
        </p:nvGraphicFramePr>
        <p:xfrm>
          <a:off x="3171190" y="3126391"/>
          <a:ext cx="5849620" cy="1749806"/>
        </p:xfrm>
        <a:graphic>
          <a:graphicData uri="http://schemas.openxmlformats.org/drawingml/2006/table">
            <a:tbl>
              <a:tblPr firstRow="1" firstCol="1" bandRow="1">
                <a:tableStyleId>{5C22544A-7EE6-4342-B048-85BDC9FD1C3A}</a:tableStyleId>
              </a:tblPr>
              <a:tblGrid>
                <a:gridCol w="2924810">
                  <a:extLst>
                    <a:ext uri="{9D8B030D-6E8A-4147-A177-3AD203B41FA5}">
                      <a16:colId xmlns:a16="http://schemas.microsoft.com/office/drawing/2014/main" val="1254491791"/>
                    </a:ext>
                  </a:extLst>
                </a:gridCol>
                <a:gridCol w="2924810">
                  <a:extLst>
                    <a:ext uri="{9D8B030D-6E8A-4147-A177-3AD203B41FA5}">
                      <a16:colId xmlns:a16="http://schemas.microsoft.com/office/drawing/2014/main" val="2515275246"/>
                    </a:ext>
                  </a:extLst>
                </a:gridCol>
              </a:tblGrid>
              <a:tr h="0">
                <a:tc>
                  <a:txBody>
                    <a:bodyPr/>
                    <a:lstStyle/>
                    <a:p>
                      <a:pPr marL="1143000" lvl="2" indent="-228600" algn="l">
                        <a:lnSpc>
                          <a:spcPct val="125000"/>
                        </a:lnSpc>
                        <a:spcAft>
                          <a:spcPts val="1000"/>
                        </a:spcAft>
                        <a:buFont typeface="+mj-lt"/>
                        <a:buAutoNum type="arabicParenR"/>
                      </a:pPr>
                      <a:r>
                        <a:rPr lang="cs-CZ" sz="1100">
                          <a:effectLst/>
                        </a:rPr>
                        <a:t>Základní metody hodnotících stupnic</a:t>
                      </a:r>
                      <a:endParaRPr lang="cs-CZ" sz="1200">
                        <a:effectLst/>
                      </a:endParaRPr>
                    </a:p>
                    <a:p>
                      <a:pPr marL="342900" lvl="0" indent="-342900" algn="l">
                        <a:lnSpc>
                          <a:spcPct val="125000"/>
                        </a:lnSpc>
                        <a:spcAft>
                          <a:spcPts val="1000"/>
                        </a:spcAft>
                        <a:buFont typeface="+mj-lt"/>
                        <a:buAutoNum type="alphaLcParenR"/>
                      </a:pPr>
                      <a:r>
                        <a:rPr lang="cs-CZ" sz="1100">
                          <a:effectLst/>
                        </a:rPr>
                        <a:t>Nominální stupnice</a:t>
                      </a:r>
                      <a:endParaRPr lang="cs-CZ" sz="1200">
                        <a:effectLst/>
                      </a:endParaRPr>
                    </a:p>
                    <a:p>
                      <a:pPr marL="342900" lvl="0" indent="-342900" algn="l">
                        <a:lnSpc>
                          <a:spcPct val="125000"/>
                        </a:lnSpc>
                        <a:spcAft>
                          <a:spcPts val="1000"/>
                        </a:spcAft>
                        <a:buFont typeface="+mj-lt"/>
                        <a:buAutoNum type="alphaLcParenR"/>
                      </a:pPr>
                      <a:r>
                        <a:rPr lang="cs-CZ" sz="1100">
                          <a:effectLst/>
                        </a:rPr>
                        <a:t>Ordinální stupnice</a:t>
                      </a:r>
                      <a:endParaRPr lang="cs-CZ" sz="1200">
                        <a:effectLst/>
                      </a:endParaRPr>
                    </a:p>
                    <a:p>
                      <a:pPr marL="342900" lvl="0" indent="-342900" algn="l">
                        <a:lnSpc>
                          <a:spcPct val="125000"/>
                        </a:lnSpc>
                        <a:spcAft>
                          <a:spcPts val="1000"/>
                        </a:spcAft>
                        <a:buFont typeface="+mj-lt"/>
                        <a:buAutoNum type="alphaLcParenR"/>
                      </a:pPr>
                      <a:r>
                        <a:rPr lang="cs-CZ" sz="1100">
                          <a:effectLst/>
                        </a:rPr>
                        <a:t>Kardinální stupnice</a:t>
                      </a:r>
                      <a:endParaRPr lang="cs-CZ" sz="1200">
                        <a:effectLst/>
                      </a:endParaRPr>
                    </a:p>
                    <a:p>
                      <a:pPr algn="l">
                        <a:lnSpc>
                          <a:spcPct val="125000"/>
                        </a:lnSpc>
                        <a:spcAft>
                          <a:spcPts val="1000"/>
                        </a:spcAft>
                      </a:pPr>
                      <a:r>
                        <a:rPr lang="cs-CZ" sz="11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43000" lvl="2" indent="-228600" algn="l">
                        <a:lnSpc>
                          <a:spcPct val="125000"/>
                        </a:lnSpc>
                        <a:spcAft>
                          <a:spcPts val="1000"/>
                        </a:spcAft>
                        <a:buFont typeface="+mj-lt"/>
                        <a:buAutoNum type="arabicParenR"/>
                      </a:pPr>
                      <a:r>
                        <a:rPr lang="cs-CZ" sz="1100" dirty="0">
                          <a:effectLst/>
                        </a:rPr>
                        <a:t>Základní metody hodnocení dodavatelů</a:t>
                      </a:r>
                      <a:endParaRPr lang="cs-CZ" sz="1200" dirty="0">
                        <a:effectLst/>
                      </a:endParaRPr>
                    </a:p>
                    <a:p>
                      <a:pPr marL="342900" lvl="0" indent="-342900" algn="l">
                        <a:lnSpc>
                          <a:spcPct val="125000"/>
                        </a:lnSpc>
                        <a:spcAft>
                          <a:spcPts val="1000"/>
                        </a:spcAft>
                        <a:buFont typeface="+mj-lt"/>
                        <a:buAutoNum type="alphaLcParenR"/>
                      </a:pPr>
                      <a:r>
                        <a:rPr lang="cs-CZ" sz="1100" dirty="0">
                          <a:effectLst/>
                        </a:rPr>
                        <a:t>Prosté hodnocení podle pořadí</a:t>
                      </a:r>
                      <a:endParaRPr lang="cs-CZ" sz="1200" dirty="0">
                        <a:effectLst/>
                      </a:endParaRPr>
                    </a:p>
                    <a:p>
                      <a:pPr marL="342900" lvl="0" indent="-342900" algn="l">
                        <a:lnSpc>
                          <a:spcPct val="125000"/>
                        </a:lnSpc>
                        <a:spcAft>
                          <a:spcPts val="1000"/>
                        </a:spcAft>
                        <a:buFont typeface="+mj-lt"/>
                        <a:buAutoNum type="alphaLcParenR"/>
                      </a:pPr>
                      <a:r>
                        <a:rPr lang="cs-CZ" sz="1100" dirty="0">
                          <a:effectLst/>
                        </a:rPr>
                        <a:t>Váhové hodnocení podle pořadí</a:t>
                      </a:r>
                      <a:endParaRPr lang="cs-CZ" sz="1200" dirty="0">
                        <a:effectLst/>
                      </a:endParaRPr>
                    </a:p>
                    <a:p>
                      <a:pPr marL="342900" lvl="0" indent="-342900" algn="l">
                        <a:lnSpc>
                          <a:spcPct val="125000"/>
                        </a:lnSpc>
                        <a:spcAft>
                          <a:spcPts val="1000"/>
                        </a:spcAft>
                        <a:buFont typeface="+mj-lt"/>
                        <a:buAutoNum type="alphaLcParenR"/>
                      </a:pPr>
                      <a:r>
                        <a:rPr lang="cs-CZ" sz="1100" dirty="0" err="1">
                          <a:effectLst/>
                        </a:rPr>
                        <a:t>Scoring</a:t>
                      </a:r>
                      <a:r>
                        <a:rPr lang="cs-CZ" sz="1100" dirty="0">
                          <a:effectLst/>
                        </a:rPr>
                        <a:t> model</a:t>
                      </a:r>
                      <a:endParaRPr lang="cs-CZ" sz="1200" dirty="0">
                        <a:effectLst/>
                      </a:endParaRPr>
                    </a:p>
                    <a:p>
                      <a:pPr algn="l">
                        <a:lnSpc>
                          <a:spcPct val="125000"/>
                        </a:lnSpc>
                        <a:spcAft>
                          <a:spcPts val="1000"/>
                        </a:spcAft>
                      </a:pPr>
                      <a:r>
                        <a:rPr lang="cs-CZ" sz="11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420152"/>
                  </a:ext>
                </a:extLst>
              </a:tr>
            </a:tbl>
          </a:graphicData>
        </a:graphic>
      </p:graphicFrame>
    </p:spTree>
    <p:extLst>
      <p:ext uri="{BB962C8B-B14F-4D97-AF65-F5344CB8AC3E}">
        <p14:creationId xmlns:p14="http://schemas.microsoft.com/office/powerpoint/2010/main" val="321963203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DB007B-0FDD-4F86-9D52-599A14138713}"/>
              </a:ext>
            </a:extLst>
          </p:cNvPr>
          <p:cNvSpPr>
            <a:spLocks noGrp="1"/>
          </p:cNvSpPr>
          <p:nvPr>
            <p:ph type="title"/>
          </p:nvPr>
        </p:nvSpPr>
        <p:spPr/>
        <p:txBody>
          <a:bodyPr/>
          <a:lstStyle/>
          <a:p>
            <a:r>
              <a:rPr lang="cs-CZ" b="1" dirty="0" err="1">
                <a:solidFill>
                  <a:srgbClr val="C00000"/>
                </a:solidFill>
              </a:rPr>
              <a:t>Scoring</a:t>
            </a:r>
            <a:r>
              <a:rPr lang="cs-CZ" b="1" dirty="0">
                <a:solidFill>
                  <a:srgbClr val="C00000"/>
                </a:solidFill>
              </a:rPr>
              <a:t> model</a:t>
            </a:r>
          </a:p>
        </p:txBody>
      </p:sp>
      <p:sp>
        <p:nvSpPr>
          <p:cNvPr id="3" name="Zástupný obsah 2">
            <a:extLst>
              <a:ext uri="{FF2B5EF4-FFF2-40B4-BE49-F238E27FC236}">
                <a16:creationId xmlns:a16="http://schemas.microsoft.com/office/drawing/2014/main" id="{D4B7E6B4-D61C-424C-B3DA-742190BD3012}"/>
              </a:ext>
            </a:extLst>
          </p:cNvPr>
          <p:cNvSpPr>
            <a:spLocks noGrp="1"/>
          </p:cNvSpPr>
          <p:nvPr>
            <p:ph idx="1"/>
          </p:nvPr>
        </p:nvSpPr>
        <p:spPr>
          <a:xfrm>
            <a:off x="838200" y="1825625"/>
            <a:ext cx="7032218" cy="4351338"/>
          </a:xfrm>
        </p:spPr>
        <p:txBody>
          <a:bodyPr>
            <a:normAutofit/>
          </a:bodyPr>
          <a:lstStyle/>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Tato metoda spočívá v bodovém ohodnocení hlavních ukazatelů výkonnosti dodavatelů.</a:t>
            </a:r>
          </a:p>
          <a:p>
            <a:pPr algn="just">
              <a:lnSpc>
                <a:spcPct val="150000"/>
              </a:lnSpc>
              <a:spcBef>
                <a:spcPts val="600"/>
              </a:spcBef>
              <a:spcAft>
                <a:spcPts val="600"/>
              </a:spcAft>
            </a:pP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model je jednou ze základních metod hodnocení dodavatelů prvního stupně v podnicích vybraného typu.</a:t>
            </a:r>
          </a:p>
          <a:p>
            <a:pPr algn="just">
              <a:lnSpc>
                <a:spcPct val="150000"/>
              </a:lnSpc>
              <a:spcBef>
                <a:spcPts val="600"/>
              </a:spcBef>
              <a:spcAft>
                <a:spcPts val="600"/>
              </a:spcAft>
            </a:pPr>
            <a:r>
              <a:rPr lang="cs-CZ" sz="1800" dirty="0">
                <a:latin typeface="Calibri" panose="020F0502020204030204" pitchFamily="34" charset="0"/>
                <a:cs typeface="Times New Roman" panose="02020603050405020304" pitchFamily="18" charset="0"/>
              </a:rPr>
              <a:t>Výhody a nevýhody</a:t>
            </a:r>
          </a:p>
          <a:p>
            <a:pPr algn="just">
              <a:lnSpc>
                <a:spcPct val="150000"/>
              </a:lnSpc>
              <a:spcBef>
                <a:spcPts val="600"/>
              </a:spcBef>
              <a:spcAft>
                <a:spcPts val="600"/>
              </a:spcAft>
            </a:pPr>
            <a:endParaRPr lang="cs-CZ" dirty="0"/>
          </a:p>
        </p:txBody>
      </p:sp>
      <p:pic>
        <p:nvPicPr>
          <p:cNvPr id="5" name="Obrázek 4">
            <a:extLst>
              <a:ext uri="{FF2B5EF4-FFF2-40B4-BE49-F238E27FC236}">
                <a16:creationId xmlns:a16="http://schemas.microsoft.com/office/drawing/2014/main" id="{6177582C-7D49-446E-872E-8EE604427051}"/>
              </a:ext>
            </a:extLst>
          </p:cNvPr>
          <p:cNvPicPr>
            <a:picLocks noChangeAspect="1"/>
          </p:cNvPicPr>
          <p:nvPr/>
        </p:nvPicPr>
        <p:blipFill>
          <a:blip r:embed="rId5"/>
          <a:stretch>
            <a:fillRect/>
          </a:stretch>
        </p:blipFill>
        <p:spPr>
          <a:xfrm>
            <a:off x="7870418" y="1690688"/>
            <a:ext cx="4013672" cy="3028172"/>
          </a:xfrm>
          <a:prstGeom prst="rect">
            <a:avLst/>
          </a:prstGeom>
        </p:spPr>
      </p:pic>
    </p:spTree>
    <p:extLst>
      <p:ext uri="{BB962C8B-B14F-4D97-AF65-F5344CB8AC3E}">
        <p14:creationId xmlns:p14="http://schemas.microsoft.com/office/powerpoint/2010/main" val="2807985135"/>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C39C16-2F2E-4B18-A6D8-058C04B9ABD2}"/>
              </a:ext>
            </a:extLst>
          </p:cNvPr>
          <p:cNvSpPr>
            <a:spLocks noGrp="1"/>
          </p:cNvSpPr>
          <p:nvPr>
            <p:ph type="title"/>
          </p:nvPr>
        </p:nvSpPr>
        <p:spPr/>
        <p:txBody>
          <a:bodyPr/>
          <a:lstStyle/>
          <a:p>
            <a:r>
              <a:rPr lang="cs-CZ" b="1" dirty="0">
                <a:solidFill>
                  <a:srgbClr val="C00000"/>
                </a:solidFill>
              </a:rPr>
              <a:t>Metoda srovnání s optimem</a:t>
            </a:r>
          </a:p>
        </p:txBody>
      </p:sp>
      <p:graphicFrame>
        <p:nvGraphicFramePr>
          <p:cNvPr id="4" name="Zástupný obsah 3">
            <a:extLst>
              <a:ext uri="{FF2B5EF4-FFF2-40B4-BE49-F238E27FC236}">
                <a16:creationId xmlns:a16="http://schemas.microsoft.com/office/drawing/2014/main" id="{7639AC60-E412-4C30-84F6-DA6553031BB4}"/>
              </a:ext>
            </a:extLst>
          </p:cNvPr>
          <p:cNvGraphicFramePr>
            <a:graphicFrameLocks noGrp="1"/>
          </p:cNvGraphicFramePr>
          <p:nvPr>
            <p:ph idx="1"/>
          </p:nvPr>
        </p:nvGraphicFramePr>
        <p:xfrm>
          <a:off x="5643803" y="2061074"/>
          <a:ext cx="5849620" cy="4067052"/>
        </p:xfrm>
        <a:graphic>
          <a:graphicData uri="http://schemas.openxmlformats.org/drawingml/2006/table">
            <a:tbl>
              <a:tblPr firstRow="1" firstCol="1" bandRow="1" bandCol="1">
                <a:tableStyleId>{5C22544A-7EE6-4342-B048-85BDC9FD1C3A}</a:tableStyleId>
              </a:tblPr>
              <a:tblGrid>
                <a:gridCol w="1259840">
                  <a:extLst>
                    <a:ext uri="{9D8B030D-6E8A-4147-A177-3AD203B41FA5}">
                      <a16:colId xmlns:a16="http://schemas.microsoft.com/office/drawing/2014/main" val="3834628817"/>
                    </a:ext>
                  </a:extLst>
                </a:gridCol>
                <a:gridCol w="1079500">
                  <a:extLst>
                    <a:ext uri="{9D8B030D-6E8A-4147-A177-3AD203B41FA5}">
                      <a16:colId xmlns:a16="http://schemas.microsoft.com/office/drawing/2014/main" val="3288449265"/>
                    </a:ext>
                  </a:extLst>
                </a:gridCol>
                <a:gridCol w="1169670">
                  <a:extLst>
                    <a:ext uri="{9D8B030D-6E8A-4147-A177-3AD203B41FA5}">
                      <a16:colId xmlns:a16="http://schemas.microsoft.com/office/drawing/2014/main" val="3015244504"/>
                    </a:ext>
                  </a:extLst>
                </a:gridCol>
                <a:gridCol w="1170305">
                  <a:extLst>
                    <a:ext uri="{9D8B030D-6E8A-4147-A177-3AD203B41FA5}">
                      <a16:colId xmlns:a16="http://schemas.microsoft.com/office/drawing/2014/main" val="3529023836"/>
                    </a:ext>
                  </a:extLst>
                </a:gridCol>
                <a:gridCol w="1170305">
                  <a:extLst>
                    <a:ext uri="{9D8B030D-6E8A-4147-A177-3AD203B41FA5}">
                      <a16:colId xmlns:a16="http://schemas.microsoft.com/office/drawing/2014/main" val="2947821995"/>
                    </a:ext>
                  </a:extLst>
                </a:gridCol>
              </a:tblGrid>
              <a:tr h="0">
                <a:tc>
                  <a:txBody>
                    <a:bodyPr/>
                    <a:lstStyle/>
                    <a:p>
                      <a:pPr algn="just">
                        <a:lnSpc>
                          <a:spcPct val="150000"/>
                        </a:lnSpc>
                        <a:spcAft>
                          <a:spcPts val="1000"/>
                        </a:spcAft>
                      </a:pPr>
                      <a:r>
                        <a:rPr lang="cs-CZ" sz="1100">
                          <a:effectLst/>
                        </a:rPr>
                        <a:t>Kritérium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D1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D2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D3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Optimum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45853"/>
                  </a:ext>
                </a:extLst>
              </a:tr>
              <a:tr h="0">
                <a:tc>
                  <a:txBody>
                    <a:bodyPr/>
                    <a:lstStyle/>
                    <a:p>
                      <a:pPr algn="just">
                        <a:lnSpc>
                          <a:spcPct val="150000"/>
                        </a:lnSpc>
                        <a:spcAft>
                          <a:spcPts val="1000"/>
                        </a:spcAft>
                      </a:pPr>
                      <a:r>
                        <a:rPr lang="cs-CZ" sz="1100">
                          <a:effectLst/>
                        </a:rPr>
                        <a:t>Vyzrálost QMS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91,7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92,4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87,9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027619"/>
                  </a:ext>
                </a:extLst>
              </a:tr>
              <a:tr h="0">
                <a:tc>
                  <a:txBody>
                    <a:bodyPr/>
                    <a:lstStyle/>
                    <a:p>
                      <a:pPr algn="just">
                        <a:lnSpc>
                          <a:spcPct val="150000"/>
                        </a:lnSpc>
                        <a:spcAft>
                          <a:spcPts val="1000"/>
                        </a:spcAft>
                      </a:pPr>
                      <a:r>
                        <a:rPr lang="cs-CZ" sz="1100">
                          <a:effectLst/>
                        </a:rPr>
                        <a:t>Vzdálenost dodavatele (km)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240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126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406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Do 100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0293899"/>
                  </a:ext>
                </a:extLst>
              </a:tr>
              <a:tr h="0">
                <a:tc>
                  <a:txBody>
                    <a:bodyPr/>
                    <a:lstStyle/>
                    <a:p>
                      <a:pPr algn="just">
                        <a:lnSpc>
                          <a:spcPct val="150000"/>
                        </a:lnSpc>
                        <a:spcAft>
                          <a:spcPts val="1000"/>
                        </a:spcAft>
                      </a:pPr>
                      <a:r>
                        <a:rPr lang="cs-CZ" sz="1100">
                          <a:effectLst/>
                        </a:rPr>
                        <a:t>Dodací lhůta (týdny)</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dirty="0">
                          <a:effectLst/>
                        </a:rPr>
                        <a:t>5</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244041"/>
                  </a:ext>
                </a:extLst>
              </a:tr>
              <a:tr h="0">
                <a:tc>
                  <a:txBody>
                    <a:bodyPr/>
                    <a:lstStyle/>
                    <a:p>
                      <a:pPr algn="just">
                        <a:lnSpc>
                          <a:spcPct val="150000"/>
                        </a:lnSpc>
                        <a:spcAft>
                          <a:spcPts val="1000"/>
                        </a:spcAft>
                      </a:pPr>
                      <a:r>
                        <a:rPr lang="cs-CZ" sz="1100">
                          <a:effectLst/>
                        </a:rPr>
                        <a:t>Platební podmínky (počet výhod)</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Množstevní sleva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Množstevní sleva a odložená splatnost faktur</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Standardní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Standardní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8161231"/>
                  </a:ext>
                </a:extLst>
              </a:tr>
              <a:tr h="0">
                <a:tc>
                  <a:txBody>
                    <a:bodyPr/>
                    <a:lstStyle/>
                    <a:p>
                      <a:pPr algn="just">
                        <a:lnSpc>
                          <a:spcPct val="150000"/>
                        </a:lnSpc>
                        <a:spcAft>
                          <a:spcPts val="1000"/>
                        </a:spcAft>
                      </a:pPr>
                      <a:r>
                        <a:rPr lang="cs-CZ" sz="1100">
                          <a:effectLst/>
                        </a:rPr>
                        <a:t>Index úplných nákladů nákupu (IUNN)</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1,11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1,07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1,14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4149516"/>
                  </a:ext>
                </a:extLst>
              </a:tr>
              <a:tr h="0">
                <a:tc>
                  <a:txBody>
                    <a:bodyPr/>
                    <a:lstStyle/>
                    <a:p>
                      <a:pPr algn="just">
                        <a:lnSpc>
                          <a:spcPct val="150000"/>
                        </a:lnSpc>
                        <a:spcAft>
                          <a:spcPts val="1000"/>
                        </a:spcAft>
                      </a:pPr>
                      <a:r>
                        <a:rPr lang="cs-CZ" sz="1100">
                          <a:effectLst/>
                        </a:rPr>
                        <a:t>Rozsah neshod v předchozích dodávkách (ppm)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635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420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200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045316"/>
                  </a:ext>
                </a:extLst>
              </a:tr>
              <a:tr h="0">
                <a:tc>
                  <a:txBody>
                    <a:bodyPr/>
                    <a:lstStyle/>
                    <a:p>
                      <a:pPr algn="just">
                        <a:lnSpc>
                          <a:spcPct val="150000"/>
                        </a:lnSpc>
                        <a:spcAft>
                          <a:spcPts val="1000"/>
                        </a:spcAft>
                      </a:pPr>
                      <a:r>
                        <a:rPr lang="cs-CZ" sz="1100">
                          <a:effectLst/>
                        </a:rPr>
                        <a:t>Nabídnutá cena dodávky (Kč)</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426000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430000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428000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dirty="0">
                          <a:effectLst/>
                        </a:rPr>
                        <a:t>420000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9236664"/>
                  </a:ext>
                </a:extLst>
              </a:tr>
            </a:tbl>
          </a:graphicData>
        </a:graphic>
      </p:graphicFrame>
      <p:sp>
        <p:nvSpPr>
          <p:cNvPr id="5" name="Zástupný obsah 2">
            <a:extLst>
              <a:ext uri="{FF2B5EF4-FFF2-40B4-BE49-F238E27FC236}">
                <a16:creationId xmlns:a16="http://schemas.microsoft.com/office/drawing/2014/main" id="{8AE80BFF-B658-412F-9E3B-DD21F7AEE346}"/>
              </a:ext>
            </a:extLst>
          </p:cNvPr>
          <p:cNvSpPr txBox="1">
            <a:spLocks/>
          </p:cNvSpPr>
          <p:nvPr/>
        </p:nvSpPr>
        <p:spPr>
          <a:xfrm>
            <a:off x="838200" y="1825625"/>
            <a:ext cx="4499708"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Tato metoda hodnotí soulad podmínek dodání od jednotlivých dodavatelů s</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optimem stanoveným podnikem. V tomto případě se hodnotí celkové (komplexní) dodací podmínky při volbě konkrétního dodavatele ve výběru. Podmínky přitom obsahují úplné náklady nákupu.</a:t>
            </a: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Úplné náklady nákupu: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UNN= Cd+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DVd</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[Kč/dodávku], kde:</a:t>
            </a:r>
          </a:p>
          <a:p>
            <a:pPr marL="0" lvl="0" indent="0" algn="l">
              <a:lnSpc>
                <a:spcPct val="150000"/>
              </a:lnSpc>
              <a:spcAft>
                <a:spcPts val="1000"/>
              </a:spcAft>
              <a:buNone/>
            </a:pPr>
            <a:r>
              <a:rPr lang="cs-CZ" sz="1800" i="1" dirty="0">
                <a:effectLst/>
                <a:latin typeface="Calibri" panose="020F0502020204030204" pitchFamily="34" charset="0"/>
                <a:ea typeface="Calibri" panose="020F0502020204030204" pitchFamily="34" charset="0"/>
                <a:cs typeface="Times New Roman" panose="02020603050405020304" pitchFamily="18" charset="0"/>
              </a:rPr>
              <a:t>Cd </a:t>
            </a:r>
            <a:r>
              <a:rPr lang="cs-CZ" sz="1800" dirty="0">
                <a:effectLst/>
                <a:latin typeface="Calibri" panose="020F0502020204030204" pitchFamily="34" charset="0"/>
                <a:ea typeface="Calibri" panose="020F0502020204030204" pitchFamily="34" charset="0"/>
                <a:cs typeface="Times New Roman" panose="02020603050405020304" pitchFamily="18" charset="0"/>
              </a:rPr>
              <a:t> je nabízená cena dodávky,</a:t>
            </a:r>
          </a:p>
          <a:p>
            <a:pPr marL="0" lvl="0" indent="0" algn="l">
              <a:lnSpc>
                <a:spcPct val="150000"/>
              </a:lnSpc>
              <a:spcAft>
                <a:spcPts val="1000"/>
              </a:spcAft>
              <a:buNone/>
            </a:pP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DVd</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je dodatečné výdaje odběratele vztahující se ke konkrétní dodávce.</a:t>
            </a:r>
          </a:p>
        </p:txBody>
      </p:sp>
    </p:spTree>
    <p:extLst>
      <p:ext uri="{BB962C8B-B14F-4D97-AF65-F5344CB8AC3E}">
        <p14:creationId xmlns:p14="http://schemas.microsoft.com/office/powerpoint/2010/main" val="85055764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361D1-3610-42CD-82DD-7D7E85867412}"/>
              </a:ext>
            </a:extLst>
          </p:cNvPr>
          <p:cNvSpPr>
            <a:spLocks noGrp="1"/>
          </p:cNvSpPr>
          <p:nvPr>
            <p:ph type="title"/>
          </p:nvPr>
        </p:nvSpPr>
        <p:spPr/>
        <p:txBody>
          <a:bodyPr>
            <a:normAutofit/>
          </a:bodyPr>
          <a:lstStyle/>
          <a:p>
            <a:r>
              <a:rPr lang="cs-CZ" sz="2800" b="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Hodnocení potenciální způsobilosti dodavatelů</a:t>
            </a:r>
            <a:endParaRPr lang="cs-CZ" sz="6000" dirty="0"/>
          </a:p>
        </p:txBody>
      </p:sp>
      <p:sp>
        <p:nvSpPr>
          <p:cNvPr id="3" name="Zástupný obsah 2">
            <a:extLst>
              <a:ext uri="{FF2B5EF4-FFF2-40B4-BE49-F238E27FC236}">
                <a16:creationId xmlns:a16="http://schemas.microsoft.com/office/drawing/2014/main" id="{10C08E9C-408A-456B-B788-6A5DCDBC5ACE}"/>
              </a:ext>
            </a:extLst>
          </p:cNvPr>
          <p:cNvSpPr>
            <a:spLocks noGrp="1"/>
          </p:cNvSpPr>
          <p:nvPr>
            <p:ph idx="1"/>
          </p:nvPr>
        </p:nvSpPr>
        <p:spPr/>
        <p:txBody>
          <a:bodyPr/>
          <a:lstStyle/>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Pro plánování, realizaci a vyhodnocování auditů systémů managementu u potenciálních dodavatelů si mají odběratelé vytvářet vhodné metodiky a dokumentované postupy.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V českém prostředí je jednou z nejznámějších a všeobecně respektovaných metodika, která se aplikuje u dodavatelů pro německé automobilky podle manuálu označeného jako </a:t>
            </a: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VDA 6.1.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Hodnocení stavu</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systému managementu jakosti pak vychází z bodového hodnocení, které auditor přiřazuje každé otázce na základě konkrétních zjištění.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0661871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497AA-31FE-44F0-8EF2-11921482C5F9}"/>
              </a:ext>
            </a:extLst>
          </p:cNvPr>
          <p:cNvSpPr>
            <a:spLocks noGrp="1"/>
          </p:cNvSpPr>
          <p:nvPr>
            <p:ph type="title"/>
          </p:nvPr>
        </p:nvSpPr>
        <p:spPr/>
        <p:txBody>
          <a:bodyPr/>
          <a:lstStyle/>
          <a:p>
            <a:r>
              <a:rPr lang="cs-CZ" b="1" dirty="0"/>
              <a:t>Seznam témat k prezentaci (1/2)</a:t>
            </a:r>
          </a:p>
        </p:txBody>
      </p:sp>
      <p:sp>
        <p:nvSpPr>
          <p:cNvPr id="3" name="Zástupný obsah 2">
            <a:extLst>
              <a:ext uri="{FF2B5EF4-FFF2-40B4-BE49-F238E27FC236}">
                <a16:creationId xmlns:a16="http://schemas.microsoft.com/office/drawing/2014/main" id="{4806DCEA-06F5-42A8-8AA3-1946B19E876B}"/>
              </a:ext>
            </a:extLst>
          </p:cNvPr>
          <p:cNvSpPr>
            <a:spLocks noGrp="1"/>
          </p:cNvSpPr>
          <p:nvPr>
            <p:ph idx="1"/>
          </p:nvPr>
        </p:nvSpPr>
        <p:spPr/>
        <p:txBody>
          <a:bodyPr>
            <a:normAutofit fontScale="55000" lnSpcReduction="20000"/>
          </a:bodyPr>
          <a:lstStyle/>
          <a:p>
            <a:pPr marL="0" lvl="0" indent="0" algn="just">
              <a:spcAft>
                <a:spcPts val="600"/>
              </a:spcAft>
              <a:buNone/>
            </a:pPr>
            <a:r>
              <a:rPr lang="cs-CZ"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Supply </a:t>
            </a:r>
            <a:r>
              <a:rPr lang="cs-CZ" sz="1800" b="1" dirty="0" err="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Chain</a:t>
            </a:r>
            <a:r>
              <a:rPr lang="cs-CZ"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Management, dodavatelské sítě – konfigurace, účel a řízení</a:t>
            </a:r>
            <a:endParaRPr lang="cs-CZ"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SCM-definice a terminologie,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err="1">
                <a:effectLst/>
                <a:latin typeface="Calibri Light" panose="020F0302020204030204" pitchFamily="34" charset="0"/>
                <a:ea typeface="Calibri" panose="020F0502020204030204" pitchFamily="34" charset="0"/>
                <a:cs typeface="Times New Roman" panose="02020603050405020304" pitchFamily="18" charset="0"/>
              </a:rPr>
              <a:t>Push</a:t>
            </a:r>
            <a:r>
              <a:rPr lang="cs-CZ" sz="1800" dirty="0">
                <a:effectLst/>
                <a:latin typeface="Calibri Light" panose="020F0302020204030204" pitchFamily="34" charset="0"/>
                <a:ea typeface="Calibri" panose="020F0502020204030204" pitchFamily="34" charset="0"/>
                <a:cs typeface="Times New Roman" panose="02020603050405020304" pitchFamily="18" charset="0"/>
              </a:rPr>
              <a:t> a </a:t>
            </a:r>
            <a:r>
              <a:rPr lang="cs-CZ" sz="1800" dirty="0" err="1">
                <a:effectLst/>
                <a:latin typeface="Calibri Light" panose="020F0302020204030204" pitchFamily="34" charset="0"/>
                <a:ea typeface="Calibri" panose="020F0502020204030204" pitchFamily="34" charset="0"/>
                <a:cs typeface="Times New Roman" panose="02020603050405020304" pitchFamily="18" charset="0"/>
              </a:rPr>
              <a:t>pull</a:t>
            </a:r>
            <a:r>
              <a:rPr lang="cs-CZ" sz="1800" dirty="0">
                <a:effectLst/>
                <a:latin typeface="Calibri Light" panose="020F0302020204030204" pitchFamily="34" charset="0"/>
                <a:ea typeface="Calibri" panose="020F0502020204030204" pitchFamily="34" charset="0"/>
                <a:cs typeface="Times New Roman" panose="02020603050405020304" pitchFamily="18" charset="0"/>
              </a:rPr>
              <a:t> princip uspořádání řetězce,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Typy dodavatelsko-odběratelských vztahů,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Efekt biče.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600"/>
              </a:spcAft>
              <a:buNone/>
            </a:pPr>
            <a:r>
              <a:rPr lang="cs-CZ"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Strategická, taktická a operativní úroveň řízení logistiky</a:t>
            </a:r>
            <a:endParaRPr lang="cs-CZ"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Strategická úroveň: otázky, podstata, cíle,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Taktická úroveň: otázky, podstata, cíle,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Operativní úroveň: otázky, podstata, cíle.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600"/>
              </a:spcAft>
              <a:buNone/>
            </a:pPr>
            <a:r>
              <a:rPr lang="cs-CZ"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Logistika zásobování</a:t>
            </a:r>
            <a:endParaRPr lang="cs-CZ"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Metody a směry v logistice zásobování,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Objednací systémy,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Koncept JIT (Just in Time),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ABC a XYZ analýza.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600"/>
              </a:spcAft>
              <a:buNone/>
            </a:pPr>
            <a:r>
              <a:rPr lang="cs-CZ"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Výrobní logistika</a:t>
            </a:r>
            <a:endParaRPr lang="cs-CZ"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Úkoly výrobní logistiky,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Bod rozpojení,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Layout pracovišť a metody jeho plánování.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3967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FCD984-D6C4-4493-BA4F-6FC838582556}"/>
              </a:ext>
            </a:extLst>
          </p:cNvPr>
          <p:cNvSpPr>
            <a:spLocks noGrp="1"/>
          </p:cNvSpPr>
          <p:nvPr>
            <p:ph type="title"/>
          </p:nvPr>
        </p:nvSpPr>
        <p:spPr/>
        <p:txBody>
          <a:bodyPr>
            <a:normAutofit fontScale="90000"/>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Hodnocení potenciální způsobilosti dodavatelů. </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Vda</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6.1.</a:t>
            </a:r>
            <a:endParaRPr lang="cs-CZ" dirty="0"/>
          </a:p>
        </p:txBody>
      </p:sp>
      <p:sp>
        <p:nvSpPr>
          <p:cNvPr id="3" name="Zástupný obsah 2">
            <a:extLst>
              <a:ext uri="{FF2B5EF4-FFF2-40B4-BE49-F238E27FC236}">
                <a16:creationId xmlns:a16="http://schemas.microsoft.com/office/drawing/2014/main" id="{25C4F9C4-661D-4F63-9583-B35814A94E83}"/>
              </a:ext>
            </a:extLst>
          </p:cNvPr>
          <p:cNvSpPr>
            <a:spLocks noGrp="1"/>
          </p:cNvSpPr>
          <p:nvPr>
            <p:ph idx="1"/>
          </p:nvPr>
        </p:nvSpPr>
        <p:spPr/>
        <p:txBody>
          <a:bodyPr>
            <a:normAutofit/>
          </a:bodyPr>
          <a:lstStyle/>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Popis „v systému managementu jakosti je plně stanoveno“ v praxi znamená, že plnění daného požadavku je komplexně popsáno v dokumentaci systému u dodavatele a také je v praxi stoprocentně dodržováno. Výrok „v praxi plně uplatňováno“ znamená, že hodnocený dodavatel naprosto plní určitý požadavek, byť jej nemusí mít formálně popsán ve svých dokumentech. Hodnocení „převážně“ pak dokládá stav, kdy auditor zjistí, že více než 75 % relevantních povinností spojených s určitým požadavkem je prokazatelně plněno a že v tomto ohledu neexistuje žádné zvláštní riziko. Z tabulky je zřejmé, že podobně vedené audity výrazně preferují praktické zvládnutí požadavků před jejich pouhým dokumentováním v příručce jakosti a dalších dokumentech dodavatelů.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graphicFrame>
        <p:nvGraphicFramePr>
          <p:cNvPr id="5" name="Tabulka 4">
            <a:extLst>
              <a:ext uri="{FF2B5EF4-FFF2-40B4-BE49-F238E27FC236}">
                <a16:creationId xmlns:a16="http://schemas.microsoft.com/office/drawing/2014/main" id="{A7C5B25F-502F-44F3-AE0B-5452C8B5FE3D}"/>
              </a:ext>
            </a:extLst>
          </p:cNvPr>
          <p:cNvGraphicFramePr>
            <a:graphicFrameLocks noGrp="1"/>
          </p:cNvGraphicFramePr>
          <p:nvPr/>
        </p:nvGraphicFramePr>
        <p:xfrm>
          <a:off x="4199377" y="4964892"/>
          <a:ext cx="4590415" cy="1277112"/>
        </p:xfrm>
        <a:graphic>
          <a:graphicData uri="http://schemas.openxmlformats.org/drawingml/2006/table">
            <a:tbl>
              <a:tblPr>
                <a:tableStyleId>{5C22544A-7EE6-4342-B048-85BDC9FD1C3A}</a:tableStyleId>
              </a:tblPr>
              <a:tblGrid>
                <a:gridCol w="1458595">
                  <a:extLst>
                    <a:ext uri="{9D8B030D-6E8A-4147-A177-3AD203B41FA5}">
                      <a16:colId xmlns:a16="http://schemas.microsoft.com/office/drawing/2014/main" val="2190541379"/>
                    </a:ext>
                  </a:extLst>
                </a:gridCol>
                <a:gridCol w="542290">
                  <a:extLst>
                    <a:ext uri="{9D8B030D-6E8A-4147-A177-3AD203B41FA5}">
                      <a16:colId xmlns:a16="http://schemas.microsoft.com/office/drawing/2014/main" val="1373629007"/>
                    </a:ext>
                  </a:extLst>
                </a:gridCol>
                <a:gridCol w="521335">
                  <a:extLst>
                    <a:ext uri="{9D8B030D-6E8A-4147-A177-3AD203B41FA5}">
                      <a16:colId xmlns:a16="http://schemas.microsoft.com/office/drawing/2014/main" val="1609108962"/>
                    </a:ext>
                  </a:extLst>
                </a:gridCol>
                <a:gridCol w="770890">
                  <a:extLst>
                    <a:ext uri="{9D8B030D-6E8A-4147-A177-3AD203B41FA5}">
                      <a16:colId xmlns:a16="http://schemas.microsoft.com/office/drawing/2014/main" val="3051787641"/>
                    </a:ext>
                  </a:extLst>
                </a:gridCol>
                <a:gridCol w="615950">
                  <a:extLst>
                    <a:ext uri="{9D8B030D-6E8A-4147-A177-3AD203B41FA5}">
                      <a16:colId xmlns:a16="http://schemas.microsoft.com/office/drawing/2014/main" val="1296875363"/>
                    </a:ext>
                  </a:extLst>
                </a:gridCol>
                <a:gridCol w="681355">
                  <a:extLst>
                    <a:ext uri="{9D8B030D-6E8A-4147-A177-3AD203B41FA5}">
                      <a16:colId xmlns:a16="http://schemas.microsoft.com/office/drawing/2014/main" val="3264976453"/>
                    </a:ext>
                  </a:extLst>
                </a:gridCol>
              </a:tblGrid>
              <a:tr h="194945">
                <a:tc>
                  <a:txBody>
                    <a:bodyPr/>
                    <a:lstStyle/>
                    <a:p>
                      <a:pPr algn="l">
                        <a:lnSpc>
                          <a:spcPct val="150000"/>
                        </a:lnSpc>
                        <a:spcAft>
                          <a:spcPts val="1000"/>
                        </a:spcAft>
                      </a:pPr>
                      <a:r>
                        <a:rPr lang="cs-CZ" sz="1000">
                          <a:effectLst/>
                        </a:rPr>
                        <a:t>Předmět otázek</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5">
                  <a:txBody>
                    <a:bodyPr/>
                    <a:lstStyle/>
                    <a:p>
                      <a:pPr marL="180340" algn="l">
                        <a:lnSpc>
                          <a:spcPct val="150000"/>
                        </a:lnSpc>
                        <a:spcAft>
                          <a:spcPts val="1000"/>
                        </a:spcAft>
                      </a:pPr>
                      <a:r>
                        <a:rPr lang="cs-CZ" sz="1000">
                          <a:effectLst/>
                        </a:rPr>
                        <a:t>Posouzení otázek – body</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198763394"/>
                  </a:ext>
                </a:extLst>
              </a:tr>
              <a:tr h="243840">
                <a:tc>
                  <a:txBody>
                    <a:bodyPr/>
                    <a:lstStyle/>
                    <a:p>
                      <a:pPr algn="l">
                        <a:lnSpc>
                          <a:spcPct val="150000"/>
                        </a:lnSpc>
                        <a:spcAft>
                          <a:spcPts val="1000"/>
                        </a:spcAft>
                      </a:pPr>
                      <a:r>
                        <a:rPr lang="cs-CZ" sz="1000">
                          <a:effectLst/>
                        </a:rPr>
                        <a:t>V systému managementu jakosti je plně stanoveno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Ne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Ne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Ano/Ne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3638265"/>
                  </a:ext>
                </a:extLst>
              </a:tr>
              <a:tr h="231140">
                <a:tc>
                  <a:txBody>
                    <a:bodyPr/>
                    <a:lstStyle/>
                    <a:p>
                      <a:pPr algn="l">
                        <a:lnSpc>
                          <a:spcPct val="150000"/>
                        </a:lnSpc>
                        <a:spcAft>
                          <a:spcPts val="1000"/>
                        </a:spcAft>
                      </a:pPr>
                      <a:r>
                        <a:rPr lang="cs-CZ" sz="1000">
                          <a:effectLst/>
                        </a:rPr>
                        <a:t>V praxi plně uplatňováno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Převážně</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Převážně</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Ne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39782972"/>
                  </a:ext>
                </a:extLst>
              </a:tr>
              <a:tr h="158115">
                <a:tc>
                  <a:txBody>
                    <a:bodyPr/>
                    <a:lstStyle/>
                    <a:p>
                      <a:pPr algn="l">
                        <a:lnSpc>
                          <a:spcPct val="150000"/>
                        </a:lnSpc>
                        <a:spcAft>
                          <a:spcPts val="1000"/>
                        </a:spcAft>
                      </a:pPr>
                      <a:r>
                        <a:rPr lang="cs-CZ" sz="1000">
                          <a:effectLst/>
                        </a:rPr>
                        <a:t>Počet bodů</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dirty="0">
                          <a:effectLst/>
                        </a:rPr>
                        <a:t>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21560706"/>
                  </a:ext>
                </a:extLst>
              </a:tr>
            </a:tbl>
          </a:graphicData>
        </a:graphic>
      </p:graphicFrame>
    </p:spTree>
    <p:extLst>
      <p:ext uri="{BB962C8B-B14F-4D97-AF65-F5344CB8AC3E}">
        <p14:creationId xmlns:p14="http://schemas.microsoft.com/office/powerpoint/2010/main" val="105835986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5D2E04-3EDF-4905-B075-61FEDC5D755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FDA8B89-D066-43B7-B37A-8C0803011E07}"/>
              </a:ext>
            </a:extLst>
          </p:cNvPr>
          <p:cNvSpPr>
            <a:spLocks noGrp="1"/>
          </p:cNvSpPr>
          <p:nvPr>
            <p:ph idx="1"/>
          </p:nvPr>
        </p:nvSpPr>
        <p:spPr/>
        <p:txBody>
          <a:bodyPr>
            <a:normAutofit/>
          </a:bodyPr>
          <a:lstStyle/>
          <a:p>
            <a:r>
              <a:rPr lang="cs-CZ" sz="2800" dirty="0">
                <a:effectLst/>
                <a:latin typeface="Calibri" panose="020F0502020204030204" pitchFamily="34" charset="0"/>
                <a:ea typeface="Times New Roman" panose="02020603050405020304" pitchFamily="18" charset="0"/>
                <a:cs typeface="Times New Roman" panose="02020603050405020304" pitchFamily="18" charset="0"/>
              </a:rPr>
              <a:t>Když jsou prověřeny všechny požadované oblasti a procesy systému managementu jakosti, je podle celkového procentního plnění požadavků každý z potenciálních dodavatelů zařazen do některého ze čtyř kvalifikačních stupňů.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graphicFrame>
        <p:nvGraphicFramePr>
          <p:cNvPr id="4" name="Tabulka 3">
            <a:extLst>
              <a:ext uri="{FF2B5EF4-FFF2-40B4-BE49-F238E27FC236}">
                <a16:creationId xmlns:a16="http://schemas.microsoft.com/office/drawing/2014/main" id="{56D0567F-1E94-4493-A6D6-289597E05A77}"/>
              </a:ext>
            </a:extLst>
          </p:cNvPr>
          <p:cNvGraphicFramePr>
            <a:graphicFrameLocks noGrp="1"/>
          </p:cNvGraphicFramePr>
          <p:nvPr/>
        </p:nvGraphicFramePr>
        <p:xfrm>
          <a:off x="2766647" y="3574281"/>
          <a:ext cx="5295045" cy="1778635"/>
        </p:xfrm>
        <a:graphic>
          <a:graphicData uri="http://schemas.openxmlformats.org/drawingml/2006/table">
            <a:tbl>
              <a:tblPr firstRow="1" firstCol="1" lastRow="1" lastCol="1" bandRow="1" bandCol="1">
                <a:tableStyleId>{5C22544A-7EE6-4342-B048-85BDC9FD1C3A}</a:tableStyleId>
              </a:tblPr>
              <a:tblGrid>
                <a:gridCol w="1942245">
                  <a:extLst>
                    <a:ext uri="{9D8B030D-6E8A-4147-A177-3AD203B41FA5}">
                      <a16:colId xmlns:a16="http://schemas.microsoft.com/office/drawing/2014/main" val="955929644"/>
                    </a:ext>
                  </a:extLst>
                </a:gridCol>
                <a:gridCol w="1891030">
                  <a:extLst>
                    <a:ext uri="{9D8B030D-6E8A-4147-A177-3AD203B41FA5}">
                      <a16:colId xmlns:a16="http://schemas.microsoft.com/office/drawing/2014/main" val="986639835"/>
                    </a:ext>
                  </a:extLst>
                </a:gridCol>
                <a:gridCol w="1461770">
                  <a:extLst>
                    <a:ext uri="{9D8B030D-6E8A-4147-A177-3AD203B41FA5}">
                      <a16:colId xmlns:a16="http://schemas.microsoft.com/office/drawing/2014/main" val="2074889516"/>
                    </a:ext>
                  </a:extLst>
                </a:gridCol>
              </a:tblGrid>
              <a:tr h="0">
                <a:tc>
                  <a:txBody>
                    <a:bodyPr/>
                    <a:lstStyle/>
                    <a:p>
                      <a:pPr algn="l">
                        <a:lnSpc>
                          <a:spcPct val="150000"/>
                        </a:lnSpc>
                        <a:spcAft>
                          <a:spcPts val="1000"/>
                        </a:spcAft>
                      </a:pPr>
                      <a:r>
                        <a:rPr lang="cs-CZ" sz="1200" dirty="0">
                          <a:effectLst/>
                        </a:rPr>
                        <a:t>Celkové hodnocení systému managementu jakosti dodavatele v </a:t>
                      </a:r>
                      <a:r>
                        <a:rPr lang="fr-FR" sz="1200" dirty="0">
                          <a:effectLst/>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Verbální hodnocení sytému managementu jakosti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Klasifikace dodavatelů podle stupňů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7050950"/>
                  </a:ext>
                </a:extLst>
              </a:tr>
              <a:tr h="0">
                <a:tc>
                  <a:txBody>
                    <a:bodyPr/>
                    <a:lstStyle/>
                    <a:p>
                      <a:pPr algn="l">
                        <a:lnSpc>
                          <a:spcPct val="150000"/>
                        </a:lnSpc>
                        <a:spcAft>
                          <a:spcPts val="1000"/>
                        </a:spcAft>
                      </a:pPr>
                      <a:r>
                        <a:rPr lang="cs-CZ" sz="1200">
                          <a:effectLst/>
                        </a:rPr>
                        <a:t>Od 90 výše</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Zcela splněno</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238633"/>
                  </a:ext>
                </a:extLst>
              </a:tr>
              <a:tr h="0">
                <a:tc>
                  <a:txBody>
                    <a:bodyPr/>
                    <a:lstStyle/>
                    <a:p>
                      <a:pPr algn="l">
                        <a:lnSpc>
                          <a:spcPct val="150000"/>
                        </a:lnSpc>
                        <a:spcAft>
                          <a:spcPts val="1000"/>
                        </a:spcAft>
                      </a:pPr>
                      <a:r>
                        <a:rPr lang="cs-CZ" sz="1200">
                          <a:effectLst/>
                        </a:rPr>
                        <a:t>Od 80 do 89,99</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a:effectLst/>
                        </a:rPr>
                        <a:t>Převážně plněno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AB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5609070"/>
                  </a:ext>
                </a:extLst>
              </a:tr>
              <a:tr h="0">
                <a:tc>
                  <a:txBody>
                    <a:bodyPr/>
                    <a:lstStyle/>
                    <a:p>
                      <a:pPr algn="l">
                        <a:lnSpc>
                          <a:spcPct val="150000"/>
                        </a:lnSpc>
                        <a:spcAft>
                          <a:spcPts val="1000"/>
                        </a:spcAft>
                      </a:pPr>
                      <a:r>
                        <a:rPr lang="cs-CZ" sz="1200">
                          <a:effectLst/>
                        </a:rPr>
                        <a:t>Od 60 do 79,99</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Podmíněně plněno</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298623"/>
                  </a:ext>
                </a:extLst>
              </a:tr>
              <a:tr h="0">
                <a:tc>
                  <a:txBody>
                    <a:bodyPr/>
                    <a:lstStyle/>
                    <a:p>
                      <a:pPr algn="l">
                        <a:lnSpc>
                          <a:spcPct val="150000"/>
                        </a:lnSpc>
                        <a:spcAft>
                          <a:spcPts val="1000"/>
                        </a:spcAft>
                      </a:pPr>
                      <a:r>
                        <a:rPr lang="cs-CZ" sz="1200">
                          <a:effectLst/>
                        </a:rPr>
                        <a:t>Méně než 60</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a:effectLst/>
                        </a:rPr>
                        <a:t>Nesplněno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C</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3864448"/>
                  </a:ext>
                </a:extLst>
              </a:tr>
            </a:tbl>
          </a:graphicData>
        </a:graphic>
      </p:graphicFrame>
    </p:spTree>
    <p:extLst>
      <p:ext uri="{BB962C8B-B14F-4D97-AF65-F5344CB8AC3E}">
        <p14:creationId xmlns:p14="http://schemas.microsoft.com/office/powerpoint/2010/main" val="2652479003"/>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B5C62-100A-47EC-9081-89744F20251A}"/>
              </a:ext>
            </a:extLst>
          </p:cNvPr>
          <p:cNvSpPr>
            <a:spLocks noGrp="1"/>
          </p:cNvSpPr>
          <p:nvPr>
            <p:ph type="title"/>
          </p:nvPr>
        </p:nvSpPr>
        <p:spPr/>
        <p:txBody>
          <a:bodyPr>
            <a:normAutofit/>
          </a:bodyPr>
          <a:lstStyle/>
          <a:p>
            <a:r>
              <a:rPr lang="cs-CZ"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Grafická metoda hodnocení dodavatelů</a:t>
            </a:r>
            <a:endParaRPr lang="cs-CZ" sz="6000" dirty="0">
              <a:solidFill>
                <a:srgbClr val="C00000"/>
              </a:solidFill>
            </a:endParaRPr>
          </a:p>
        </p:txBody>
      </p:sp>
      <p:sp>
        <p:nvSpPr>
          <p:cNvPr id="3" name="Zástupný obsah 2">
            <a:extLst>
              <a:ext uri="{FF2B5EF4-FFF2-40B4-BE49-F238E27FC236}">
                <a16:creationId xmlns:a16="http://schemas.microsoft.com/office/drawing/2014/main" id="{9340475C-6941-4223-84F5-426D167B6FA7}"/>
              </a:ext>
            </a:extLst>
          </p:cNvPr>
          <p:cNvSpPr>
            <a:spLocks noGrp="1"/>
          </p:cNvSpPr>
          <p:nvPr>
            <p:ph idx="1"/>
          </p:nvPr>
        </p:nvSpPr>
        <p:spPr/>
        <p:txBody>
          <a:bodyPr/>
          <a:lstStyle/>
          <a:p>
            <a:pPr marL="0" indent="0">
              <a:buNone/>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Spojením různých bodů nacházejících se na přímkách patřících hodnoceným elementárním kritériím grafu vznikne geometrický tvar, jehož ohraničená plocha je proporcionální celkové výkonnosti dodavatele. Na obrázku 7 je uveden příklad aplikace grafické metody.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Obrázek 3" descr="skenovani0001">
            <a:extLst>
              <a:ext uri="{FF2B5EF4-FFF2-40B4-BE49-F238E27FC236}">
                <a16:creationId xmlns:a16="http://schemas.microsoft.com/office/drawing/2014/main" id="{C230FE95-16C7-405F-AA4D-C443612CD7C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235" y="2897834"/>
            <a:ext cx="3895725" cy="3133725"/>
          </a:xfrm>
          <a:prstGeom prst="rect">
            <a:avLst/>
          </a:prstGeom>
          <a:noFill/>
          <a:ln>
            <a:noFill/>
          </a:ln>
        </p:spPr>
      </p:pic>
    </p:spTree>
    <p:extLst>
      <p:ext uri="{BB962C8B-B14F-4D97-AF65-F5344CB8AC3E}">
        <p14:creationId xmlns:p14="http://schemas.microsoft.com/office/powerpoint/2010/main" val="94816014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B18876-3586-46DD-AB93-9766C2DCCF9B}"/>
              </a:ext>
            </a:extLst>
          </p:cNvPr>
          <p:cNvSpPr>
            <a:spLocks noGrp="1"/>
          </p:cNvSpPr>
          <p:nvPr>
            <p:ph type="title"/>
          </p:nvPr>
        </p:nvSpPr>
        <p:spPr/>
        <p:txBody>
          <a:bodyPr>
            <a:normAutofit/>
          </a:bodyPr>
          <a:lstStyle/>
          <a:p>
            <a:r>
              <a:rPr lang="cs-CZ" sz="2400" b="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Splnění minimálních požadavků k produktu dodání</a:t>
            </a:r>
            <a:endParaRPr lang="cs-CZ" sz="5400" dirty="0"/>
          </a:p>
        </p:txBody>
      </p:sp>
      <p:sp>
        <p:nvSpPr>
          <p:cNvPr id="3" name="Zástupný obsah 2">
            <a:extLst>
              <a:ext uri="{FF2B5EF4-FFF2-40B4-BE49-F238E27FC236}">
                <a16:creationId xmlns:a16="http://schemas.microsoft.com/office/drawing/2014/main" id="{8E866767-A2E3-41B1-999F-79B6E79D7CA4}"/>
              </a:ext>
            </a:extLst>
          </p:cNvPr>
          <p:cNvSpPr>
            <a:spLocks noGrp="1"/>
          </p:cNvSpPr>
          <p:nvPr>
            <p:ph idx="1"/>
          </p:nvPr>
        </p:nvSpPr>
        <p:spPr/>
        <p:txBody>
          <a:bodyPr/>
          <a:lstStyle/>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 praxi se často objevuje hodnocení dodavatelů dle požadovaného nezbytného minima splnění požadavků. Tato metoda hodnocení je nezbytná pro výrobce produktů s poměrně vysokými požadavky na kvalitu. Finální produkty pro zákazníka prvního stupně mohou patřit do vysoce technologických prvků nebo luxusních produktů. Týká se to taky produktů vývojových, inovačních a s unikátními charakteristikami. Podobné hodnocení a následné třídění dodavatelů je pro podnik nezbytností. Pokud ve výběru zůstává několik dodavatelů, volí se dodavatel s nejnižšími celkovými náklady nákupu. </a:t>
            </a:r>
          </a:p>
          <a:p>
            <a:endParaRPr lang="cs-CZ" dirty="0"/>
          </a:p>
        </p:txBody>
      </p:sp>
    </p:spTree>
    <p:extLst>
      <p:ext uri="{BB962C8B-B14F-4D97-AF65-F5344CB8AC3E}">
        <p14:creationId xmlns:p14="http://schemas.microsoft.com/office/powerpoint/2010/main" val="348833214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319161-31CC-4779-A499-32B210F34637}"/>
              </a:ext>
            </a:extLst>
          </p:cNvPr>
          <p:cNvSpPr>
            <a:spLocks noGrp="1"/>
          </p:cNvSpPr>
          <p:nvPr>
            <p:ph type="title"/>
          </p:nvPr>
        </p:nvSpPr>
        <p:spPr/>
        <p:txBody>
          <a:bodyPr>
            <a:normAutofit/>
          </a:bodyPr>
          <a:lstStyle/>
          <a:p>
            <a:r>
              <a:rPr lang="cs-CZ" sz="2400" b="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Expertní systémy pro hodnocení dodavatelů</a:t>
            </a:r>
            <a:endParaRPr lang="cs-CZ" sz="5400" dirty="0"/>
          </a:p>
        </p:txBody>
      </p:sp>
      <p:sp>
        <p:nvSpPr>
          <p:cNvPr id="3" name="Zástupný obsah 2">
            <a:extLst>
              <a:ext uri="{FF2B5EF4-FFF2-40B4-BE49-F238E27FC236}">
                <a16:creationId xmlns:a16="http://schemas.microsoft.com/office/drawing/2014/main" id="{B4DA5FCD-EE15-43E9-A561-B70E5BFAF294}"/>
              </a:ext>
            </a:extLst>
          </p:cNvPr>
          <p:cNvSpPr>
            <a:spLocks noGrp="1"/>
          </p:cNvSpPr>
          <p:nvPr>
            <p:ph idx="1"/>
          </p:nvPr>
        </p:nvSpPr>
        <p:spPr>
          <a:xfrm>
            <a:off x="838200" y="1825625"/>
            <a:ext cx="2651449" cy="4351338"/>
          </a:xfrm>
        </p:spPr>
        <p:txBody>
          <a:bodyPr>
            <a:normAutofit fontScale="62500" lnSpcReduction="20000"/>
          </a:bodyPr>
          <a:lstStyle/>
          <a:p>
            <a:pPr algn="just">
              <a:lnSpc>
                <a:spcPct val="150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tomto případě se hodnotí nejen kvantitativní parametry (cena, vzdálenost, dodací lhůta), ale především kvalitativní závěr experta (špatný, vhodný, výborný, nedostatečný atd).</a:t>
            </a:r>
          </a:p>
          <a:p>
            <a:pPr algn="just">
              <a:lnSpc>
                <a:spcPct val="150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Expertní systémy pracují následně s převedením kvalitativních hodnot na kvantitativní (např. výborně - 5, nedostatečné -1).</a:t>
            </a:r>
          </a:p>
          <a:p>
            <a:pPr algn="just">
              <a:lnSpc>
                <a:spcPct val="150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Příklad struktury expertního systému a jednotlivých parametrů je představen v tabulce :</a:t>
            </a:r>
          </a:p>
          <a:p>
            <a:endParaRPr lang="cs-CZ" dirty="0"/>
          </a:p>
        </p:txBody>
      </p:sp>
      <p:graphicFrame>
        <p:nvGraphicFramePr>
          <p:cNvPr id="4" name="Tabulka 3">
            <a:extLst>
              <a:ext uri="{FF2B5EF4-FFF2-40B4-BE49-F238E27FC236}">
                <a16:creationId xmlns:a16="http://schemas.microsoft.com/office/drawing/2014/main" id="{92783A29-AF24-4278-B8E6-9A6BF1F3C1C7}"/>
              </a:ext>
            </a:extLst>
          </p:cNvPr>
          <p:cNvGraphicFramePr>
            <a:graphicFrameLocks noGrp="1"/>
          </p:cNvGraphicFramePr>
          <p:nvPr/>
        </p:nvGraphicFramePr>
        <p:xfrm>
          <a:off x="4383401" y="1471028"/>
          <a:ext cx="2651449" cy="4351813"/>
        </p:xfrm>
        <a:graphic>
          <a:graphicData uri="http://schemas.openxmlformats.org/drawingml/2006/table">
            <a:tbl>
              <a:tblPr firstRow="1" firstCol="1" bandRow="1">
                <a:tableStyleId>{5C22544A-7EE6-4342-B048-85BDC9FD1C3A}</a:tableStyleId>
              </a:tblPr>
              <a:tblGrid>
                <a:gridCol w="1829291">
                  <a:extLst>
                    <a:ext uri="{9D8B030D-6E8A-4147-A177-3AD203B41FA5}">
                      <a16:colId xmlns:a16="http://schemas.microsoft.com/office/drawing/2014/main" val="2157401353"/>
                    </a:ext>
                  </a:extLst>
                </a:gridCol>
                <a:gridCol w="822158">
                  <a:extLst>
                    <a:ext uri="{9D8B030D-6E8A-4147-A177-3AD203B41FA5}">
                      <a16:colId xmlns:a16="http://schemas.microsoft.com/office/drawing/2014/main" val="460258394"/>
                    </a:ext>
                  </a:extLst>
                </a:gridCol>
              </a:tblGrid>
              <a:tr h="149530">
                <a:tc>
                  <a:txBody>
                    <a:bodyPr/>
                    <a:lstStyle/>
                    <a:p>
                      <a:pPr algn="just">
                        <a:lnSpc>
                          <a:spcPct val="115000"/>
                        </a:lnSpc>
                        <a:spcAft>
                          <a:spcPts val="1000"/>
                        </a:spcAft>
                      </a:pPr>
                      <a:r>
                        <a:rPr lang="en-GB" sz="900">
                          <a:effectLst/>
                        </a:rPr>
                        <a:t>Name of variable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IDENT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839408763"/>
                  </a:ext>
                </a:extLst>
              </a:tr>
              <a:tr h="149530">
                <a:tc>
                  <a:txBody>
                    <a:bodyPr/>
                    <a:lstStyle/>
                    <a:p>
                      <a:pPr algn="just">
                        <a:lnSpc>
                          <a:spcPct val="115000"/>
                        </a:lnSpc>
                        <a:spcAft>
                          <a:spcPts val="1000"/>
                        </a:spcAft>
                      </a:pPr>
                      <a:r>
                        <a:rPr lang="en-GB" sz="900">
                          <a:effectLst/>
                        </a:rPr>
                        <a:t>Communication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COM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810519726"/>
                  </a:ext>
                </a:extLst>
              </a:tr>
              <a:tr h="149530">
                <a:tc>
                  <a:txBody>
                    <a:bodyPr/>
                    <a:lstStyle/>
                    <a:p>
                      <a:pPr algn="just">
                        <a:lnSpc>
                          <a:spcPct val="115000"/>
                        </a:lnSpc>
                        <a:spcAft>
                          <a:spcPts val="1000"/>
                        </a:spcAft>
                      </a:pPr>
                      <a:r>
                        <a:rPr lang="en-GB" sz="900">
                          <a:effectLst/>
                        </a:rPr>
                        <a:t>Results of quality control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RQC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409645517"/>
                  </a:ext>
                </a:extLst>
              </a:tr>
              <a:tr h="149530">
                <a:tc>
                  <a:txBody>
                    <a:bodyPr/>
                    <a:lstStyle/>
                    <a:p>
                      <a:pPr algn="just">
                        <a:lnSpc>
                          <a:spcPct val="115000"/>
                        </a:lnSpc>
                        <a:spcAft>
                          <a:spcPts val="1000"/>
                        </a:spcAft>
                      </a:pPr>
                      <a:r>
                        <a:rPr lang="en-GB" sz="900">
                          <a:effectLst/>
                        </a:rPr>
                        <a:t>Rate of technological development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RTD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548430346"/>
                  </a:ext>
                </a:extLst>
              </a:tr>
              <a:tr h="149530">
                <a:tc>
                  <a:txBody>
                    <a:bodyPr/>
                    <a:lstStyle/>
                    <a:p>
                      <a:pPr algn="just">
                        <a:lnSpc>
                          <a:spcPct val="115000"/>
                        </a:lnSpc>
                        <a:spcAft>
                          <a:spcPts val="1000"/>
                        </a:spcAft>
                      </a:pPr>
                      <a:r>
                        <a:rPr lang="en-GB" sz="900">
                          <a:effectLst/>
                        </a:rPr>
                        <a:t>Lean production application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LPA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393831655"/>
                  </a:ext>
                </a:extLst>
              </a:tr>
              <a:tr h="149530">
                <a:tc>
                  <a:txBody>
                    <a:bodyPr/>
                    <a:lstStyle/>
                    <a:p>
                      <a:pPr algn="just">
                        <a:lnSpc>
                          <a:spcPct val="115000"/>
                        </a:lnSpc>
                        <a:spcAft>
                          <a:spcPts val="1000"/>
                        </a:spcAft>
                      </a:pPr>
                      <a:r>
                        <a:rPr lang="en-GB" sz="900">
                          <a:effectLst/>
                        </a:rPr>
                        <a:t>Processes audit results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VAP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266669662"/>
                  </a:ext>
                </a:extLst>
              </a:tr>
              <a:tr h="164495">
                <a:tc>
                  <a:txBody>
                    <a:bodyPr/>
                    <a:lstStyle/>
                    <a:p>
                      <a:pPr algn="just">
                        <a:lnSpc>
                          <a:spcPct val="115000"/>
                        </a:lnSpc>
                        <a:spcAft>
                          <a:spcPts val="1000"/>
                        </a:spcAft>
                      </a:pPr>
                      <a:r>
                        <a:rPr lang="en-GB" sz="1000">
                          <a:effectLst/>
                        </a:rPr>
                        <a:t>References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1000">
                          <a:effectLst/>
                        </a:rPr>
                        <a:t>REF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47133724"/>
                  </a:ext>
                </a:extLst>
              </a:tr>
              <a:tr h="149530">
                <a:tc>
                  <a:txBody>
                    <a:bodyPr/>
                    <a:lstStyle/>
                    <a:p>
                      <a:pPr algn="just">
                        <a:lnSpc>
                          <a:spcPct val="115000"/>
                        </a:lnSpc>
                        <a:spcAft>
                          <a:spcPts val="1000"/>
                        </a:spcAft>
                      </a:pPr>
                      <a:r>
                        <a:rPr lang="en-GB" sz="900">
                          <a:effectLst/>
                        </a:rPr>
                        <a:t>Time of market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OPC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970833343"/>
                  </a:ext>
                </a:extLst>
              </a:tr>
              <a:tr h="149530">
                <a:tc>
                  <a:txBody>
                    <a:bodyPr/>
                    <a:lstStyle/>
                    <a:p>
                      <a:pPr algn="just">
                        <a:lnSpc>
                          <a:spcPct val="115000"/>
                        </a:lnSpc>
                        <a:spcAft>
                          <a:spcPts val="1000"/>
                        </a:spcAft>
                      </a:pPr>
                      <a:r>
                        <a:rPr lang="en-GB" sz="900">
                          <a:effectLst/>
                        </a:rPr>
                        <a:t>Processes quality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KPC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629894291"/>
                  </a:ext>
                </a:extLst>
              </a:tr>
              <a:tr h="149530">
                <a:tc>
                  <a:txBody>
                    <a:bodyPr/>
                    <a:lstStyle/>
                    <a:p>
                      <a:pPr algn="just">
                        <a:lnSpc>
                          <a:spcPct val="115000"/>
                        </a:lnSpc>
                        <a:spcAft>
                          <a:spcPts val="1000"/>
                        </a:spcAft>
                      </a:pPr>
                      <a:r>
                        <a:rPr lang="en-GB" sz="900">
                          <a:effectLst/>
                        </a:rPr>
                        <a:t>Compulsory product certification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CPC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120602515"/>
                  </a:ext>
                </a:extLst>
              </a:tr>
              <a:tr h="149530">
                <a:tc>
                  <a:txBody>
                    <a:bodyPr/>
                    <a:lstStyle/>
                    <a:p>
                      <a:pPr algn="just">
                        <a:lnSpc>
                          <a:spcPct val="115000"/>
                        </a:lnSpc>
                        <a:spcAft>
                          <a:spcPts val="1000"/>
                        </a:spcAft>
                      </a:pPr>
                      <a:r>
                        <a:rPr lang="en-GB" sz="900">
                          <a:effectLst/>
                        </a:rPr>
                        <a:t>Results of processes quality control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PQC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298772874"/>
                  </a:ext>
                </a:extLst>
              </a:tr>
              <a:tr h="149530">
                <a:tc>
                  <a:txBody>
                    <a:bodyPr/>
                    <a:lstStyle/>
                    <a:p>
                      <a:pPr algn="just">
                        <a:lnSpc>
                          <a:spcPct val="115000"/>
                        </a:lnSpc>
                        <a:spcAft>
                          <a:spcPts val="1000"/>
                        </a:spcAft>
                      </a:pPr>
                      <a:r>
                        <a:rPr lang="en-GB" sz="900">
                          <a:effectLst/>
                        </a:rPr>
                        <a:t>Product quality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PRQ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840428191"/>
                  </a:ext>
                </a:extLst>
              </a:tr>
              <a:tr h="149530">
                <a:tc>
                  <a:txBody>
                    <a:bodyPr/>
                    <a:lstStyle/>
                    <a:p>
                      <a:pPr algn="just">
                        <a:lnSpc>
                          <a:spcPct val="115000"/>
                        </a:lnSpc>
                        <a:spcAft>
                          <a:spcPts val="1000"/>
                        </a:spcAft>
                      </a:pPr>
                      <a:r>
                        <a:rPr lang="en-GB" sz="900">
                          <a:effectLst/>
                        </a:rPr>
                        <a:t>Quality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PQA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359697883"/>
                  </a:ext>
                </a:extLst>
              </a:tr>
              <a:tr h="149530">
                <a:tc>
                  <a:txBody>
                    <a:bodyPr/>
                    <a:lstStyle/>
                    <a:p>
                      <a:pPr algn="just">
                        <a:lnSpc>
                          <a:spcPct val="115000"/>
                        </a:lnSpc>
                        <a:spcAft>
                          <a:spcPts val="1000"/>
                        </a:spcAft>
                      </a:pPr>
                      <a:r>
                        <a:rPr lang="en-GB" sz="900">
                          <a:effectLst/>
                        </a:rPr>
                        <a:t>Purchasing value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PUV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809026406"/>
                  </a:ext>
                </a:extLst>
              </a:tr>
              <a:tr h="149530">
                <a:tc>
                  <a:txBody>
                    <a:bodyPr/>
                    <a:lstStyle/>
                    <a:p>
                      <a:pPr algn="just">
                        <a:lnSpc>
                          <a:spcPct val="115000"/>
                        </a:lnSpc>
                        <a:spcAft>
                          <a:spcPts val="1000"/>
                        </a:spcAft>
                      </a:pPr>
                      <a:r>
                        <a:rPr lang="en-GB" sz="900">
                          <a:effectLst/>
                        </a:rPr>
                        <a:t>Transport costs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TRC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162778519"/>
                  </a:ext>
                </a:extLst>
              </a:tr>
              <a:tr h="149530">
                <a:tc>
                  <a:txBody>
                    <a:bodyPr/>
                    <a:lstStyle/>
                    <a:p>
                      <a:pPr algn="just">
                        <a:lnSpc>
                          <a:spcPct val="115000"/>
                        </a:lnSpc>
                        <a:spcAft>
                          <a:spcPts val="1000"/>
                        </a:spcAft>
                      </a:pPr>
                      <a:r>
                        <a:rPr lang="en-GB" sz="900">
                          <a:effectLst/>
                        </a:rPr>
                        <a:t>Costs of packaging</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COP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513470774"/>
                  </a:ext>
                </a:extLst>
              </a:tr>
              <a:tr h="149530">
                <a:tc>
                  <a:txBody>
                    <a:bodyPr/>
                    <a:lstStyle/>
                    <a:p>
                      <a:pPr algn="just">
                        <a:lnSpc>
                          <a:spcPct val="115000"/>
                        </a:lnSpc>
                        <a:spcAft>
                          <a:spcPts val="1000"/>
                        </a:spcAft>
                      </a:pPr>
                      <a:r>
                        <a:rPr lang="en-GB" sz="900">
                          <a:effectLst/>
                        </a:rPr>
                        <a:t>Costs of storage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COS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905922314"/>
                  </a:ext>
                </a:extLst>
              </a:tr>
              <a:tr h="149530">
                <a:tc>
                  <a:txBody>
                    <a:bodyPr/>
                    <a:lstStyle/>
                    <a:p>
                      <a:pPr algn="just">
                        <a:lnSpc>
                          <a:spcPct val="115000"/>
                        </a:lnSpc>
                        <a:spcAft>
                          <a:spcPts val="1000"/>
                        </a:spcAft>
                      </a:pPr>
                      <a:r>
                        <a:rPr lang="en-GB" sz="900">
                          <a:effectLst/>
                        </a:rPr>
                        <a:t>Costs tariff</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COT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52643698"/>
                  </a:ext>
                </a:extLst>
              </a:tr>
              <a:tr h="149530">
                <a:tc>
                  <a:txBody>
                    <a:bodyPr/>
                    <a:lstStyle/>
                    <a:p>
                      <a:pPr algn="just">
                        <a:lnSpc>
                          <a:spcPct val="115000"/>
                        </a:lnSpc>
                        <a:spcAft>
                          <a:spcPts val="1000"/>
                        </a:spcAft>
                      </a:pPr>
                      <a:r>
                        <a:rPr lang="en-GB" sz="900">
                          <a:effectLst/>
                        </a:rPr>
                        <a:t>Total costs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TOC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664047680"/>
                  </a:ext>
                </a:extLst>
              </a:tr>
              <a:tr h="149530">
                <a:tc>
                  <a:txBody>
                    <a:bodyPr/>
                    <a:lstStyle/>
                    <a:p>
                      <a:pPr algn="just">
                        <a:lnSpc>
                          <a:spcPct val="115000"/>
                        </a:lnSpc>
                        <a:spcAft>
                          <a:spcPts val="1000"/>
                        </a:spcAft>
                      </a:pPr>
                      <a:r>
                        <a:rPr lang="en-GB" sz="900">
                          <a:effectLst/>
                        </a:rPr>
                        <a:t>Distance to supplier</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DIS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681323032"/>
                  </a:ext>
                </a:extLst>
              </a:tr>
              <a:tr h="149530">
                <a:tc>
                  <a:txBody>
                    <a:bodyPr/>
                    <a:lstStyle/>
                    <a:p>
                      <a:pPr algn="just">
                        <a:lnSpc>
                          <a:spcPct val="115000"/>
                        </a:lnSpc>
                        <a:spcAft>
                          <a:spcPts val="1000"/>
                        </a:spcAft>
                      </a:pPr>
                      <a:r>
                        <a:rPr lang="en-GB" sz="900">
                          <a:effectLst/>
                        </a:rPr>
                        <a:t>Delivery time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DET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314377270"/>
                  </a:ext>
                </a:extLst>
              </a:tr>
              <a:tr h="149530">
                <a:tc>
                  <a:txBody>
                    <a:bodyPr/>
                    <a:lstStyle/>
                    <a:p>
                      <a:pPr algn="just">
                        <a:lnSpc>
                          <a:spcPct val="115000"/>
                        </a:lnSpc>
                        <a:spcAft>
                          <a:spcPts val="1000"/>
                        </a:spcAft>
                      </a:pPr>
                      <a:r>
                        <a:rPr lang="en-GB" sz="900">
                          <a:effectLst/>
                        </a:rPr>
                        <a:t>Delivery terms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DTE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795044953"/>
                  </a:ext>
                </a:extLst>
              </a:tr>
              <a:tr h="149530">
                <a:tc>
                  <a:txBody>
                    <a:bodyPr/>
                    <a:lstStyle/>
                    <a:p>
                      <a:pPr algn="just">
                        <a:lnSpc>
                          <a:spcPct val="115000"/>
                        </a:lnSpc>
                        <a:spcAft>
                          <a:spcPts val="1000"/>
                        </a:spcAft>
                      </a:pPr>
                      <a:r>
                        <a:rPr lang="en-GB" sz="900">
                          <a:effectLst/>
                        </a:rPr>
                        <a:t>Possibility of online orders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OPP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743914571"/>
                  </a:ext>
                </a:extLst>
              </a:tr>
              <a:tr h="149530">
                <a:tc>
                  <a:txBody>
                    <a:bodyPr/>
                    <a:lstStyle/>
                    <a:p>
                      <a:pPr algn="just">
                        <a:lnSpc>
                          <a:spcPct val="115000"/>
                        </a:lnSpc>
                        <a:spcAft>
                          <a:spcPts val="1000"/>
                        </a:spcAft>
                      </a:pPr>
                      <a:r>
                        <a:rPr lang="en-GB" sz="900">
                          <a:effectLst/>
                        </a:rPr>
                        <a:t>Possibility of product modification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PMP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614290861"/>
                  </a:ext>
                </a:extLst>
              </a:tr>
              <a:tr h="149530">
                <a:tc>
                  <a:txBody>
                    <a:bodyPr/>
                    <a:lstStyle/>
                    <a:p>
                      <a:pPr algn="just">
                        <a:lnSpc>
                          <a:spcPct val="115000"/>
                        </a:lnSpc>
                        <a:spcAft>
                          <a:spcPts val="1000"/>
                        </a:spcAft>
                      </a:pPr>
                      <a:r>
                        <a:rPr lang="en-GB" sz="900">
                          <a:effectLst/>
                        </a:rPr>
                        <a:t>Possibility of joint development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JDP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494368558"/>
                  </a:ext>
                </a:extLst>
              </a:tr>
              <a:tr h="149530">
                <a:tc>
                  <a:txBody>
                    <a:bodyPr/>
                    <a:lstStyle/>
                    <a:p>
                      <a:pPr algn="just">
                        <a:lnSpc>
                          <a:spcPct val="115000"/>
                        </a:lnSpc>
                        <a:spcAft>
                          <a:spcPts val="1000"/>
                        </a:spcAft>
                      </a:pPr>
                      <a:r>
                        <a:rPr lang="en-GB" sz="900">
                          <a:effectLst/>
                        </a:rPr>
                        <a:t>Possibility of activities delegation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ADP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256856123"/>
                  </a:ext>
                </a:extLst>
              </a:tr>
              <a:tr h="149530">
                <a:tc>
                  <a:txBody>
                    <a:bodyPr/>
                    <a:lstStyle/>
                    <a:p>
                      <a:pPr algn="just">
                        <a:lnSpc>
                          <a:spcPct val="115000"/>
                        </a:lnSpc>
                        <a:spcAft>
                          <a:spcPts val="1000"/>
                        </a:spcAft>
                      </a:pPr>
                      <a:r>
                        <a:rPr lang="en-GB" sz="900">
                          <a:effectLst/>
                        </a:rPr>
                        <a:t>Possibility of deferred payment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PDP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891570899"/>
                  </a:ext>
                </a:extLst>
              </a:tr>
              <a:tr h="149530">
                <a:tc>
                  <a:txBody>
                    <a:bodyPr/>
                    <a:lstStyle/>
                    <a:p>
                      <a:pPr algn="just">
                        <a:lnSpc>
                          <a:spcPct val="115000"/>
                        </a:lnSpc>
                        <a:spcAft>
                          <a:spcPts val="1000"/>
                        </a:spcAft>
                      </a:pPr>
                      <a:r>
                        <a:rPr lang="en-GB" sz="900">
                          <a:effectLst/>
                        </a:rPr>
                        <a:t>Supplier flexibility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SUF</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258277020"/>
                  </a:ext>
                </a:extLst>
              </a:tr>
              <a:tr h="149530">
                <a:tc>
                  <a:txBody>
                    <a:bodyPr/>
                    <a:lstStyle/>
                    <a:p>
                      <a:pPr algn="just">
                        <a:lnSpc>
                          <a:spcPct val="115000"/>
                        </a:lnSpc>
                        <a:spcAft>
                          <a:spcPts val="1000"/>
                        </a:spcAft>
                      </a:pPr>
                      <a:r>
                        <a:rPr lang="en-GB" sz="900">
                          <a:effectLst/>
                        </a:rPr>
                        <a:t>Sustainability of supplier</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dirty="0">
                          <a:effectLst/>
                        </a:rPr>
                        <a:t>SUS</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666033228"/>
                  </a:ext>
                </a:extLst>
              </a:tr>
            </a:tbl>
          </a:graphicData>
        </a:graphic>
      </p:graphicFrame>
      <p:pic>
        <p:nvPicPr>
          <p:cNvPr id="5" name="Obrázek 4">
            <a:extLst>
              <a:ext uri="{FF2B5EF4-FFF2-40B4-BE49-F238E27FC236}">
                <a16:creationId xmlns:a16="http://schemas.microsoft.com/office/drawing/2014/main" id="{2142FEEC-809E-487A-975C-D1F62CD1E2FA}"/>
              </a:ext>
            </a:extLst>
          </p:cNvPr>
          <p:cNvPicPr/>
          <p:nvPr/>
        </p:nvPicPr>
        <p:blipFill>
          <a:blip r:embed="rId5">
            <a:extLst>
              <a:ext uri="{28A0092B-C50C-407E-A947-70E740481C1C}">
                <a14:useLocalDpi xmlns:a14="http://schemas.microsoft.com/office/drawing/2010/main" val="0"/>
              </a:ext>
            </a:extLst>
          </a:blip>
          <a:stretch>
            <a:fillRect/>
          </a:stretch>
        </p:blipFill>
        <p:spPr>
          <a:xfrm>
            <a:off x="7559351" y="1386731"/>
            <a:ext cx="4067175" cy="4436110"/>
          </a:xfrm>
          <a:prstGeom prst="rect">
            <a:avLst/>
          </a:prstGeom>
        </p:spPr>
      </p:pic>
    </p:spTree>
    <p:extLst>
      <p:ext uri="{BB962C8B-B14F-4D97-AF65-F5344CB8AC3E}">
        <p14:creationId xmlns:p14="http://schemas.microsoft.com/office/powerpoint/2010/main" val="2988814770"/>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362C-9096-4501-9E93-560874C16039}"/>
              </a:ext>
            </a:extLst>
          </p:cNvPr>
          <p:cNvSpPr>
            <a:spLocks noGrp="1"/>
          </p:cNvSpPr>
          <p:nvPr>
            <p:ph type="title"/>
          </p:nvPr>
        </p:nvSpPr>
        <p:spPr/>
        <p:txBody>
          <a:bodyPr/>
          <a:lstStyle/>
          <a:p>
            <a:r>
              <a:rPr lang="cs-CZ" b="1" dirty="0">
                <a:solidFill>
                  <a:srgbClr val="C00000"/>
                </a:solidFill>
              </a:rPr>
              <a:t>KRITÉRIA HODNOCENÍ</a:t>
            </a:r>
          </a:p>
        </p:txBody>
      </p:sp>
      <p:sp>
        <p:nvSpPr>
          <p:cNvPr id="3" name="Zástupný obsah 2">
            <a:extLst>
              <a:ext uri="{FF2B5EF4-FFF2-40B4-BE49-F238E27FC236}">
                <a16:creationId xmlns:a16="http://schemas.microsoft.com/office/drawing/2014/main" id="{531B065E-99FC-4796-8DDC-3FB7635B2577}"/>
              </a:ext>
            </a:extLst>
          </p:cNvPr>
          <p:cNvSpPr>
            <a:spLocks noGrp="1"/>
          </p:cNvSpPr>
          <p:nvPr>
            <p:ph idx="1"/>
          </p:nvPr>
        </p:nvSpPr>
        <p:spPr/>
        <p:txBody>
          <a:bodyPr>
            <a:normAutofit fontScale="92500"/>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Obecně lze říci, že do hodnoticích kritérií musí být zahrnuty parametry, které ovlivní rozhodnutí o nákupu produktu. U některých produktů to může pouze cena, u některých zase celé spektrum kritérií a cena nebude hrát významnou roli.</a:t>
            </a:r>
          </a:p>
          <a:p>
            <a:pPr algn="just">
              <a:lnSpc>
                <a:spcPct val="125000"/>
              </a:lnSpc>
              <a:spcAft>
                <a:spcPts val="500"/>
              </a:spcAft>
              <a:tabLst>
                <a:tab pos="269875"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Podle provedeného výzkumu 68 článků (87,18%) popisuje </a:t>
            </a: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kvalitu</a:t>
            </a:r>
            <a:r>
              <a:rPr lang="cs-CZ" sz="1800" dirty="0">
                <a:effectLst/>
                <a:latin typeface="Calibri" panose="020F0502020204030204" pitchFamily="34" charset="0"/>
                <a:ea typeface="Calibri" panose="020F0502020204030204" pitchFamily="34" charset="0"/>
                <a:cs typeface="Times New Roman" panose="02020603050405020304" pitchFamily="18" charset="0"/>
              </a:rPr>
              <a:t> jako základní kritérium při hodnocení dodavatelů. V odborných článcích se popisují různé atributy kvality, jako „dodržování kvality“, „neustálé zlepšování“,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Six</a:t>
            </a:r>
            <a:r>
              <a:rPr lang="cs-CZ" sz="1800" dirty="0">
                <a:effectLst/>
                <a:latin typeface="Calibri" panose="020F0502020204030204" pitchFamily="34" charset="0"/>
                <a:ea typeface="Calibri" panose="020F0502020204030204" pitchFamily="34" charset="0"/>
                <a:cs typeface="Times New Roman" panose="02020603050405020304" pitchFamily="18" charset="0"/>
              </a:rPr>
              <a:t> Sigma programy“ nebo program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Total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Quality</a:t>
            </a:r>
            <a:r>
              <a:rPr lang="cs-CZ" sz="1800" dirty="0">
                <a:effectLst/>
                <a:latin typeface="Calibri" panose="020F0502020204030204" pitchFamily="34" charset="0"/>
                <a:ea typeface="Calibri" panose="020F0502020204030204" pitchFamily="34" charset="0"/>
                <a:cs typeface="Times New Roman" panose="02020603050405020304" pitchFamily="18" charset="0"/>
              </a:rPr>
              <a:t> Management, „kvalita služeb“, „zkušenost s kvalitou služeb“ a další. Druhým nejoblíbenějším kritériem jsou </a:t>
            </a: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podmínky dodání </a:t>
            </a:r>
            <a:r>
              <a:rPr lang="cs-CZ" sz="1800" dirty="0">
                <a:effectLst/>
                <a:latin typeface="Calibri" panose="020F0502020204030204" pitchFamily="34" charset="0"/>
                <a:ea typeface="Calibri" panose="020F0502020204030204" pitchFamily="34" charset="0"/>
                <a:cs typeface="Times New Roman" panose="02020603050405020304" pitchFamily="18" charset="0"/>
              </a:rPr>
              <a:t>(82,05%). V odborných článcích se popisují různé atributy podmínek dodání, jako „vhodnost termínu dodání“, „dodržení splatnosti“, „stupeň blízkosti“, „dodání a umístění“, „dodací doba“, „spolehlivost dodávek“, „geografické podmínky“ a další. Do této kategorií lze zařádit i úroveň flexibility dodavatele.</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Třetím nejoblíbenějším kritériem je </a:t>
            </a: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cena / náklady </a:t>
            </a:r>
            <a:r>
              <a:rPr lang="cs-CZ" sz="1800" dirty="0">
                <a:effectLst/>
                <a:latin typeface="Calibri" panose="020F0502020204030204" pitchFamily="34" charset="0"/>
                <a:ea typeface="Calibri" panose="020F0502020204030204" pitchFamily="34" charset="0"/>
                <a:cs typeface="Times New Roman" panose="02020603050405020304" pitchFamily="18" charset="0"/>
              </a:rPr>
              <a:t>(80,77%). Jeho atributy jsou popisovány jako „konkurenceschopnost nákladů“, „schopnost ke snížení nákladů“, „celkové náklady na dodávky“ a další.</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současné době existuje řada přístupů k volbě hodnoticích kritérií. Dále jsou uvedeny některé z aktuálních přístupů.</a:t>
            </a:r>
          </a:p>
          <a:p>
            <a:endParaRPr lang="cs-CZ" dirty="0"/>
          </a:p>
        </p:txBody>
      </p:sp>
    </p:spTree>
    <p:extLst>
      <p:ext uri="{BB962C8B-B14F-4D97-AF65-F5344CB8AC3E}">
        <p14:creationId xmlns:p14="http://schemas.microsoft.com/office/powerpoint/2010/main" val="638293497"/>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ED45FD-6594-4226-A919-0D246F1AA8DB}"/>
              </a:ext>
            </a:extLst>
          </p:cNvPr>
          <p:cNvSpPr>
            <a:spLocks noGrp="1"/>
          </p:cNvSpPr>
          <p:nvPr>
            <p:ph type="title"/>
          </p:nvPr>
        </p:nvSpPr>
        <p:spPr/>
        <p:txBody>
          <a:bodyPr/>
          <a:lstStyle/>
          <a:p>
            <a:r>
              <a:rPr lang="cs-CZ" b="1" dirty="0">
                <a:solidFill>
                  <a:srgbClr val="C00000"/>
                </a:solidFill>
              </a:rPr>
              <a:t>KRITÉRIA HODNOCENÍ</a:t>
            </a:r>
          </a:p>
        </p:txBody>
      </p:sp>
      <p:sp>
        <p:nvSpPr>
          <p:cNvPr id="3" name="Zástupný obsah 2">
            <a:extLst>
              <a:ext uri="{FF2B5EF4-FFF2-40B4-BE49-F238E27FC236}">
                <a16:creationId xmlns:a16="http://schemas.microsoft.com/office/drawing/2014/main" id="{B54FC7EE-7FC5-46FB-86CB-37A7FC0FCC73}"/>
              </a:ext>
            </a:extLst>
          </p:cNvPr>
          <p:cNvSpPr>
            <a:spLocks noGrp="1"/>
          </p:cNvSpPr>
          <p:nvPr>
            <p:ph idx="1"/>
          </p:nvPr>
        </p:nvSpPr>
        <p:spPr/>
        <p:txBody>
          <a:bodyPr>
            <a:normAutofit/>
          </a:bodyPr>
          <a:lstStyle/>
          <a:p>
            <a:pPr marL="1600200" lvl="3" indent="-228600" algn="l">
              <a:lnSpc>
                <a:spcPct val="150000"/>
              </a:lnSpc>
              <a:spcAft>
                <a:spcPts val="600"/>
              </a:spcAft>
              <a:buFont typeface="+mj-lt"/>
              <a:buAutoNum type="arabicPeriod"/>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KPI - kritické indikátory nákupu.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V rámci svého hodnoticího systému progresivní podniky nastavují tzv. kritické indikátory nákupu, mezi něž patří například logistické ukazatele, jako je obrátkovost zásob, dosah zásob, náklady na pořízení dodávky, náklady na skladování a udržování zásob, čas dodávky apod.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l">
              <a:lnSpc>
                <a:spcPct val="150000"/>
              </a:lnSpc>
              <a:spcAft>
                <a:spcPts val="600"/>
              </a:spcAft>
              <a:buFont typeface="+mj-lt"/>
              <a:buAutoNum type="arabicPeriod"/>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Environmentálně orientovaná kritéria.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podíl na „zeleném“ trhu,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dodržování environmentální politiky,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účast na „zelených“ projektech,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školení zaměstnanců,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podpora designu produktu šetrného k životnímu prostředí,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certifikace ochrany životního prostředí atd.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11711864"/>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66942-A92B-49AA-A3FF-E543DA0BAF1C}"/>
              </a:ext>
            </a:extLst>
          </p:cNvPr>
          <p:cNvSpPr>
            <a:spLocks noGrp="1"/>
          </p:cNvSpPr>
          <p:nvPr>
            <p:ph type="title"/>
          </p:nvPr>
        </p:nvSpPr>
        <p:spPr/>
        <p:txBody>
          <a:bodyPr>
            <a:normAutofit/>
          </a:bodyPr>
          <a:lstStyle/>
          <a:p>
            <a:r>
              <a:rPr lang="cs-CZ"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Typy dodavatelských řetězců</a:t>
            </a:r>
            <a:endParaRPr lang="cs-CZ" sz="6000" b="1" dirty="0">
              <a:solidFill>
                <a:srgbClr val="C00000"/>
              </a:solidFill>
            </a:endParaRPr>
          </a:p>
        </p:txBody>
      </p:sp>
      <p:sp>
        <p:nvSpPr>
          <p:cNvPr id="3" name="Zástupný obsah 2">
            <a:extLst>
              <a:ext uri="{FF2B5EF4-FFF2-40B4-BE49-F238E27FC236}">
                <a16:creationId xmlns:a16="http://schemas.microsoft.com/office/drawing/2014/main" id="{31102D00-DA7C-43DD-AC82-8BD3B08AB0E1}"/>
              </a:ext>
            </a:extLst>
          </p:cNvPr>
          <p:cNvSpPr>
            <a:spLocks noGrp="1"/>
          </p:cNvSpPr>
          <p:nvPr>
            <p:ph idx="1"/>
          </p:nvPr>
        </p:nvSpPr>
        <p:spPr/>
        <p:txBody>
          <a:bodyPr>
            <a:normAutofit fontScale="70000" lnSpcReduction="20000"/>
          </a:bodyPr>
          <a:lstStyle/>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Rozlišují se tři </a:t>
            </a:r>
            <a:r>
              <a:rPr lang="cs-CZ" sz="18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základní typy dodavatelských řetězců</a:t>
            </a:r>
            <a:r>
              <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Tradiční řetězce s přetržitými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 řetězci existují sklady a mezisklady, ve kterých se tok zastavuje (sklad surovin, mezisklady u různých výrobních zařízení a strojů, sklad hotových výrobků – odkud se vyřizují zákaznické objednávky). Vyrábí se ve velkých dávkách, aby se dosáhlo snížení cen nakupovaných surovin a jiných materiálů. Mezi články se uplatňuje tlačný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push</a:t>
            </a:r>
            <a:r>
              <a:rPr lang="cs-CZ" sz="1800" dirty="0">
                <a:effectLst/>
                <a:latin typeface="Calibri" panose="020F0502020204030204" pitchFamily="34" charset="0"/>
                <a:ea typeface="Calibri" panose="020F0502020204030204" pitchFamily="34" charset="0"/>
                <a:cs typeface="Times New Roman" panose="02020603050405020304" pitchFamily="18" charset="0"/>
              </a:rPr>
              <a:t>) princip.</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Řetězce s kontinuálními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Odstraňuje sklady surovin, redukuje sklady hotových výrobků, protože existuje systém Just – In-Time. Uplatňuje se tažný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pull</a:t>
            </a:r>
            <a:r>
              <a:rPr lang="cs-CZ" sz="1800" dirty="0">
                <a:effectLst/>
                <a:latin typeface="Calibri" panose="020F0502020204030204" pitchFamily="34" charset="0"/>
                <a:ea typeface="Calibri" panose="020F0502020204030204" pitchFamily="34" charset="0"/>
                <a:cs typeface="Times New Roman" panose="02020603050405020304" pitchFamily="18" charset="0"/>
              </a:rPr>
              <a:t>) princip, vyrábí se v malých dávkách, materiálový tok je plynulejší. Rozhodujícím článkem je výroba, která musí reagovat pružně na požadavky zákazníků.</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Řetězce se synchronním tokem.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Tvoří ho pouze dodavatel surovin, výrobce, zákazníci. Nově je vytvořen řídící článek, který na základě všech potřebných informací synchronizuje všechny procesy v řetězci dle požadavku zákazníků. Předpokládá se automatická identifikace a elektronická výměna dat.  Přechod k vyspělejším typům logistických řetězců je procesem růstu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integrovanosti</a:t>
            </a:r>
            <a:r>
              <a:rPr lang="cs-CZ" sz="1800" dirty="0">
                <a:effectLst/>
                <a:latin typeface="Calibri" panose="020F0502020204030204" pitchFamily="34" charset="0"/>
                <a:ea typeface="Calibri" panose="020F0502020204030204" pitchFamily="34" charset="0"/>
                <a:cs typeface="Times New Roman" panose="02020603050405020304" pitchFamily="18" charset="0"/>
              </a:rPr>
              <a:t> logistického systému a nazývá se logistickým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reengineeringem</a:t>
            </a:r>
            <a:r>
              <a:rPr lang="cs-CZ" sz="1800" dirty="0">
                <a:effectLst/>
                <a:latin typeface="Calibri" panose="020F0502020204030204" pitchFamily="34" charset="0"/>
                <a:ea typeface="Calibri" panose="020F0502020204030204" pitchFamily="34" charset="0"/>
                <a:cs typeface="Times New Roman" panose="02020603050405020304" pitchFamily="18" charset="0"/>
              </a:rPr>
              <a:t>. Ten odvozuje logistické procesy od potřeby zákazníků. Redukuje hmotné toky náhradou za toky informací. </a:t>
            </a:r>
          </a:p>
          <a:p>
            <a:endParaRPr lang="cs-CZ" dirty="0"/>
          </a:p>
        </p:txBody>
      </p:sp>
    </p:spTree>
    <p:extLst>
      <p:ext uri="{BB962C8B-B14F-4D97-AF65-F5344CB8AC3E}">
        <p14:creationId xmlns:p14="http://schemas.microsoft.com/office/powerpoint/2010/main" val="921549763"/>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18F5A-0858-4769-8B12-D832011002C9}"/>
              </a:ext>
            </a:extLst>
          </p:cNvPr>
          <p:cNvSpPr>
            <a:spLocks noGrp="1"/>
          </p:cNvSpPr>
          <p:nvPr>
            <p:ph type="title"/>
          </p:nvPr>
        </p:nvSpPr>
        <p:spPr/>
        <p:txBody>
          <a:bodyPr>
            <a:normAutofit/>
          </a:bodyPr>
          <a:lstStyle/>
          <a:p>
            <a:r>
              <a:rPr lang="cs-CZ" sz="2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Úloha velkoobchodních skladů</a:t>
            </a:r>
            <a:endParaRPr lang="cs-CZ" sz="5400" dirty="0"/>
          </a:p>
        </p:txBody>
      </p:sp>
      <p:sp>
        <p:nvSpPr>
          <p:cNvPr id="3" name="Zástupný obsah 2">
            <a:extLst>
              <a:ext uri="{FF2B5EF4-FFF2-40B4-BE49-F238E27FC236}">
                <a16:creationId xmlns:a16="http://schemas.microsoft.com/office/drawing/2014/main" id="{A270A7BA-4CB4-432E-8157-FB26FCC3A274}"/>
              </a:ext>
            </a:extLst>
          </p:cNvPr>
          <p:cNvSpPr>
            <a:spLocks noGrp="1"/>
          </p:cNvSpPr>
          <p:nvPr>
            <p:ph idx="1"/>
          </p:nvPr>
        </p:nvSpPr>
        <p:spPr/>
        <p:txBody>
          <a:bodyPr>
            <a:normAutofit/>
          </a:bodyPr>
          <a:lstStyle/>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Velkoobchodní sklady jsou články, které překlenují prostor mezi výrobou a maloobchodem. Rozpor může být:</a:t>
            </a:r>
          </a:p>
          <a:p>
            <a:pPr marL="342900"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rozpor sortimentní,</a:t>
            </a:r>
            <a:r>
              <a:rPr lang="cs-CZ" sz="1800" dirty="0">
                <a:effectLst/>
                <a:latin typeface="Calibri" panose="020F0502020204030204" pitchFamily="34" charset="0"/>
                <a:ea typeface="Calibri" panose="020F0502020204030204" pitchFamily="34" charset="0"/>
                <a:cs typeface="Times New Roman" panose="02020603050405020304" pitchFamily="18" charset="0"/>
              </a:rPr>
              <a:t> kdy z výroby vychází jednoduchý sortiment, maloobchod požaduje složitý obchodní sortiment, proto ve velkoobchodních skladech vedle nákupu probíhá kompletace,</a:t>
            </a:r>
          </a:p>
          <a:p>
            <a:pPr marL="342900"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rozpor množstevní a časový,</a:t>
            </a:r>
            <a:r>
              <a:rPr lang="cs-CZ" sz="1800" dirty="0">
                <a:effectLst/>
                <a:latin typeface="Calibri" panose="020F0502020204030204" pitchFamily="34" charset="0"/>
                <a:ea typeface="Calibri" panose="020F0502020204030204" pitchFamily="34" charset="0"/>
                <a:cs typeface="Times New Roman" panose="02020603050405020304" pitchFamily="18" charset="0"/>
              </a:rPr>
              <a:t> kdy z výroby odchází velké množství výrobků méně často, maloobchod potřebuje často malé množství, proto se vytvářejí skladové zásoby zboží,</a:t>
            </a:r>
          </a:p>
          <a:p>
            <a:pPr marL="342900"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rozpor prostorový,</a:t>
            </a:r>
            <a:r>
              <a:rPr lang="cs-CZ" sz="1800" dirty="0">
                <a:effectLst/>
                <a:latin typeface="Calibri" panose="020F0502020204030204" pitchFamily="34" charset="0"/>
                <a:ea typeface="Calibri" panose="020F0502020204030204" pitchFamily="34" charset="0"/>
                <a:cs typeface="Times New Roman" panose="02020603050405020304" pitchFamily="18" charset="0"/>
              </a:rPr>
              <a:t> kdy výrobní závody jsou u zdrojů surovin, u dopravních cest vzdálené od míst spotřeby, proto se vytvářejí tranzitní sklady.</a:t>
            </a:r>
          </a:p>
          <a:p>
            <a:endParaRPr lang="cs-CZ" dirty="0"/>
          </a:p>
        </p:txBody>
      </p:sp>
    </p:spTree>
    <p:extLst>
      <p:ext uri="{BB962C8B-B14F-4D97-AF65-F5344CB8AC3E}">
        <p14:creationId xmlns:p14="http://schemas.microsoft.com/office/powerpoint/2010/main" val="270683427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A6B83E-6D9D-4DAF-BA50-1F0A4285B1EF}"/>
              </a:ext>
            </a:extLst>
          </p:cNvPr>
          <p:cNvSpPr>
            <a:spLocks noGrp="1"/>
          </p:cNvSpPr>
          <p:nvPr>
            <p:ph type="title"/>
          </p:nvPr>
        </p:nvSpPr>
        <p:spPr/>
        <p:txBody>
          <a:bodyPr/>
          <a:lstStyle/>
          <a:p>
            <a:r>
              <a:rPr lang="cs-CZ" b="1" dirty="0">
                <a:solidFill>
                  <a:srgbClr val="C00000"/>
                </a:solidFill>
              </a:rPr>
              <a:t>Logistická místa styku</a:t>
            </a:r>
          </a:p>
        </p:txBody>
      </p:sp>
      <p:sp>
        <p:nvSpPr>
          <p:cNvPr id="3" name="Zástupný obsah 2">
            <a:extLst>
              <a:ext uri="{FF2B5EF4-FFF2-40B4-BE49-F238E27FC236}">
                <a16:creationId xmlns:a16="http://schemas.microsoft.com/office/drawing/2014/main" id="{7D230582-E98F-4D08-BE01-B2BA63D12B33}"/>
              </a:ext>
            </a:extLst>
          </p:cNvPr>
          <p:cNvSpPr>
            <a:spLocks noGrp="1"/>
          </p:cNvSpPr>
          <p:nvPr>
            <p:ph idx="1"/>
          </p:nvPr>
        </p:nvSpPr>
        <p:spPr/>
        <p:txBody>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Logistická místa styku vznikají na hranicích mezi sousedními systémy či podsystémy v logistickém řetězci.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místech styku přechází materiálový nebo informační tok přes kompetenční hranice různých útvarů jednoho podniku nebo přes hranice samostatných organizací. Rozeznávají se místa styku mezi:</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jednotlivými prvky a články logistického řetězce navzájem,</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logistikou a ostatními systémy podniku,</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podnikem a jinými organizacemi.</a:t>
            </a:r>
          </a:p>
          <a:p>
            <a:endParaRPr lang="cs-CZ" dirty="0"/>
          </a:p>
        </p:txBody>
      </p:sp>
    </p:spTree>
    <p:extLst>
      <p:ext uri="{BB962C8B-B14F-4D97-AF65-F5344CB8AC3E}">
        <p14:creationId xmlns:p14="http://schemas.microsoft.com/office/powerpoint/2010/main" val="271034131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86942B-3A27-4365-B67E-513D2CE966B4}"/>
              </a:ext>
            </a:extLst>
          </p:cNvPr>
          <p:cNvSpPr>
            <a:spLocks noGrp="1"/>
          </p:cNvSpPr>
          <p:nvPr>
            <p:ph type="title"/>
          </p:nvPr>
        </p:nvSpPr>
        <p:spPr/>
        <p:txBody>
          <a:bodyPr/>
          <a:lstStyle/>
          <a:p>
            <a:r>
              <a:rPr lang="cs-CZ" b="1" dirty="0"/>
              <a:t>Seznam témat k prezentaci (2/2)</a:t>
            </a:r>
            <a:endParaRPr lang="cs-CZ" dirty="0"/>
          </a:p>
        </p:txBody>
      </p:sp>
      <p:sp>
        <p:nvSpPr>
          <p:cNvPr id="3" name="Zástupný obsah 2">
            <a:extLst>
              <a:ext uri="{FF2B5EF4-FFF2-40B4-BE49-F238E27FC236}">
                <a16:creationId xmlns:a16="http://schemas.microsoft.com/office/drawing/2014/main" id="{E7FDCFBB-1A75-4C56-A1AD-9841BC0FF306}"/>
              </a:ext>
            </a:extLst>
          </p:cNvPr>
          <p:cNvSpPr>
            <a:spLocks noGrp="1"/>
          </p:cNvSpPr>
          <p:nvPr>
            <p:ph idx="1"/>
          </p:nvPr>
        </p:nvSpPr>
        <p:spPr/>
        <p:txBody>
          <a:bodyPr>
            <a:normAutofit fontScale="85000" lnSpcReduction="20000"/>
          </a:bodyPr>
          <a:lstStyle/>
          <a:p>
            <a:pPr marL="0" lvl="0" indent="0" algn="just">
              <a:spcAft>
                <a:spcPts val="600"/>
              </a:spcAft>
              <a:buNone/>
            </a:pPr>
            <a:r>
              <a:rPr lang="cs-CZ"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Distribuční logistika </a:t>
            </a:r>
            <a:endParaRPr lang="cs-CZ"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Efektivnost dopravy,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Technologie Hub and </a:t>
            </a:r>
            <a:r>
              <a:rPr lang="cs-CZ" sz="1800" dirty="0" err="1">
                <a:effectLst/>
                <a:latin typeface="Calibri Light" panose="020F0302020204030204" pitchFamily="34" charset="0"/>
                <a:ea typeface="Calibri" panose="020F0502020204030204" pitchFamily="34" charset="0"/>
                <a:cs typeface="Times New Roman" panose="02020603050405020304" pitchFamily="18" charset="0"/>
              </a:rPr>
              <a:t>Spoke</a:t>
            </a:r>
            <a:r>
              <a:rPr lang="cs-CZ" sz="1800" dirty="0">
                <a:effectLst/>
                <a:latin typeface="Calibri Light" panose="020F0302020204030204" pitchFamily="34" charset="0"/>
                <a:ea typeface="Calibri" panose="020F0502020204030204" pitchFamily="34" charset="0"/>
                <a:cs typeface="Times New Roman" panose="02020603050405020304" pitchFamily="18" charset="0"/>
              </a:rPr>
              <a:t>, z domu do domu,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Otázka last mile </a:t>
            </a:r>
            <a:r>
              <a:rPr lang="cs-CZ" sz="1800" dirty="0" err="1">
                <a:effectLst/>
                <a:latin typeface="Calibri Light" panose="020F0302020204030204" pitchFamily="34" charset="0"/>
                <a:ea typeface="Calibri" panose="020F0502020204030204" pitchFamily="34" charset="0"/>
                <a:cs typeface="Times New Roman" panose="02020603050405020304" pitchFamily="18" charset="0"/>
              </a:rPr>
              <a:t>delivery</a:t>
            </a:r>
            <a:r>
              <a:rPr lang="cs-CZ" sz="1800" dirty="0">
                <a:effectLst/>
                <a:latin typeface="Calibri Light" panose="020F0302020204030204" pitchFamily="34"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600"/>
              </a:spcAft>
              <a:buNone/>
            </a:pPr>
            <a:r>
              <a:rPr lang="cs-CZ"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 Úrovně poskytování logistických služeb a jejich aplikace</a:t>
            </a:r>
            <a:endParaRPr lang="cs-CZ"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Členění úrovní poskytování logistických služeb (1-5PL) a jejich definice/charakteristické rysy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600"/>
              </a:spcAft>
              <a:buNone/>
            </a:pPr>
            <a:r>
              <a:rPr lang="cs-CZ"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 Moderní trendy v logistice</a:t>
            </a:r>
            <a:endParaRPr lang="cs-CZ"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Řízení informačního toku (IT podpora, EDI, QR, ECR, RFID, </a:t>
            </a:r>
            <a:r>
              <a:rPr lang="cs-CZ" sz="1800" dirty="0" err="1">
                <a:effectLst/>
                <a:latin typeface="Calibri Light" panose="020F0302020204030204" pitchFamily="34" charset="0"/>
                <a:ea typeface="Calibri" panose="020F0502020204030204" pitchFamily="34" charset="0"/>
                <a:cs typeface="Times New Roman" panose="02020603050405020304" pitchFamily="18" charset="0"/>
              </a:rPr>
              <a:t>smart</a:t>
            </a:r>
            <a:r>
              <a:rPr lang="cs-CZ" sz="1800" dirty="0">
                <a:effectLst/>
                <a:latin typeface="Calibri Light" panose="020F0302020204030204" pitchFamily="34" charset="0"/>
                <a:ea typeface="Calibri" panose="020F0502020204030204" pitchFamily="34" charset="0"/>
                <a:cs typeface="Times New Roman" panose="02020603050405020304" pitchFamily="18" charset="0"/>
              </a:rPr>
              <a:t> technologie a rozšířená realita),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err="1">
                <a:effectLst/>
                <a:latin typeface="Calibri Light" panose="020F0302020204030204" pitchFamily="34" charset="0"/>
                <a:ea typeface="Calibri" panose="020F0502020204030204" pitchFamily="34" charset="0"/>
                <a:cs typeface="Times New Roman" panose="02020603050405020304" pitchFamily="18" charset="0"/>
              </a:rPr>
              <a:t>Lean</a:t>
            </a:r>
            <a:r>
              <a:rPr lang="cs-CZ" sz="1800" dirty="0">
                <a:effectLst/>
                <a:latin typeface="Calibri Light" panose="020F0302020204030204" pitchFamily="34" charset="0"/>
                <a:ea typeface="Calibri" panose="020F0502020204030204" pitchFamily="34" charset="0"/>
                <a:cs typeface="Times New Roman" panose="02020603050405020304" pitchFamily="18" charset="0"/>
              </a:rPr>
              <a:t> management,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Automatizované systémy manipulace s materiálem.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600"/>
              </a:spcAft>
              <a:buNone/>
            </a:pPr>
            <a:r>
              <a:rPr lang="cs-CZ"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 Průmysl 4.0 a logistický management</a:t>
            </a:r>
            <a:endParaRPr lang="cs-CZ"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Pojem Průmysl 4.0,</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Směr vývoje v rámci průmyslu 4.0 (systémová integrace, </a:t>
            </a:r>
            <a:r>
              <a:rPr lang="cs-CZ" sz="1800" dirty="0" err="1">
                <a:effectLst/>
                <a:latin typeface="Calibri Light" panose="020F0302020204030204" pitchFamily="34" charset="0"/>
                <a:ea typeface="Calibri" panose="020F0502020204030204" pitchFamily="34" charset="0"/>
                <a:cs typeface="Times New Roman" panose="02020603050405020304" pitchFamily="18" charset="0"/>
              </a:rPr>
              <a:t>BigData</a:t>
            </a:r>
            <a:r>
              <a:rPr lang="cs-CZ" sz="1800" dirty="0">
                <a:effectLst/>
                <a:latin typeface="Calibri Light" panose="020F0302020204030204" pitchFamily="34" charset="0"/>
                <a:ea typeface="Calibri" panose="020F0502020204030204" pitchFamily="34" charset="0"/>
                <a:cs typeface="Times New Roman" panose="02020603050405020304" pitchFamily="18" charset="0"/>
              </a:rPr>
              <a:t>, robotizace, komunikační infrastruktura, cloudové systémy),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cs-CZ" sz="1800" dirty="0">
                <a:effectLst/>
                <a:latin typeface="Calibri Light" panose="020F0302020204030204" pitchFamily="34" charset="0"/>
                <a:ea typeface="Calibri" panose="020F0502020204030204" pitchFamily="34" charset="0"/>
                <a:cs typeface="Times New Roman" panose="02020603050405020304" pitchFamily="18" charset="0"/>
              </a:rPr>
              <a:t>Vliv průmyslu 4.0 na logistický management.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17603051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04BC93-AF53-4AC2-A6D4-E2F914C8EE33}"/>
              </a:ext>
            </a:extLst>
          </p:cNvPr>
          <p:cNvSpPr>
            <a:spLocks noGrp="1"/>
          </p:cNvSpPr>
          <p:nvPr>
            <p:ph type="title"/>
          </p:nvPr>
        </p:nvSpPr>
        <p:spPr/>
        <p:txBody>
          <a:bodyPr/>
          <a:lstStyle/>
          <a:p>
            <a:r>
              <a:rPr lang="cs-CZ" b="1" dirty="0">
                <a:solidFill>
                  <a:srgbClr val="C00000"/>
                </a:solidFill>
              </a:rPr>
              <a:t>Logistická místa styku</a:t>
            </a:r>
            <a:endParaRPr lang="cs-CZ" dirty="0"/>
          </a:p>
        </p:txBody>
      </p:sp>
      <p:sp>
        <p:nvSpPr>
          <p:cNvPr id="3" name="Zástupný obsah 2">
            <a:extLst>
              <a:ext uri="{FF2B5EF4-FFF2-40B4-BE49-F238E27FC236}">
                <a16:creationId xmlns:a16="http://schemas.microsoft.com/office/drawing/2014/main" id="{9FBC03A7-67D4-4365-BA92-A5A3529E69F9}"/>
              </a:ext>
            </a:extLst>
          </p:cNvPr>
          <p:cNvSpPr>
            <a:spLocks noGrp="1"/>
          </p:cNvSpPr>
          <p:nvPr>
            <p:ph idx="1"/>
          </p:nvPr>
        </p:nvSpPr>
        <p:spPr/>
        <p:txBody>
          <a:bodyPr>
            <a:normAutofit/>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Existence míst styku je důsledkem rozdílnosti navazujících článků řetězce. Rozdílnost může mít různou povahu:</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právní – samostatné podniky, státy,</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ekonomickou – útvary, závody, divize se samostatným hospodařením,</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organizační – hranice zodpovědnosti jednotlivých pracovníků, útvarů či podnikových funkcí,</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informační – hardware, software anebo datová základna informačních či komunikačních systémů.</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Logistická místa styku kladou materiálovému, resp. informačnímu toku, který je překračuje, určitý odpor. Počet míst styku uvnitř podniku je ovlivněn jeho organizační strukturou.</a:t>
            </a:r>
          </a:p>
          <a:p>
            <a:endParaRPr lang="cs-CZ" dirty="0"/>
          </a:p>
        </p:txBody>
      </p:sp>
    </p:spTree>
    <p:extLst>
      <p:ext uri="{BB962C8B-B14F-4D97-AF65-F5344CB8AC3E}">
        <p14:creationId xmlns:p14="http://schemas.microsoft.com/office/powerpoint/2010/main" val="1302715400"/>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791916-BBB5-4D01-A69D-84CFAB000E72}"/>
              </a:ext>
            </a:extLst>
          </p:cNvPr>
          <p:cNvSpPr>
            <a:spLocks noGrp="1"/>
          </p:cNvSpPr>
          <p:nvPr>
            <p:ph type="title"/>
          </p:nvPr>
        </p:nvSpPr>
        <p:spPr/>
        <p:txBody>
          <a:bodyPr/>
          <a:lstStyle/>
          <a:p>
            <a:r>
              <a:rPr lang="cs-CZ" b="1" dirty="0">
                <a:solidFill>
                  <a:srgbClr val="C00000"/>
                </a:solidFill>
              </a:rPr>
              <a:t>Logistická místa styku</a:t>
            </a:r>
          </a:p>
        </p:txBody>
      </p:sp>
      <p:sp>
        <p:nvSpPr>
          <p:cNvPr id="3" name="Zástupný obsah 2">
            <a:extLst>
              <a:ext uri="{FF2B5EF4-FFF2-40B4-BE49-F238E27FC236}">
                <a16:creationId xmlns:a16="http://schemas.microsoft.com/office/drawing/2014/main" id="{F6ED3188-2957-4B66-8BEC-72F529B7C5AE}"/>
              </a:ext>
            </a:extLst>
          </p:cNvPr>
          <p:cNvSpPr>
            <a:spLocks noGrp="1"/>
          </p:cNvSpPr>
          <p:nvPr>
            <p:ph idx="1"/>
          </p:nvPr>
        </p:nvSpPr>
        <p:spPr/>
        <p:txBody>
          <a:bodyPr>
            <a:normAutofit/>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 materiálového toku je žádoucí sjednotit přepravní, manipulační a skladovací jednotky a sladit je s expedičními obaly.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 informačního toku jde např. o koordinaci datových základen všech dílčích informačních systémů (jednotná definice údajů, způsob uložení a aktualizace dat, ale i sjednocení formulářů), jakož i o zabezpečení kompatibility výpočetní a komunikační techniky v celém informačním systému.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Při nedostatečně sladěných článcích vznikají na místech styku větší náklady na změnu toku, která musí být provedena většinou ručně, např. překládka do jiných palet, přepsání přepravních údajů do jiného počítače, vypsání nového formuláře.</a:t>
            </a:r>
          </a:p>
          <a:p>
            <a:endParaRPr lang="cs-CZ" dirty="0"/>
          </a:p>
        </p:txBody>
      </p:sp>
    </p:spTree>
    <p:extLst>
      <p:ext uri="{BB962C8B-B14F-4D97-AF65-F5344CB8AC3E}">
        <p14:creationId xmlns:p14="http://schemas.microsoft.com/office/powerpoint/2010/main" val="3630384118"/>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7C44AB-DEB5-4552-9828-F042EF231A5E}"/>
              </a:ext>
            </a:extLst>
          </p:cNvPr>
          <p:cNvSpPr>
            <a:spLocks noGrp="1"/>
          </p:cNvSpPr>
          <p:nvPr>
            <p:ph type="title"/>
          </p:nvPr>
        </p:nvSpPr>
        <p:spPr/>
        <p:txBody>
          <a:bodyPr/>
          <a:lstStyle/>
          <a:p>
            <a:r>
              <a:rPr lang="cs-CZ" b="1" dirty="0">
                <a:solidFill>
                  <a:srgbClr val="C00000"/>
                </a:solidFill>
              </a:rPr>
              <a:t>Logistická místa styku</a:t>
            </a:r>
            <a:endParaRPr lang="cs-CZ" dirty="0"/>
          </a:p>
        </p:txBody>
      </p:sp>
      <p:sp>
        <p:nvSpPr>
          <p:cNvPr id="3" name="Zástupný obsah 2">
            <a:extLst>
              <a:ext uri="{FF2B5EF4-FFF2-40B4-BE49-F238E27FC236}">
                <a16:creationId xmlns:a16="http://schemas.microsoft.com/office/drawing/2014/main" id="{65A0C313-F2DB-4B2C-A7E5-3FEFF2DF04C6}"/>
              </a:ext>
            </a:extLst>
          </p:cNvPr>
          <p:cNvSpPr>
            <a:spLocks noGrp="1"/>
          </p:cNvSpPr>
          <p:nvPr>
            <p:ph idx="1"/>
          </p:nvPr>
        </p:nvSpPr>
        <p:spPr/>
        <p:txBody>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Čím rozsáhlejší je logistický řetězec, tím více míst styku je třeba překonávat a tím složitější je jejich sladění. Jejich řešení vyžaduje přístupy technické, ekonomické i organizační, někdy i právní.</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Logistické subsystémy podniku mají vztahy i k jiným organizacím - dodavatelům, odběratelům, dopravcům, z čehož vyplývá snaha o jejich vzájemné přizpůsobování. Na styku systémů postrádajících soulad vznikají vícenáklady transformací toku. Tato transformace pak musí být zajišťována zpravidla ručně. Jako příklad lze uvést překládku materiálu či výrobků do odlišných palet u materiálového toku nebo nové pořizování (nahrávání) předávaných údajů u informačního toku.</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Jedním ze sjednocujících nástrojů při řešení vyskytujících se míst styku je typizace a unifikace. Ta může zahrnovat buď jen vlastní podnik, nebo několik organizací, podílejících se na logistickém řetězci.</a:t>
            </a:r>
          </a:p>
          <a:p>
            <a:endParaRPr lang="cs-CZ" dirty="0"/>
          </a:p>
        </p:txBody>
      </p:sp>
    </p:spTree>
    <p:extLst>
      <p:ext uri="{BB962C8B-B14F-4D97-AF65-F5344CB8AC3E}">
        <p14:creationId xmlns:p14="http://schemas.microsoft.com/office/powerpoint/2010/main" val="1592922832"/>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36FBA2-E6C2-4D85-8DCD-5733CE208A84}"/>
              </a:ext>
            </a:extLst>
          </p:cNvPr>
          <p:cNvSpPr>
            <a:spLocks noGrp="1"/>
          </p:cNvSpPr>
          <p:nvPr>
            <p:ph type="title"/>
          </p:nvPr>
        </p:nvSpPr>
        <p:spPr/>
        <p:txBody>
          <a:bodyPr/>
          <a:lstStyle/>
          <a:p>
            <a:r>
              <a:rPr lang="cs-CZ" b="1" dirty="0">
                <a:solidFill>
                  <a:srgbClr val="C00000"/>
                </a:solidFill>
              </a:rPr>
              <a:t>Efekt biče</a:t>
            </a:r>
          </a:p>
        </p:txBody>
      </p:sp>
      <p:sp>
        <p:nvSpPr>
          <p:cNvPr id="3" name="Zástupný obsah 2">
            <a:extLst>
              <a:ext uri="{FF2B5EF4-FFF2-40B4-BE49-F238E27FC236}">
                <a16:creationId xmlns:a16="http://schemas.microsoft.com/office/drawing/2014/main" id="{3C4DA86E-087F-4212-8ECD-C1D5B7B2CA07}"/>
              </a:ext>
            </a:extLst>
          </p:cNvPr>
          <p:cNvSpPr>
            <a:spLocks noGrp="1"/>
          </p:cNvSpPr>
          <p:nvPr>
            <p:ph idx="1"/>
          </p:nvPr>
        </p:nvSpPr>
        <p:spPr/>
        <p:txBody>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Jedná se o řetězcový jev, spočívající v tom, že variabilita poptávky v dodavatelských řetězcích se směrem od konečných zákazníků přes obchod až k výrobcům a jejich dodavatelům stále více zvětšuje. </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Jedním ze základních fenoménů dodavatelských sítí je tzv. efekt biče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bullwhipeffect</a:t>
            </a:r>
            <a:r>
              <a:rPr lang="cs-CZ" sz="1800" dirty="0">
                <a:effectLst/>
                <a:latin typeface="Calibri" panose="020F0502020204030204" pitchFamily="34" charset="0"/>
                <a:ea typeface="Calibri" panose="020F0502020204030204" pitchFamily="34" charset="0"/>
                <a:cs typeface="Times New Roman" panose="02020603050405020304" pitchFamily="18" charset="0"/>
              </a:rPr>
              <a:t>), kdy při lokální informaci a lokálně omezeném rozhodování malé výkyvy v poptávce koncového zákazníka vedou ke stále větším výkyvům v objemech objednávek ve vyšších vrstvách řetězce. </a:t>
            </a:r>
          </a:p>
          <a:p>
            <a:pPr marL="0" indent="0" algn="just">
              <a:lnSpc>
                <a:spcPct val="12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A0B3EAFE-029F-4C48-BFD0-D00BB3255F00}"/>
              </a:ext>
            </a:extLst>
          </p:cNvPr>
          <p:cNvPicPr/>
          <p:nvPr/>
        </p:nvPicPr>
        <p:blipFill>
          <a:blip r:embed="rId5"/>
          <a:srcRect/>
          <a:stretch>
            <a:fillRect/>
          </a:stretch>
        </p:blipFill>
        <p:spPr bwMode="auto">
          <a:xfrm>
            <a:off x="3117310" y="3843655"/>
            <a:ext cx="5760720" cy="2468245"/>
          </a:xfrm>
          <a:prstGeom prst="rect">
            <a:avLst/>
          </a:prstGeom>
          <a:noFill/>
        </p:spPr>
      </p:pic>
    </p:spTree>
    <p:extLst>
      <p:ext uri="{BB962C8B-B14F-4D97-AF65-F5344CB8AC3E}">
        <p14:creationId xmlns:p14="http://schemas.microsoft.com/office/powerpoint/2010/main" val="337940194"/>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354157-8ACD-47EF-8C3D-35684686CA4F}"/>
              </a:ext>
            </a:extLst>
          </p:cNvPr>
          <p:cNvSpPr>
            <a:spLocks noGrp="1"/>
          </p:cNvSpPr>
          <p:nvPr>
            <p:ph type="title"/>
          </p:nvPr>
        </p:nvSpPr>
        <p:spPr/>
        <p:txBody>
          <a:bodyPr/>
          <a:lstStyle/>
          <a:p>
            <a:r>
              <a:rPr lang="cs-CZ" b="1" dirty="0">
                <a:solidFill>
                  <a:srgbClr val="C00000"/>
                </a:solidFill>
              </a:rPr>
              <a:t>Efekt biče (</a:t>
            </a:r>
            <a:r>
              <a:rPr lang="cs-CZ" b="1" dirty="0" err="1">
                <a:solidFill>
                  <a:srgbClr val="C00000"/>
                </a:solidFill>
              </a:rPr>
              <a:t>Bullwhip</a:t>
            </a:r>
            <a:r>
              <a:rPr lang="cs-CZ" b="1" dirty="0">
                <a:solidFill>
                  <a:srgbClr val="C00000"/>
                </a:solidFill>
              </a:rPr>
              <a:t> </a:t>
            </a:r>
            <a:r>
              <a:rPr lang="cs-CZ" b="1" dirty="0" err="1">
                <a:solidFill>
                  <a:srgbClr val="C00000"/>
                </a:solidFill>
              </a:rPr>
              <a:t>Effect</a:t>
            </a:r>
            <a:r>
              <a:rPr lang="cs-CZ" b="1" dirty="0">
                <a:solidFill>
                  <a:srgbClr val="C00000"/>
                </a:solidFill>
              </a:rPr>
              <a:t>)</a:t>
            </a:r>
            <a:endParaRPr lang="cs-CZ" dirty="0"/>
          </a:p>
        </p:txBody>
      </p:sp>
      <p:sp>
        <p:nvSpPr>
          <p:cNvPr id="3" name="Zástupný obsah 2">
            <a:extLst>
              <a:ext uri="{FF2B5EF4-FFF2-40B4-BE49-F238E27FC236}">
                <a16:creationId xmlns:a16="http://schemas.microsoft.com/office/drawing/2014/main" id="{AD47FE34-1C5C-4F39-80EC-95687BDDE757}"/>
              </a:ext>
            </a:extLst>
          </p:cNvPr>
          <p:cNvSpPr>
            <a:spLocks noGrp="1"/>
          </p:cNvSpPr>
          <p:nvPr>
            <p:ph idx="1"/>
          </p:nvPr>
        </p:nvSpPr>
        <p:spPr/>
        <p:txBody>
          <a:bodyPr>
            <a:normAutofit/>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Pohled na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Bullwhip</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Effect</a:t>
            </a:r>
            <a:r>
              <a:rPr lang="cs-CZ" sz="1800" dirty="0">
                <a:effectLst/>
                <a:latin typeface="Calibri" panose="020F0502020204030204" pitchFamily="34" charset="0"/>
                <a:ea typeface="Calibri" panose="020F0502020204030204" pitchFamily="34" charset="0"/>
                <a:cs typeface="Times New Roman" panose="02020603050405020304" pitchFamily="18" charset="0"/>
              </a:rPr>
              <a:t> přes dva stupně dodavatelského řetězce. Relativně konstantní objednávané množství u zákazníka je postupně efektem rozkmitáno, až po "divočinu" u výrobce.</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Poprvé byl tento efekt pozorován 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jednorazových</a:t>
            </a:r>
            <a:r>
              <a:rPr lang="cs-CZ" sz="1800" dirty="0">
                <a:effectLst/>
                <a:latin typeface="Calibri" panose="020F0502020204030204" pitchFamily="34" charset="0"/>
                <a:ea typeface="Calibri" panose="020F0502020204030204" pitchFamily="34" charset="0"/>
                <a:cs typeface="Times New Roman" panose="02020603050405020304" pitchFamily="18" charset="0"/>
              </a:rPr>
              <a:t> plen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Pampers</a:t>
            </a:r>
            <a:r>
              <a:rPr lang="cs-CZ" sz="1800" dirty="0">
                <a:effectLst/>
                <a:latin typeface="Calibri" panose="020F0502020204030204" pitchFamily="34" charset="0"/>
                <a:ea typeface="Calibri" panose="020F0502020204030204" pitchFamily="34" charset="0"/>
                <a:cs typeface="Times New Roman" panose="02020603050405020304" pitchFamily="18" charset="0"/>
              </a:rPr>
              <a:t> u P&amp;G. Při analýze vzorců chování v objednávaní zboží bylo chování koncových spotřebitelů relativně konstantní, ale objednávky materiálu od dodavatelů do výroby vykazovalo velkou fluktuaci. Ke stejném závěru přišli v HP, když zjistili, že fluktuace objednávek tiskáren směrem od maloobchodníka přes velkoobchodníky až do výroby stále narůstá.</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Velké výkyvy v poptávce znamenají vetší zásoby a tedy i větší vázanost kapitálu a vyšší náklady. Efekt biče vlastně popisuje plýtvání kapacitami z důvodu nekomunikace, které se promítá do vyšších konečných cen pro zákazníka.</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048085992"/>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2D394C-29B4-4314-AE01-06D4138D38BF}"/>
              </a:ext>
            </a:extLst>
          </p:cNvPr>
          <p:cNvSpPr>
            <a:spLocks noGrp="1"/>
          </p:cNvSpPr>
          <p:nvPr>
            <p:ph type="title"/>
          </p:nvPr>
        </p:nvSpPr>
        <p:spPr/>
        <p:txBody>
          <a:bodyPr/>
          <a:lstStyle/>
          <a:p>
            <a:r>
              <a:rPr lang="cs-CZ" b="1" dirty="0">
                <a:solidFill>
                  <a:srgbClr val="C00000"/>
                </a:solidFill>
              </a:rPr>
              <a:t>Následky efektu biče</a:t>
            </a:r>
          </a:p>
        </p:txBody>
      </p:sp>
      <p:pic>
        <p:nvPicPr>
          <p:cNvPr id="5" name="Zástupný obsah 4">
            <a:extLst>
              <a:ext uri="{FF2B5EF4-FFF2-40B4-BE49-F238E27FC236}">
                <a16:creationId xmlns:a16="http://schemas.microsoft.com/office/drawing/2014/main" id="{900A6F30-B1E3-4DE1-A29B-0C55E69BD483}"/>
              </a:ext>
            </a:extLst>
          </p:cNvPr>
          <p:cNvPicPr>
            <a:picLocks noGrp="1" noChangeAspect="1"/>
          </p:cNvPicPr>
          <p:nvPr>
            <p:ph idx="1"/>
          </p:nvPr>
        </p:nvPicPr>
        <p:blipFill>
          <a:blip r:embed="rId5"/>
          <a:stretch>
            <a:fillRect/>
          </a:stretch>
        </p:blipFill>
        <p:spPr>
          <a:xfrm>
            <a:off x="2133600" y="2248694"/>
            <a:ext cx="7924800" cy="3228975"/>
          </a:xfrm>
        </p:spPr>
      </p:pic>
    </p:spTree>
    <p:extLst>
      <p:ext uri="{BB962C8B-B14F-4D97-AF65-F5344CB8AC3E}">
        <p14:creationId xmlns:p14="http://schemas.microsoft.com/office/powerpoint/2010/main" val="235079331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biče-důvody</a:t>
            </a:r>
          </a:p>
        </p:txBody>
      </p:sp>
      <p:sp>
        <p:nvSpPr>
          <p:cNvPr id="3" name="Zástupný symbol pro obsah 2"/>
          <p:cNvSpPr>
            <a:spLocks noGrp="1"/>
          </p:cNvSpPr>
          <p:nvPr>
            <p:ph idx="1"/>
          </p:nvPr>
        </p:nvSpPr>
        <p:spPr/>
        <p:txBody>
          <a:bodyPr/>
          <a:lstStyle/>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a:p>
            <a:endParaRPr lang="cs-CZ" dirty="0"/>
          </a:p>
        </p:txBody>
      </p:sp>
    </p:spTree>
    <p:extLst>
      <p:ext uri="{BB962C8B-B14F-4D97-AF65-F5344CB8AC3E}">
        <p14:creationId xmlns:p14="http://schemas.microsoft.com/office/powerpoint/2010/main" val="1349396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řešení</a:t>
            </a:r>
          </a:p>
        </p:txBody>
      </p:sp>
      <p:sp>
        <p:nvSpPr>
          <p:cNvPr id="3" name="Zástupný symbol pro obsah 2"/>
          <p:cNvSpPr>
            <a:spLocks noGrp="1"/>
          </p:cNvSpPr>
          <p:nvPr>
            <p:ph idx="1"/>
          </p:nvPr>
        </p:nvSpPr>
        <p:spPr/>
        <p:txBody>
          <a:bodyPr/>
          <a:lstStyle/>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endParaRPr lang="cs-CZ" dirty="0"/>
          </a:p>
        </p:txBody>
      </p:sp>
    </p:spTree>
    <p:extLst>
      <p:ext uri="{BB962C8B-B14F-4D97-AF65-F5344CB8AC3E}">
        <p14:creationId xmlns:p14="http://schemas.microsoft.com/office/powerpoint/2010/main" val="2170678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AF792A-1848-4480-A148-2B514C9DBCF8}"/>
              </a:ext>
            </a:extLst>
          </p:cNvPr>
          <p:cNvSpPr>
            <a:spLocks noGrp="1"/>
          </p:cNvSpPr>
          <p:nvPr>
            <p:ph type="title"/>
          </p:nvPr>
        </p:nvSpPr>
        <p:spPr/>
        <p:txBody>
          <a:bodyPr/>
          <a:lstStyle/>
          <a:p>
            <a:r>
              <a:rPr lang="cs-CZ" b="1" dirty="0">
                <a:solidFill>
                  <a:srgbClr val="C00000"/>
                </a:solidFill>
              </a:rPr>
              <a:t>Supply </a:t>
            </a:r>
            <a:r>
              <a:rPr lang="cs-CZ" b="1" dirty="0" err="1">
                <a:solidFill>
                  <a:srgbClr val="C00000"/>
                </a:solidFill>
              </a:rPr>
              <a:t>Chain</a:t>
            </a:r>
            <a:r>
              <a:rPr lang="cs-CZ" b="1" dirty="0">
                <a:solidFill>
                  <a:srgbClr val="C00000"/>
                </a:solidFill>
              </a:rPr>
              <a:t> Management</a:t>
            </a:r>
          </a:p>
        </p:txBody>
      </p:sp>
      <p:sp>
        <p:nvSpPr>
          <p:cNvPr id="3" name="Zástupný obsah 2">
            <a:extLst>
              <a:ext uri="{FF2B5EF4-FFF2-40B4-BE49-F238E27FC236}">
                <a16:creationId xmlns:a16="http://schemas.microsoft.com/office/drawing/2014/main" id="{3D109D46-0D49-4BE2-AF5B-63BF5B8954F0}"/>
              </a:ext>
            </a:extLst>
          </p:cNvPr>
          <p:cNvSpPr>
            <a:spLocks noGrp="1"/>
          </p:cNvSpPr>
          <p:nvPr>
            <p:ph idx="1"/>
          </p:nvPr>
        </p:nvSpPr>
        <p:spPr/>
        <p:txBody>
          <a:bodyPr/>
          <a:lstStyle/>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Hodnotový řetězec tvoří základní dimenzí všech podnikových, včetně logistických, procesů. </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Dodavatelský řetězec funguje na několika základních principech a může být uspořádán různými způsoby. </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Volbu dodavatele lze provést pomocí různorodých nástrojů, které se dá zvolit dle objemu vstupních dat a cílů hodnocení. </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Velkoobchodní sklady zmírňují rozpory mezi výrobci a maloobchodní prodejnami. </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dodavatelského řetězce může se vyskytnout negativní jev- efekt biče, který má za následek především větší zásoby, které přivádí k větší vázanosti kapitálu a vyšším nákladům.</a:t>
            </a:r>
          </a:p>
          <a:p>
            <a:pPr marL="0" indent="0">
              <a:buNone/>
            </a:pPr>
            <a:endParaRPr lang="cs-CZ" dirty="0"/>
          </a:p>
        </p:txBody>
      </p:sp>
    </p:spTree>
    <p:extLst>
      <p:ext uri="{BB962C8B-B14F-4D97-AF65-F5344CB8AC3E}">
        <p14:creationId xmlns:p14="http://schemas.microsoft.com/office/powerpoint/2010/main" val="2573652037"/>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A1EFEE-E429-4FE9-AE37-E36F329E7141}"/>
              </a:ext>
            </a:extLst>
          </p:cNvPr>
          <p:cNvSpPr>
            <a:spLocks noGrp="1"/>
          </p:cNvSpPr>
          <p:nvPr>
            <p:ph type="ctrTitle"/>
          </p:nvPr>
        </p:nvSpPr>
        <p:spPr/>
        <p:txBody>
          <a:bodyPr/>
          <a:lstStyle/>
          <a:p>
            <a:r>
              <a:rPr lang="cs-CZ" b="1" dirty="0">
                <a:solidFill>
                  <a:srgbClr val="C00000"/>
                </a:solidFill>
              </a:rPr>
              <a:t>Logistické výkony a náklady</a:t>
            </a:r>
          </a:p>
        </p:txBody>
      </p:sp>
      <p:sp>
        <p:nvSpPr>
          <p:cNvPr id="3" name="Podnadpis 2">
            <a:extLst>
              <a:ext uri="{FF2B5EF4-FFF2-40B4-BE49-F238E27FC236}">
                <a16:creationId xmlns:a16="http://schemas.microsoft.com/office/drawing/2014/main" id="{EC55B559-8E49-4EB7-8F1A-BF9E1B358F31}"/>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57323083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EE66F3-2A03-4BCF-AA7A-6DF1F93B5930}"/>
              </a:ext>
            </a:extLst>
          </p:cNvPr>
          <p:cNvSpPr>
            <a:spLocks noGrp="1"/>
          </p:cNvSpPr>
          <p:nvPr>
            <p:ph type="title"/>
          </p:nvPr>
        </p:nvSpPr>
        <p:spPr/>
        <p:txBody>
          <a:bodyPr/>
          <a:lstStyle/>
          <a:p>
            <a:r>
              <a:rPr lang="cs-CZ" b="1" dirty="0"/>
              <a:t>Požadavky na ukončení předmětu</a:t>
            </a:r>
          </a:p>
        </p:txBody>
      </p:sp>
      <p:sp>
        <p:nvSpPr>
          <p:cNvPr id="3" name="Zástupný obsah 2">
            <a:extLst>
              <a:ext uri="{FF2B5EF4-FFF2-40B4-BE49-F238E27FC236}">
                <a16:creationId xmlns:a16="http://schemas.microsoft.com/office/drawing/2014/main" id="{631054DF-7DEF-43C8-8E55-C071578D10D8}"/>
              </a:ext>
            </a:extLst>
          </p:cNvPr>
          <p:cNvSpPr>
            <a:spLocks noGrp="1"/>
          </p:cNvSpPr>
          <p:nvPr>
            <p:ph idx="1"/>
          </p:nvPr>
        </p:nvSpPr>
        <p:spPr/>
        <p:txBody>
          <a:bodyPr/>
          <a:lstStyle/>
          <a:p>
            <a:pPr marL="0" indent="0">
              <a:buNone/>
            </a:pPr>
            <a:r>
              <a:rPr lang="cs-CZ" b="1" dirty="0">
                <a:solidFill>
                  <a:srgbClr val="C00000"/>
                </a:solidFill>
              </a:rPr>
              <a:t>Zkouška:</a:t>
            </a:r>
          </a:p>
          <a:p>
            <a:r>
              <a:rPr lang="cs-CZ" dirty="0"/>
              <a:t>Ústní jedná ze státnicových otázek</a:t>
            </a:r>
          </a:p>
          <a:p>
            <a:pPr marL="0" indent="0">
              <a:buNone/>
            </a:pPr>
            <a:r>
              <a:rPr lang="cs-CZ" dirty="0"/>
              <a:t> </a:t>
            </a:r>
          </a:p>
          <a:p>
            <a:pPr marL="0" indent="0">
              <a:buNone/>
            </a:pPr>
            <a:r>
              <a:rPr lang="cs-CZ" dirty="0"/>
              <a:t>Termíny- duben/začátek května 2022</a:t>
            </a:r>
          </a:p>
          <a:p>
            <a:endParaRPr lang="cs-CZ" dirty="0"/>
          </a:p>
          <a:p>
            <a:endParaRPr lang="cs-CZ" dirty="0"/>
          </a:p>
        </p:txBody>
      </p:sp>
    </p:spTree>
    <p:extLst>
      <p:ext uri="{BB962C8B-B14F-4D97-AF65-F5344CB8AC3E}">
        <p14:creationId xmlns:p14="http://schemas.microsoft.com/office/powerpoint/2010/main" val="289855322"/>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684E86-4A26-4727-BFDC-44DA2F929E42}"/>
              </a:ext>
            </a:extLst>
          </p:cNvPr>
          <p:cNvSpPr>
            <a:spLocks noGrp="1"/>
          </p:cNvSpPr>
          <p:nvPr>
            <p:ph type="title"/>
          </p:nvPr>
        </p:nvSpPr>
        <p:spPr/>
        <p:txBody>
          <a:bodyPr/>
          <a:lstStyle/>
          <a:p>
            <a:r>
              <a:rPr lang="cs-CZ" b="1" dirty="0">
                <a:solidFill>
                  <a:srgbClr val="C00000"/>
                </a:solidFill>
              </a:rPr>
              <a:t>Logistické výkony a náklady</a:t>
            </a:r>
          </a:p>
        </p:txBody>
      </p:sp>
      <p:sp>
        <p:nvSpPr>
          <p:cNvPr id="3" name="Zástupný obsah 2">
            <a:extLst>
              <a:ext uri="{FF2B5EF4-FFF2-40B4-BE49-F238E27FC236}">
                <a16:creationId xmlns:a16="http://schemas.microsoft.com/office/drawing/2014/main" id="{D501854D-3139-4E2F-80B8-55CA90E95D00}"/>
              </a:ext>
            </a:extLst>
          </p:cNvPr>
          <p:cNvSpPr>
            <a:spLocks noGrp="1"/>
          </p:cNvSpPr>
          <p:nvPr>
            <p:ph idx="1"/>
          </p:nvPr>
        </p:nvSpPr>
        <p:spPr/>
        <p:txBody>
          <a:bodyPr>
            <a:normAutofit/>
          </a:bodyPr>
          <a:lstStyle/>
          <a:p>
            <a:pPr algn="just">
              <a:lnSpc>
                <a:spcPct val="150000"/>
              </a:lnSpc>
              <a:spcAft>
                <a:spcPts val="8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výkony</a:t>
            </a:r>
            <a:r>
              <a:rPr lang="cs-CZ" sz="1800" b="1"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Calibri" panose="020F0502020204030204" pitchFamily="34" charset="0"/>
                <a:cs typeface="Calibri" panose="020F0502020204030204" pitchFamily="34" charset="0"/>
              </a:rPr>
              <a:t>jsou výkony manipulační, skladové, přepravní.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náklady</a:t>
            </a:r>
            <a:r>
              <a:rPr lang="cs-CZ" sz="1800" b="1"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Calibri" panose="020F0502020204030204" pitchFamily="34" charset="0"/>
                <a:cs typeface="Calibri" panose="020F0502020204030204" pitchFamily="34" charset="0"/>
              </a:rPr>
              <a:t>jsou finanční prostředky vynaložené na logistické výkony.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Existuje šest základních oblastí nákladů, které jsou vzájemně propojeny: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Úroveň zákaznického servisu,</a:t>
            </a: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Přepravní náklady,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Náklady na udržování zásob</a:t>
            </a:r>
            <a:r>
              <a:rPr lang="cs-CZ" sz="18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Skladovací náklady</a:t>
            </a:r>
            <a:r>
              <a:rPr lang="cs-CZ" sz="18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Množstevní náklady</a:t>
            </a:r>
            <a:r>
              <a:rPr lang="cs-CZ" sz="18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Náklady na informační systém.</a:t>
            </a:r>
            <a:endParaRPr lang="cs-CZ" dirty="0"/>
          </a:p>
        </p:txBody>
      </p:sp>
    </p:spTree>
    <p:extLst>
      <p:ext uri="{BB962C8B-B14F-4D97-AF65-F5344CB8AC3E}">
        <p14:creationId xmlns:p14="http://schemas.microsoft.com/office/powerpoint/2010/main" val="1206219477"/>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3A4CB-C990-4282-807B-276AF7CF8CC1}"/>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83B484DA-3F18-4580-AED1-C46EF0019EA6}"/>
              </a:ext>
            </a:extLst>
          </p:cNvPr>
          <p:cNvSpPr>
            <a:spLocks noGrp="1"/>
          </p:cNvSpPr>
          <p:nvPr>
            <p:ph idx="1"/>
          </p:nvPr>
        </p:nvSpPr>
        <p:spPr/>
        <p:txBody>
          <a:bodyPr>
            <a:normAutofit/>
          </a:bodyPr>
          <a:lstStyle/>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Důvody potřeby sledování logistických nákladů: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roste podíl logistických nákladů,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sledování efektivnosti logistiky.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Postup návrhu evidence logistických nákladů a výkonů: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vymezení logistických procesů,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klasifikace logistických nákladů,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stanovení vhodných ukazatelů.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232847028"/>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0F4425-30A2-4591-B167-5494D0AC11AD}"/>
              </a:ext>
            </a:extLst>
          </p:cNvPr>
          <p:cNvSpPr>
            <a:spLocks noGrp="1"/>
          </p:cNvSpPr>
          <p:nvPr>
            <p:ph type="title"/>
          </p:nvPr>
        </p:nvSpPr>
        <p:spPr/>
        <p:txBody>
          <a:bodyPr>
            <a:normAutofit fontScale="90000"/>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výkonové ukazatele</a:t>
            </a:r>
            <a:br>
              <a:rPr lang="cs-CZ" sz="44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7A7EF4F9-BDB5-4AA6-B51F-D8281589B3BC}"/>
              </a:ext>
            </a:extLst>
          </p:cNvPr>
          <p:cNvSpPr>
            <a:spLocks noGrp="1"/>
          </p:cNvSpPr>
          <p:nvPr>
            <p:ph idx="1"/>
          </p:nvPr>
        </p:nvSpPr>
        <p:spPr/>
        <p:txBody>
          <a:bodyPr>
            <a:normAutofit lnSpcReduction="10000"/>
          </a:bodyPr>
          <a:lstStyle/>
          <a:p>
            <a:pPr algn="just">
              <a:lnSpc>
                <a:spcPct val="125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výkonové ukazatele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Logistické cíle se převádějí do výkonových ukazatelů, které umožní sledovat plnění cílů: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Clr>
                <a:srgbClr val="F79377"/>
              </a:buClr>
              <a:buSzPts val="800"/>
              <a:buFont typeface="Symbol" panose="05050102010706020507" pitchFamily="18" charset="2"/>
              <a:buChar char=""/>
              <a:tabLst>
                <a:tab pos="228600" algn="l"/>
              </a:tabLs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dodací lhůta</a:t>
            </a:r>
            <a:r>
              <a:rPr lang="cs-CZ" sz="1800" dirty="0">
                <a:effectLst/>
                <a:latin typeface="Calibri" panose="020F0502020204030204" pitchFamily="34" charset="0"/>
                <a:ea typeface="Calibri" panose="020F0502020204030204" pitchFamily="34" charset="0"/>
                <a:cs typeface="Calibri" panose="020F0502020204030204" pitchFamily="34" charset="0"/>
              </a:rPr>
              <a:t> je interval času mezi přijetím objednávky a doručením objednaného produktu zákazníkovi.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Clr>
                <a:srgbClr val="F79377"/>
              </a:buClr>
              <a:buSzPts val="800"/>
              <a:buFont typeface="Symbol" panose="05050102010706020507" pitchFamily="18" charset="2"/>
              <a:buChar char=""/>
              <a:tabLst>
                <a:tab pos="228600" algn="l"/>
              </a:tabLs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stupeň úplnosti dodávky</a:t>
            </a:r>
            <a:r>
              <a:rPr lang="cs-CZ" sz="1800" dirty="0">
                <a:effectLst/>
                <a:latin typeface="Calibri" panose="020F0502020204030204" pitchFamily="34" charset="0"/>
                <a:ea typeface="Calibri" panose="020F0502020204030204" pitchFamily="34" charset="0"/>
                <a:cs typeface="Calibri" panose="020F0502020204030204" pitchFamily="34" charset="0"/>
              </a:rPr>
              <a:t> udává podíl zboží z objednávek došlých během určitého období, které bylo dodáno v přislíbené dodací lhůtě v plném množství; vykazuje se za celý podnik nebo za skupinu výrobků.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Clr>
                <a:srgbClr val="F79377"/>
              </a:buClr>
              <a:buSzPts val="800"/>
              <a:buFont typeface="Symbol" panose="05050102010706020507" pitchFamily="18" charset="2"/>
              <a:buChar char=""/>
              <a:tabLst>
                <a:tab pos="228600" algn="l"/>
              </a:tabLs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stupeň spolehlivosti dodávky</a:t>
            </a:r>
            <a:r>
              <a:rPr lang="cs-CZ" sz="1800" dirty="0">
                <a:effectLst/>
                <a:latin typeface="Calibri" panose="020F0502020204030204" pitchFamily="34" charset="0"/>
                <a:ea typeface="Calibri" panose="020F0502020204030204" pitchFamily="34" charset="0"/>
                <a:cs typeface="Calibri" panose="020F0502020204030204" pitchFamily="34" charset="0"/>
              </a:rPr>
              <a:t> udává podíl počtu dodávek splněných v termínu ze všech dodávek během určitého období.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Úroveň logistických služeb: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Odráží kvalitativní stránku logistických výkonů. Synonymem k úrovni dodavatelských služeb je „logistická jakost“. </a:t>
            </a:r>
          </a:p>
          <a:p>
            <a:endParaRPr lang="cs-CZ" dirty="0"/>
          </a:p>
        </p:txBody>
      </p:sp>
    </p:spTree>
    <p:extLst>
      <p:ext uri="{BB962C8B-B14F-4D97-AF65-F5344CB8AC3E}">
        <p14:creationId xmlns:p14="http://schemas.microsoft.com/office/powerpoint/2010/main" val="2174659909"/>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462155-F1A1-4F43-9022-4D5D07B213A2}"/>
              </a:ext>
            </a:extLst>
          </p:cNvPr>
          <p:cNvSpPr>
            <a:spLocks noGrp="1"/>
          </p:cNvSpPr>
          <p:nvPr>
            <p:ph type="title"/>
          </p:nvPr>
        </p:nvSpPr>
        <p:spPr/>
        <p:txBody>
          <a:bodyPr>
            <a:normAutofit/>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Ukazatelé úrovně logistických služeb</a:t>
            </a:r>
            <a:endParaRPr lang="cs-CZ" dirty="0"/>
          </a:p>
        </p:txBody>
      </p:sp>
      <p:sp>
        <p:nvSpPr>
          <p:cNvPr id="3" name="Zástupný obsah 2">
            <a:extLst>
              <a:ext uri="{FF2B5EF4-FFF2-40B4-BE49-F238E27FC236}">
                <a16:creationId xmlns:a16="http://schemas.microsoft.com/office/drawing/2014/main" id="{17CA7645-F678-480A-9632-89CC5013435B}"/>
              </a:ext>
            </a:extLst>
          </p:cNvPr>
          <p:cNvSpPr>
            <a:spLocks noGrp="1"/>
          </p:cNvSpPr>
          <p:nvPr>
            <p:ph idx="1"/>
          </p:nvPr>
        </p:nvSpPr>
        <p:spPr/>
        <p:txBody>
          <a:bodyPr>
            <a:normAutofit/>
          </a:bodyPr>
          <a:lstStyle/>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sjednaná dodací lhůta (rychlost uspokojení požadavku)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poptávané a skutečně sjednané dodací lhůty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termínovaná spolehlivost dodávek: </a:t>
            </a:r>
          </a:p>
          <a:p>
            <a:pPr marL="742950" lvl="1" indent="-285750" algn="l">
              <a:lnSpc>
                <a:spcPct val="125000"/>
              </a:lnSpc>
              <a:spcAft>
                <a:spcPts val="1000"/>
              </a:spcAft>
              <a:buSzPts val="1000"/>
              <a:buFont typeface="Courier New" panose="02070309020205020404" pitchFamily="49" charset="0"/>
              <a:buChar char="o"/>
              <a:tabLst>
                <a:tab pos="9144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dodávek dodaných včas, zpožděných a předčasných (%) </a:t>
            </a:r>
          </a:p>
          <a:p>
            <a:pPr marL="742950" lvl="1" indent="-285750" algn="l">
              <a:lnSpc>
                <a:spcPct val="125000"/>
              </a:lnSpc>
              <a:spcAft>
                <a:spcPts val="1000"/>
              </a:spcAft>
              <a:buSzPts val="1000"/>
              <a:buFont typeface="Courier New" panose="02070309020205020404" pitchFamily="49" charset="0"/>
              <a:buChar char="o"/>
              <a:tabLst>
                <a:tab pos="9144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průměrná odchylka od sjednaných termínů dodání </a:t>
            </a:r>
          </a:p>
          <a:p>
            <a:pPr marL="742950" lvl="1" indent="-285750" algn="l">
              <a:lnSpc>
                <a:spcPct val="125000"/>
              </a:lnSpc>
              <a:spcAft>
                <a:spcPts val="1000"/>
              </a:spcAft>
              <a:buSzPts val="1000"/>
              <a:buFont typeface="Courier New" panose="02070309020205020404" pitchFamily="49" charset="0"/>
              <a:buChar char="o"/>
              <a:tabLst>
                <a:tab pos="9144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dodávek zpožděných o 1 den, o 2 dny... (lze zpracovat histogram a analyzovat)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úplnost dodávek (podíl dodávek, u nichž bylo splněno požadované množství)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pohotovost dodávek (podíl dodávek uskutečněných ze skladu bez čekání, resp. podíl odmítnutých dodávek)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neshod týkajících se značení, balení, průvodní dokumentace </a:t>
            </a:r>
          </a:p>
          <a:p>
            <a:pPr marL="342900" lvl="0" indent="-342900" algn="l">
              <a:lnSpc>
                <a:spcPct val="125000"/>
              </a:lnSpc>
              <a:spcAft>
                <a:spcPts val="1000"/>
              </a:spcAft>
              <a:buClr>
                <a:srgbClr val="F79377"/>
              </a:buClr>
              <a:buSzPts val="800"/>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dostupnost informací pro zákazníky o rozpracovanosti zakázky a o pohybu zásilky</a:t>
            </a:r>
          </a:p>
          <a:p>
            <a:endParaRPr lang="cs-CZ" dirty="0"/>
          </a:p>
        </p:txBody>
      </p:sp>
    </p:spTree>
    <p:extLst>
      <p:ext uri="{BB962C8B-B14F-4D97-AF65-F5344CB8AC3E}">
        <p14:creationId xmlns:p14="http://schemas.microsoft.com/office/powerpoint/2010/main" val="117122865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FA50A-F1D4-4D99-992A-933B7648FEA1}"/>
              </a:ext>
            </a:extLst>
          </p:cNvPr>
          <p:cNvSpPr>
            <a:spLocks noGrp="1"/>
          </p:cNvSpPr>
          <p:nvPr>
            <p:ph type="title"/>
          </p:nvPr>
        </p:nvSpPr>
        <p:spPr/>
        <p:txBody>
          <a:bodyPr>
            <a:normAutofit/>
          </a:bodyPr>
          <a:lstStyle/>
          <a:p>
            <a:r>
              <a:rPr lang="cs-CZ" sz="44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Úroveň logistických služeb</a:t>
            </a:r>
            <a:endParaRPr lang="cs-CZ" dirty="0"/>
          </a:p>
        </p:txBody>
      </p:sp>
      <p:sp>
        <p:nvSpPr>
          <p:cNvPr id="3" name="Zástupný obsah 2">
            <a:extLst>
              <a:ext uri="{FF2B5EF4-FFF2-40B4-BE49-F238E27FC236}">
                <a16:creationId xmlns:a16="http://schemas.microsoft.com/office/drawing/2014/main" id="{7CBDC498-2655-4DC8-BAE0-0AA8FAC01142}"/>
              </a:ext>
            </a:extLst>
          </p:cNvPr>
          <p:cNvSpPr>
            <a:spLocks noGrp="1"/>
          </p:cNvSpPr>
          <p:nvPr>
            <p:ph idx="1"/>
          </p:nvPr>
        </p:nvSpPr>
        <p:spPr/>
        <p:txBody>
          <a:bodyPr/>
          <a:lstStyle/>
          <a:p>
            <a:pPr marL="0" indent="0" algn="just">
              <a:lnSpc>
                <a:spcPct val="150000"/>
              </a:lnSpc>
              <a:spcAft>
                <a:spcPts val="1000"/>
              </a:spcAft>
              <a:buNone/>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Služby –</a:t>
            </a:r>
            <a:r>
              <a:rPr lang="cs-CZ" sz="1100" dirty="0">
                <a:effectLst/>
                <a:latin typeface="Calibri" panose="020F0502020204030204" pitchFamily="34" charset="0"/>
                <a:ea typeface="Calibri" panose="020F0502020204030204" pitchFamily="34" charset="0"/>
                <a:cs typeface="Calibri" panose="020F0502020204030204" pitchFamily="34" charset="0"/>
              </a:rPr>
              <a:t> poskytování něčeho nebo úprava něčeho – nehmotné povahy, nelze je skladovat – úroveň dodavatelských služeb je míra, v jaké během období plně uspokojíme požadavky zákazníka.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Logistické služby </a:t>
            </a:r>
            <a:r>
              <a:rPr lang="cs-CZ" sz="1100" dirty="0">
                <a:effectLst/>
                <a:latin typeface="Calibri" panose="020F0502020204030204" pitchFamily="34" charset="0"/>
                <a:ea typeface="Calibri" panose="020F0502020204030204" pitchFamily="34" charset="0"/>
                <a:cs typeface="Calibri" panose="020F0502020204030204" pitchFamily="34" charset="0"/>
              </a:rPr>
              <a:t>– činnosti, které podporují a umožňují výrobu a obchod, a především také dopravu, skladování, třídění, pojišťování, celní deklarace aj.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100" dirty="0">
                <a:effectLst/>
                <a:latin typeface="Calibri" panose="020F0502020204030204" pitchFamily="34" charset="0"/>
                <a:ea typeface="Calibri" panose="020F0502020204030204" pitchFamily="34" charset="0"/>
                <a:cs typeface="Calibri" panose="020F0502020204030204" pitchFamily="34" charset="0"/>
              </a:rPr>
              <a:t>Hodnocení úrovně služeb lze vztáhnou na činnosti uvnitř vlastního podniku nebo na činnosti, poskytované jiným podnikům: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Externí úroveň vyjadřuje, jak plníme požadavky zákazníků.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Interní úroveň vyjadřuje, jak jsou plněny dodávky mezi jednotlivými odděleními podniku.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485696175"/>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FB1454-5A16-463E-8E13-C656C82C871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95BF6C8-6512-43AC-BECB-4C7D0E9152C5}"/>
              </a:ext>
            </a:extLst>
          </p:cNvPr>
          <p:cNvSpPr>
            <a:spLocks noGrp="1"/>
          </p:cNvSpPr>
          <p:nvPr>
            <p:ph idx="1"/>
          </p:nvPr>
        </p:nvSpPr>
        <p:spPr/>
        <p:txBody>
          <a:bodyPr/>
          <a:lstStyle/>
          <a:p>
            <a:pPr marL="0" indent="0" algn="just">
              <a:lnSpc>
                <a:spcPct val="150000"/>
              </a:lnSpc>
              <a:spcAft>
                <a:spcPts val="1000"/>
              </a:spcAft>
              <a:buNone/>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Hlavní příčiny proč podnik nemá zboží na skladě, jsou nejčastěji: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příliš mnoho poptávek najednou,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chybně predikovaná poptávka,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poruchy výrobního zařízení, odkud jdou výrobky do skladu,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opožděné subdodávky,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nepředpokládané vyřazení zmetků aj.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004006711"/>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44044C-4017-4285-9B1B-22673D660C85}"/>
              </a:ext>
            </a:extLst>
          </p:cNvPr>
          <p:cNvSpPr>
            <a:spLocks noGrp="1"/>
          </p:cNvSpPr>
          <p:nvPr>
            <p:ph type="title"/>
          </p:nvPr>
        </p:nvSpPr>
        <p:spPr/>
        <p:txBody>
          <a:bodyPr/>
          <a:lstStyle/>
          <a:p>
            <a:r>
              <a:rPr lang="cs-CZ" b="1" dirty="0"/>
              <a:t>Příklad:</a:t>
            </a:r>
          </a:p>
        </p:txBody>
      </p:sp>
      <p:pic>
        <p:nvPicPr>
          <p:cNvPr id="7" name="Zástupný obsah 6">
            <a:extLst>
              <a:ext uri="{FF2B5EF4-FFF2-40B4-BE49-F238E27FC236}">
                <a16:creationId xmlns:a16="http://schemas.microsoft.com/office/drawing/2014/main" id="{4B968009-E9B7-466E-90B4-C69572170EEB}"/>
              </a:ext>
            </a:extLst>
          </p:cNvPr>
          <p:cNvPicPr>
            <a:picLocks noGrp="1" noChangeAspect="1"/>
          </p:cNvPicPr>
          <p:nvPr>
            <p:ph idx="1"/>
          </p:nvPr>
        </p:nvPicPr>
        <p:blipFill>
          <a:blip r:embed="rId5"/>
          <a:stretch>
            <a:fillRect/>
          </a:stretch>
        </p:blipFill>
        <p:spPr>
          <a:xfrm>
            <a:off x="3276398" y="1600200"/>
            <a:ext cx="5639203" cy="4525963"/>
          </a:xfrm>
          <a:prstGeom prst="rect">
            <a:avLst/>
          </a:prstGeom>
        </p:spPr>
      </p:pic>
    </p:spTree>
    <p:extLst>
      <p:ext uri="{BB962C8B-B14F-4D97-AF65-F5344CB8AC3E}">
        <p14:creationId xmlns:p14="http://schemas.microsoft.com/office/powerpoint/2010/main" val="199125376"/>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929E82-2D02-4F8B-ACEF-AED36AD70787}"/>
              </a:ext>
            </a:extLst>
          </p:cNvPr>
          <p:cNvSpPr>
            <a:spLocks noGrp="1"/>
          </p:cNvSpPr>
          <p:nvPr>
            <p:ph type="title"/>
          </p:nvPr>
        </p:nvSpPr>
        <p:spPr/>
        <p:txBody>
          <a:bodyPr/>
          <a:lstStyle/>
          <a:p>
            <a:r>
              <a:rPr lang="cs-CZ" b="1" dirty="0"/>
              <a:t>Příklad:</a:t>
            </a:r>
          </a:p>
        </p:txBody>
      </p:sp>
      <p:sp>
        <p:nvSpPr>
          <p:cNvPr id="3" name="Zástupný obsah 2">
            <a:extLst>
              <a:ext uri="{FF2B5EF4-FFF2-40B4-BE49-F238E27FC236}">
                <a16:creationId xmlns:a16="http://schemas.microsoft.com/office/drawing/2014/main" id="{5D1AB143-4336-4D51-BA47-76406C2ECC6C}"/>
              </a:ext>
            </a:extLst>
          </p:cNvPr>
          <p:cNvSpPr>
            <a:spLocks noGrp="1"/>
          </p:cNvSpPr>
          <p:nvPr>
            <p:ph idx="1"/>
          </p:nvPr>
        </p:nvSpPr>
        <p:spPr/>
        <p:txBody>
          <a:bodyPr/>
          <a:lstStyle/>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Ve Vašem podniku bylo provedeno hodnocení výkonových ukazatelů ve 2 úsecích. Data jsou představena v tabulce:</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vypočítejte výkonové ukazatele a proveďte jejich analýzu, </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sestavte doporučení pro optimalizaci výkonu/ zjištění důvodů nedostačujícího výkonu.</a:t>
            </a:r>
          </a:p>
          <a:p>
            <a:pPr marL="114300" indent="0" algn="just">
              <a:lnSpc>
                <a:spcPct val="12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982958977"/>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139B0-B854-45CD-A80C-04E814AA76F5}"/>
              </a:ext>
            </a:extLst>
          </p:cNvPr>
          <p:cNvSpPr>
            <a:spLocks noGrp="1"/>
          </p:cNvSpPr>
          <p:nvPr>
            <p:ph type="ctrTitle"/>
          </p:nvPr>
        </p:nvSpPr>
        <p:spPr/>
        <p:txBody>
          <a:bodyPr/>
          <a:lstStyle/>
          <a:p>
            <a:r>
              <a:rPr lang="cs-CZ" b="1" dirty="0">
                <a:solidFill>
                  <a:srgbClr val="C00000"/>
                </a:solidFill>
              </a:rPr>
              <a:t>Rozhodování</a:t>
            </a:r>
          </a:p>
        </p:txBody>
      </p:sp>
      <p:sp>
        <p:nvSpPr>
          <p:cNvPr id="3" name="Podnadpis 2">
            <a:extLst>
              <a:ext uri="{FF2B5EF4-FFF2-40B4-BE49-F238E27FC236}">
                <a16:creationId xmlns:a16="http://schemas.microsoft.com/office/drawing/2014/main" id="{903E1EDA-7C52-47A7-BD54-4D70129E1805}"/>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762643561"/>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3395E0-4E2C-4418-89BC-46BE13BC052E}"/>
              </a:ext>
            </a:extLst>
          </p:cNvPr>
          <p:cNvSpPr>
            <a:spLocks noGrp="1"/>
          </p:cNvSpPr>
          <p:nvPr>
            <p:ph type="title"/>
          </p:nvPr>
        </p:nvSpPr>
        <p:spPr/>
        <p:txBody>
          <a:bodyPr/>
          <a:lstStyle/>
          <a:p>
            <a:r>
              <a:rPr lang="cs-CZ" b="1" dirty="0"/>
              <a:t>Strategická úroveň rozhodování</a:t>
            </a:r>
          </a:p>
        </p:txBody>
      </p:sp>
      <p:sp>
        <p:nvSpPr>
          <p:cNvPr id="3" name="Zástupný obsah 2">
            <a:extLst>
              <a:ext uri="{FF2B5EF4-FFF2-40B4-BE49-F238E27FC236}">
                <a16:creationId xmlns:a16="http://schemas.microsoft.com/office/drawing/2014/main" id="{06A7E8C5-0860-4794-A406-A64CFFB79775}"/>
              </a:ext>
            </a:extLst>
          </p:cNvPr>
          <p:cNvSpPr>
            <a:spLocks noGrp="1"/>
          </p:cNvSpPr>
          <p:nvPr>
            <p:ph idx="1"/>
          </p:nvPr>
        </p:nvSpPr>
        <p:spPr/>
        <p:txBody>
          <a:bodyPr>
            <a:normAutofit/>
          </a:bodyPr>
          <a:lstStyle/>
          <a:p>
            <a:pPr marL="0" indent="0" algn="just">
              <a:lnSpc>
                <a:spcPct val="150000"/>
              </a:lnSpc>
              <a:spcBef>
                <a:spcPts val="600"/>
              </a:spcBef>
              <a:spcAft>
                <a:spcPts val="600"/>
              </a:spcAft>
              <a:buNone/>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Strategické rozhodování</a:t>
            </a:r>
            <a:r>
              <a:rPr lang="cs-CZ" sz="1800" dirty="0">
                <a:effectLst/>
                <a:latin typeface="Calibri" panose="020F0502020204030204" pitchFamily="34" charset="0"/>
                <a:ea typeface="Calibri" panose="020F0502020204030204" pitchFamily="34" charset="0"/>
                <a:cs typeface="Calibri" panose="020F0502020204030204" pitchFamily="34" charset="0"/>
              </a:rPr>
              <a:t> je takové rozhodování, které je na nejvyšší úrovni vůbec. Zejména se týká oblastí, které spadají do obchodních cílů, do požadované úrovně zákaznického servisu a do marketingové strategie.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Je známo, že logistika celkově přináší do společnosti oběhových procesů nové přístupy, především však řeší problém z hlediska dlouhodobě se opakujících sérií dodávek. Dodavatel dopravního výkonu není pouze partner, ale nezbytná součást integrovaného systému řízení řetězce logistického nebo součástí řízení logistického systému, kde hlavní osobou dopravních služeb není dodavatel služeb či produktu, ale samotná cílová skupina, a sice zákazník. Na tyto dopravní služby se kladou nové požadavky kvalitativní, ale také nákladové.</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86586971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B7D5E4-A945-4091-8A1A-9ABA783E6489}"/>
              </a:ext>
            </a:extLst>
          </p:cNvPr>
          <p:cNvSpPr>
            <a:spLocks noGrp="1"/>
          </p:cNvSpPr>
          <p:nvPr>
            <p:ph type="ctrTitle"/>
          </p:nvPr>
        </p:nvSpPr>
        <p:spPr/>
        <p:txBody>
          <a:bodyPr>
            <a:normAutofit/>
          </a:bodyPr>
          <a:lstStyle/>
          <a:p>
            <a:r>
              <a:rPr lang="cs-CZ" sz="3200" b="1" kern="0" dirty="0">
                <a:solidFill>
                  <a:srgbClr val="C00000"/>
                </a:solidFill>
                <a:effectLst/>
                <a:ea typeface="Times New Roman" panose="02020603050405020304" pitchFamily="18" charset="0"/>
                <a:cs typeface="Times New Roman" panose="02020603050405020304" pitchFamily="18" charset="0"/>
              </a:rPr>
              <a:t>ZÁKLADNÍ POJMY A TERMINOLOGIE. LOGISTIKA VČERA A DNES</a:t>
            </a:r>
            <a:endParaRPr lang="cs-CZ" sz="6600" dirty="0">
              <a:solidFill>
                <a:srgbClr val="C00000"/>
              </a:solidFill>
            </a:endParaRPr>
          </a:p>
        </p:txBody>
      </p:sp>
      <p:sp>
        <p:nvSpPr>
          <p:cNvPr id="3" name="Podnadpis 2">
            <a:extLst>
              <a:ext uri="{FF2B5EF4-FFF2-40B4-BE49-F238E27FC236}">
                <a16:creationId xmlns:a16="http://schemas.microsoft.com/office/drawing/2014/main" id="{56757B43-EC29-4C32-B152-AD8AFF5D164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781817111"/>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7BF2C7-D47B-4A50-A40F-2B1A1D50D5CC}"/>
              </a:ext>
            </a:extLst>
          </p:cNvPr>
          <p:cNvSpPr>
            <a:spLocks noGrp="1"/>
          </p:cNvSpPr>
          <p:nvPr>
            <p:ph type="title"/>
          </p:nvPr>
        </p:nvSpPr>
        <p:spPr/>
        <p:txBody>
          <a:bodyPr/>
          <a:lstStyle/>
          <a:p>
            <a:r>
              <a:rPr lang="cs-CZ" b="1" dirty="0"/>
              <a:t>Strategická úroveň rozhodování</a:t>
            </a:r>
          </a:p>
        </p:txBody>
      </p:sp>
      <p:sp>
        <p:nvSpPr>
          <p:cNvPr id="3" name="Zástupný obsah 2">
            <a:extLst>
              <a:ext uri="{FF2B5EF4-FFF2-40B4-BE49-F238E27FC236}">
                <a16:creationId xmlns:a16="http://schemas.microsoft.com/office/drawing/2014/main" id="{437142B9-294C-4D09-B34F-7A9A342BF670}"/>
              </a:ext>
            </a:extLst>
          </p:cNvPr>
          <p:cNvSpPr>
            <a:spLocks noGrp="1"/>
          </p:cNvSpPr>
          <p:nvPr>
            <p:ph idx="1"/>
          </p:nvPr>
        </p:nvSpPr>
        <p:spPr/>
        <p:txBody>
          <a:bodyPr>
            <a:normAutofit/>
          </a:bodyPr>
          <a:lstStyle/>
          <a:p>
            <a:pPr algn="just">
              <a:lnSpc>
                <a:spcPct val="150000"/>
              </a:lnSpc>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Anticipační strategie</a:t>
            </a:r>
            <a:r>
              <a:rPr lang="cs-CZ" sz="1800" dirty="0">
                <a:effectLst/>
                <a:latin typeface="Calibri" panose="020F0502020204030204" pitchFamily="34" charset="0"/>
                <a:ea typeface="Calibri" panose="020F0502020204030204" pitchFamily="34" charset="0"/>
                <a:cs typeface="Calibri" panose="020F0502020204030204" pitchFamily="34" charset="0"/>
              </a:rPr>
              <a:t> staví na schopnostech předpovídat požadavky cílové skupiny – zákazníků. Také dokáže předpovídat úspěšnost v rámci určitého poklesu produkční činnosti.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Odkladová</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strategie</a:t>
            </a:r>
            <a:r>
              <a:rPr lang="cs-CZ" sz="1800" dirty="0">
                <a:effectLst/>
                <a:latin typeface="Calibri" panose="020F0502020204030204" pitchFamily="34" charset="0"/>
                <a:ea typeface="Calibri" panose="020F0502020204030204" pitchFamily="34" charset="0"/>
                <a:cs typeface="Calibri" panose="020F0502020204030204" pitchFamily="34" charset="0"/>
              </a:rPr>
              <a:t> je založena na odkládání investic. Předmětem tohoto odkládání investic je maximalizace jistých výhod konkurence v přijatelné úrovni výdajů na logistické činnosti</a:t>
            </a:r>
            <a:endParaRPr lang="cs-CZ" dirty="0"/>
          </a:p>
        </p:txBody>
      </p:sp>
    </p:spTree>
    <p:extLst>
      <p:ext uri="{BB962C8B-B14F-4D97-AF65-F5344CB8AC3E}">
        <p14:creationId xmlns:p14="http://schemas.microsoft.com/office/powerpoint/2010/main" val="383228244"/>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D693B9-B3E7-4938-816A-E6DFFD4B2AC5}"/>
              </a:ext>
            </a:extLst>
          </p:cNvPr>
          <p:cNvSpPr>
            <a:spLocks noGrp="1"/>
          </p:cNvSpPr>
          <p:nvPr>
            <p:ph type="title"/>
          </p:nvPr>
        </p:nvSpPr>
        <p:spPr/>
        <p:txBody>
          <a:bodyPr>
            <a:normAutofit/>
          </a:bodyPr>
          <a:lstStyle/>
          <a:p>
            <a:r>
              <a:rPr lang="cs-CZ" b="1" dirty="0">
                <a:effectLst/>
                <a:latin typeface="Calibri" panose="020F0502020204030204" pitchFamily="34" charset="0"/>
                <a:ea typeface="Calibri" panose="020F0502020204030204" pitchFamily="34" charset="0"/>
                <a:cs typeface="Times New Roman" panose="02020603050405020304" pitchFamily="18" charset="0"/>
              </a:rPr>
              <a:t>Taktická a operativní úroveň</a:t>
            </a:r>
            <a:endParaRPr lang="cs-CZ" sz="8800" b="1" dirty="0"/>
          </a:p>
        </p:txBody>
      </p:sp>
      <p:sp>
        <p:nvSpPr>
          <p:cNvPr id="3" name="Zástupný obsah 2">
            <a:extLst>
              <a:ext uri="{FF2B5EF4-FFF2-40B4-BE49-F238E27FC236}">
                <a16:creationId xmlns:a16="http://schemas.microsoft.com/office/drawing/2014/main" id="{D8F0C425-6B60-417A-8ACF-E2034695AF4E}"/>
              </a:ext>
            </a:extLst>
          </p:cNvPr>
          <p:cNvSpPr>
            <a:spLocks noGrp="1"/>
          </p:cNvSpPr>
          <p:nvPr>
            <p:ph idx="1"/>
          </p:nvPr>
        </p:nvSpPr>
        <p:spPr/>
        <p:txBody>
          <a:bodyPr>
            <a:normAutofit/>
          </a:bodyPr>
          <a:lstStyle/>
          <a:p>
            <a:pPr marL="0" indent="0" algn="just">
              <a:lnSpc>
                <a:spcPct val="150000"/>
              </a:lnSpc>
              <a:spcBef>
                <a:spcPts val="600"/>
              </a:spcBef>
              <a:spcAft>
                <a:spcPts val="600"/>
              </a:spcAft>
              <a:buNone/>
            </a:pPr>
            <a:r>
              <a:rPr lang="cs-CZ" sz="1800" dirty="0">
                <a:latin typeface="Calibri" panose="020F0502020204030204" pitchFamily="34" charset="0"/>
                <a:ea typeface="Calibri" panose="020F0502020204030204" pitchFamily="34" charset="0"/>
                <a:cs typeface="Calibri" panose="020F0502020204030204" pitchFamily="34" charset="0"/>
              </a:rPr>
              <a:t>L</a:t>
            </a:r>
            <a:r>
              <a:rPr lang="cs-CZ" sz="1800" dirty="0">
                <a:effectLst/>
                <a:latin typeface="Calibri" panose="020F0502020204030204" pitchFamily="34" charset="0"/>
                <a:ea typeface="Calibri" panose="020F0502020204030204" pitchFamily="34" charset="0"/>
                <a:cs typeface="Calibri" panose="020F0502020204030204" pitchFamily="34" charset="0"/>
              </a:rPr>
              <a:t>ogistický plán:</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podnikové strategie a podpůrné marketingové plány. způsob, jakým zákazníci vnímají konkrétní složky zákaznického servisu a jak velký význam jim připisují.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výkon konkurenčních společnosti v těchto specifických složkách.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náklady a rentabilita specifických alternativ distribučního kanálu.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941222899"/>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C6C5BE-6ED2-4D12-B3DF-ED076162AE41}"/>
              </a:ext>
            </a:extLst>
          </p:cNvPr>
          <p:cNvSpPr>
            <a:spLocks noGrp="1"/>
          </p:cNvSpPr>
          <p:nvPr>
            <p:ph type="title"/>
          </p:nvPr>
        </p:nvSpPr>
        <p:spPr/>
        <p:txBody>
          <a:bodyPr/>
          <a:lstStyle/>
          <a:p>
            <a:r>
              <a:rPr lang="cs-CZ" b="1" dirty="0"/>
              <a:t>Integrace logistických plánů</a:t>
            </a:r>
          </a:p>
        </p:txBody>
      </p:sp>
      <p:sp>
        <p:nvSpPr>
          <p:cNvPr id="3" name="Zástupný obsah 2">
            <a:extLst>
              <a:ext uri="{FF2B5EF4-FFF2-40B4-BE49-F238E27FC236}">
                <a16:creationId xmlns:a16="http://schemas.microsoft.com/office/drawing/2014/main" id="{901F8DAF-49C9-426C-AB58-CA92B78541BF}"/>
              </a:ext>
            </a:extLst>
          </p:cNvPr>
          <p:cNvSpPr>
            <a:spLocks noGrp="1"/>
          </p:cNvSpPr>
          <p:nvPr>
            <p:ph idx="1"/>
          </p:nvPr>
        </p:nvSpPr>
        <p:spPr/>
        <p:txBody>
          <a:bodyPr>
            <a:normAutofit lnSpcReduction="10000"/>
          </a:bodyPr>
          <a:lstStyle/>
          <a:p>
            <a:pPr marL="0" indent="0">
              <a:buNone/>
            </a:pPr>
            <a:r>
              <a:rPr lang="cs-CZ" sz="3200" dirty="0">
                <a:effectLst/>
                <a:latin typeface="Calibri" panose="020F0502020204030204" pitchFamily="34" charset="0"/>
                <a:ea typeface="Calibri" panose="020F0502020204030204" pitchFamily="34" charset="0"/>
                <a:cs typeface="Calibri" panose="020F0502020204030204" pitchFamily="34" charset="0"/>
              </a:rPr>
              <a:t>Integrací logistických plánů podniku se rozumí nepřetržitý proces, který vyžaduje velkou dávku porozumění managementu, vzájemného působení různých složek a činností logistiky.</a:t>
            </a:r>
          </a:p>
          <a:p>
            <a:pPr marL="0" indent="0">
              <a:buNone/>
            </a:pPr>
            <a:r>
              <a:rPr lang="cs-CZ" sz="3200" dirty="0">
                <a:effectLst/>
                <a:latin typeface="Calibri" panose="020F0502020204030204" pitchFamily="34" charset="0"/>
                <a:ea typeface="Calibri" panose="020F0502020204030204" pitchFamily="34" charset="0"/>
                <a:cs typeface="Calibri" panose="020F0502020204030204" pitchFamily="34" charset="0"/>
              </a:rPr>
              <a:t> Je zapotřebí, aby management podniku znal celkovou strategii, tak aby mohl správně formulovat strategii logistického managementu.</a:t>
            </a:r>
          </a:p>
          <a:p>
            <a:pPr marL="0" indent="0">
              <a:buNone/>
            </a:pPr>
            <a:r>
              <a:rPr lang="cs-CZ" sz="3200" dirty="0">
                <a:effectLst/>
                <a:latin typeface="Calibri" panose="020F0502020204030204" pitchFamily="34" charset="0"/>
                <a:ea typeface="Calibri" panose="020F0502020204030204" pitchFamily="34" charset="0"/>
                <a:cs typeface="Calibri" panose="020F0502020204030204" pitchFamily="34" charset="0"/>
              </a:rPr>
              <a:t> Logistika totiž přispívá k podniku v mnoha směrech. Mezi hlavní přínosy patří operativní zlepšení (nižší zásoby), které vedou ke strategickým výhodám (nižší celkové náklady). </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191914805"/>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B0E77-7E1D-4F58-BC13-E97C158F8C03}"/>
              </a:ext>
            </a:extLst>
          </p:cNvPr>
          <p:cNvSpPr>
            <a:spLocks noGrp="1"/>
          </p:cNvSpPr>
          <p:nvPr>
            <p:ph type="title"/>
          </p:nvPr>
        </p:nvSpPr>
        <p:spPr/>
        <p:txBody>
          <a:bodyPr/>
          <a:lstStyle/>
          <a:p>
            <a:r>
              <a:rPr lang="cs-CZ" b="1" dirty="0"/>
              <a:t>Integrace logistických plánů</a:t>
            </a:r>
            <a:endParaRPr lang="cs-CZ" dirty="0"/>
          </a:p>
        </p:txBody>
      </p:sp>
      <p:sp>
        <p:nvSpPr>
          <p:cNvPr id="16" name="Rectangle 23">
            <a:extLst>
              <a:ext uri="{FF2B5EF4-FFF2-40B4-BE49-F238E27FC236}">
                <a16:creationId xmlns:a16="http://schemas.microsoft.com/office/drawing/2014/main" id="{1BF8111E-BCAE-44A1-ADCE-4302B0E28256}"/>
              </a:ext>
            </a:extLst>
          </p:cNvPr>
          <p:cNvSpPr>
            <a:spLocks noChangeArrowheads="1"/>
          </p:cNvSpPr>
          <p:nvPr/>
        </p:nvSpPr>
        <p:spPr bwMode="auto">
          <a:xfrm>
            <a:off x="1625600" y="-18209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17" name="Skupina 16">
            <a:extLst>
              <a:ext uri="{FF2B5EF4-FFF2-40B4-BE49-F238E27FC236}">
                <a16:creationId xmlns:a16="http://schemas.microsoft.com/office/drawing/2014/main" id="{C52B963F-815A-4F8E-95A3-43901E10F416}"/>
              </a:ext>
            </a:extLst>
          </p:cNvPr>
          <p:cNvGrpSpPr/>
          <p:nvPr/>
        </p:nvGrpSpPr>
        <p:grpSpPr>
          <a:xfrm>
            <a:off x="1978025" y="2182691"/>
            <a:ext cx="5943600" cy="3228975"/>
            <a:chOff x="0" y="0"/>
            <a:chExt cx="7962901" cy="4124327"/>
          </a:xfrm>
        </p:grpSpPr>
        <p:sp>
          <p:nvSpPr>
            <p:cNvPr id="18" name="Ovál 17">
              <a:extLst>
                <a:ext uri="{FF2B5EF4-FFF2-40B4-BE49-F238E27FC236}">
                  <a16:creationId xmlns:a16="http://schemas.microsoft.com/office/drawing/2014/main" id="{C526BF43-9FA9-4FDC-8E10-E9DA54FC9071}"/>
                </a:ext>
              </a:extLst>
            </p:cNvPr>
            <p:cNvSpPr/>
            <p:nvPr/>
          </p:nvSpPr>
          <p:spPr>
            <a:xfrm>
              <a:off x="2466974" y="0"/>
              <a:ext cx="3848101" cy="1181101"/>
            </a:xfrm>
            <a:prstGeom prst="ellipse">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800" b="1" i="1"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Určení požadavků na distribuci:</a:t>
              </a:r>
              <a:endParaRPr lang="cs-CZ" sz="1200">
                <a:effectLst/>
                <a:latin typeface="Times New Roman" panose="02020603050405020304" pitchFamily="18" charset="0"/>
                <a:ea typeface="Calibri" panose="020F0502020204030204" pitchFamily="34" charset="0"/>
              </a:endParaRPr>
            </a:p>
            <a:p>
              <a:pPr algn="ctr">
                <a:lnSpc>
                  <a:spcPct val="115000"/>
                </a:lnSpc>
                <a:spcAft>
                  <a:spcPts val="1000"/>
                </a:spcAft>
              </a:pPr>
              <a:r>
                <a:rPr lang="cs-CZ"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Cíl: odhad kdy, kde a v jakém množství mají být lokalizovány zásoby hotových výrobků v distribučním systému. </a:t>
              </a:r>
              <a:endParaRPr lang="cs-CZ" sz="1200">
                <a:effectLst/>
                <a:latin typeface="Times New Roman" panose="02020603050405020304" pitchFamily="18" charset="0"/>
                <a:ea typeface="Calibri" panose="020F0502020204030204" pitchFamily="34" charset="0"/>
              </a:endParaRPr>
            </a:p>
          </p:txBody>
        </p:sp>
        <p:sp>
          <p:nvSpPr>
            <p:cNvPr id="19" name="Ovál 18">
              <a:extLst>
                <a:ext uri="{FF2B5EF4-FFF2-40B4-BE49-F238E27FC236}">
                  <a16:creationId xmlns:a16="http://schemas.microsoft.com/office/drawing/2014/main" id="{B8D1C3C2-24A4-4C71-A22D-FB84F96B729C}"/>
                </a:ext>
              </a:extLst>
            </p:cNvPr>
            <p:cNvSpPr/>
            <p:nvPr/>
          </p:nvSpPr>
          <p:spPr>
            <a:xfrm>
              <a:off x="4114800" y="2943226"/>
              <a:ext cx="3848101" cy="1181101"/>
            </a:xfrm>
            <a:prstGeom prst="ellipse">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800" b="1" i="1"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III/2. Sestavení plánu kapacit:</a:t>
              </a:r>
              <a:endParaRPr lang="cs-CZ" sz="1200">
                <a:effectLst/>
                <a:latin typeface="Times New Roman" panose="02020603050405020304" pitchFamily="18" charset="0"/>
                <a:ea typeface="Calibri" panose="020F0502020204030204" pitchFamily="34" charset="0"/>
              </a:endParaRPr>
            </a:p>
            <a:p>
              <a:pPr algn="ctr">
                <a:lnSpc>
                  <a:spcPct val="115000"/>
                </a:lnSpc>
                <a:spcAft>
                  <a:spcPts val="1000"/>
                </a:spcAft>
              </a:pPr>
              <a:r>
                <a:rPr lang="cs-CZ"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Cíl: ověření reálností plánu výroby z hlediska kapacitních možností organizace </a:t>
              </a:r>
              <a:endParaRPr lang="cs-CZ" sz="1200">
                <a:effectLst/>
                <a:latin typeface="Times New Roman" panose="02020603050405020304" pitchFamily="18" charset="0"/>
                <a:ea typeface="Calibri" panose="020F0502020204030204" pitchFamily="34" charset="0"/>
              </a:endParaRPr>
            </a:p>
          </p:txBody>
        </p:sp>
        <p:sp>
          <p:nvSpPr>
            <p:cNvPr id="20" name="Ovál 19">
              <a:extLst>
                <a:ext uri="{FF2B5EF4-FFF2-40B4-BE49-F238E27FC236}">
                  <a16:creationId xmlns:a16="http://schemas.microsoft.com/office/drawing/2014/main" id="{430550A0-F975-4F80-8802-FAA23280D97B}"/>
                </a:ext>
              </a:extLst>
            </p:cNvPr>
            <p:cNvSpPr/>
            <p:nvPr/>
          </p:nvSpPr>
          <p:spPr>
            <a:xfrm>
              <a:off x="0" y="2914651"/>
              <a:ext cx="3848101" cy="1181101"/>
            </a:xfrm>
            <a:prstGeom prst="ellipse">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800" b="1" i="1"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III/1. Tvorba plánu zásobování:</a:t>
              </a:r>
              <a:endParaRPr lang="cs-CZ" sz="1200">
                <a:effectLst/>
                <a:latin typeface="Times New Roman" panose="02020603050405020304" pitchFamily="18" charset="0"/>
                <a:ea typeface="Calibri" panose="020F0502020204030204" pitchFamily="34" charset="0"/>
              </a:endParaRPr>
            </a:p>
            <a:p>
              <a:pPr algn="ctr">
                <a:lnSpc>
                  <a:spcPct val="115000"/>
                </a:lnSpc>
                <a:spcAft>
                  <a:spcPts val="1000"/>
                </a:spcAft>
              </a:pPr>
              <a:r>
                <a:rPr lang="cs-CZ"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Cíl: plánování nákupu materiálů a dílů pro výrobu a určení objemu produkce vlastní výroby. </a:t>
              </a:r>
              <a:endParaRPr lang="cs-CZ" sz="1200">
                <a:effectLst/>
                <a:latin typeface="Times New Roman" panose="02020603050405020304" pitchFamily="18" charset="0"/>
                <a:ea typeface="Calibri" panose="020F0502020204030204" pitchFamily="34" charset="0"/>
              </a:endParaRPr>
            </a:p>
          </p:txBody>
        </p:sp>
        <p:sp>
          <p:nvSpPr>
            <p:cNvPr id="21" name="Ovál 20">
              <a:extLst>
                <a:ext uri="{FF2B5EF4-FFF2-40B4-BE49-F238E27FC236}">
                  <a16:creationId xmlns:a16="http://schemas.microsoft.com/office/drawing/2014/main" id="{28FEF2EA-9BAC-4C41-8992-A0F1725DF322}"/>
                </a:ext>
              </a:extLst>
            </p:cNvPr>
            <p:cNvSpPr/>
            <p:nvPr/>
          </p:nvSpPr>
          <p:spPr>
            <a:xfrm>
              <a:off x="2238375" y="1457326"/>
              <a:ext cx="3848101" cy="1181101"/>
            </a:xfrm>
            <a:prstGeom prst="ellipse">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cs-CZ" sz="800" b="1" i="1"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 Sestavení plánu výroby:</a:t>
              </a:r>
              <a:endParaRPr lang="cs-CZ" sz="1200">
                <a:effectLst/>
                <a:latin typeface="Times New Roman" panose="02020603050405020304" pitchFamily="18" charset="0"/>
                <a:ea typeface="Calibri" panose="020F0502020204030204" pitchFamily="34" charset="0"/>
              </a:endParaRPr>
            </a:p>
            <a:p>
              <a:pPr algn="ctr">
                <a:lnSpc>
                  <a:spcPct val="115000"/>
                </a:lnSpc>
                <a:spcAft>
                  <a:spcPts val="1000"/>
                </a:spcAft>
              </a:pPr>
              <a:r>
                <a:rPr lang="cs-CZ"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Cíl: sladění výrobních možností s úrovní požadavků na distribuci.</a:t>
              </a:r>
              <a:endParaRPr lang="cs-CZ" sz="1200">
                <a:effectLst/>
                <a:latin typeface="Times New Roman" panose="02020603050405020304" pitchFamily="18" charset="0"/>
                <a:ea typeface="Calibri" panose="020F0502020204030204" pitchFamily="34" charset="0"/>
              </a:endParaRPr>
            </a:p>
          </p:txBody>
        </p:sp>
        <p:sp>
          <p:nvSpPr>
            <p:cNvPr id="22" name="Šipka dolů 35849">
              <a:extLst>
                <a:ext uri="{FF2B5EF4-FFF2-40B4-BE49-F238E27FC236}">
                  <a16:creationId xmlns:a16="http://schemas.microsoft.com/office/drawing/2014/main" id="{25E35D17-A2A6-479A-ACC9-6C4091441755}"/>
                </a:ext>
              </a:extLst>
            </p:cNvPr>
            <p:cNvSpPr/>
            <p:nvPr/>
          </p:nvSpPr>
          <p:spPr>
            <a:xfrm>
              <a:off x="3914775" y="1200151"/>
              <a:ext cx="581025" cy="228600"/>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cs-CZ"/>
            </a:p>
          </p:txBody>
        </p:sp>
        <p:sp>
          <p:nvSpPr>
            <p:cNvPr id="23" name="Šipka dolů 35850">
              <a:extLst>
                <a:ext uri="{FF2B5EF4-FFF2-40B4-BE49-F238E27FC236}">
                  <a16:creationId xmlns:a16="http://schemas.microsoft.com/office/drawing/2014/main" id="{B421E4CF-5CC4-44E5-A8A8-F00DA7A2BF9E}"/>
                </a:ext>
              </a:extLst>
            </p:cNvPr>
            <p:cNvSpPr/>
            <p:nvPr/>
          </p:nvSpPr>
          <p:spPr>
            <a:xfrm rot="3082373">
              <a:off x="2679752" y="2564312"/>
              <a:ext cx="581025" cy="452849"/>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cs-CZ"/>
            </a:p>
          </p:txBody>
        </p:sp>
        <p:sp>
          <p:nvSpPr>
            <p:cNvPr id="24" name="Šipka dolů 35851">
              <a:extLst>
                <a:ext uri="{FF2B5EF4-FFF2-40B4-BE49-F238E27FC236}">
                  <a16:creationId xmlns:a16="http://schemas.microsoft.com/office/drawing/2014/main" id="{B1C6A8A7-6FF3-4F82-ADE8-AEC6A1FD34C4}"/>
                </a:ext>
              </a:extLst>
            </p:cNvPr>
            <p:cNvSpPr/>
            <p:nvPr/>
          </p:nvSpPr>
          <p:spPr>
            <a:xfrm rot="18850797">
              <a:off x="5184186" y="2521539"/>
              <a:ext cx="581025" cy="452849"/>
            </a:xfrm>
            <a:prstGeom prst="down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cs-CZ"/>
            </a:p>
          </p:txBody>
        </p:sp>
      </p:grpSp>
      <p:sp>
        <p:nvSpPr>
          <p:cNvPr id="25" name="Rectangle 28">
            <a:extLst>
              <a:ext uri="{FF2B5EF4-FFF2-40B4-BE49-F238E27FC236}">
                <a16:creationId xmlns:a16="http://schemas.microsoft.com/office/drawing/2014/main" id="{281D84CC-515E-4BF7-9E83-A0D5ADC255F4}"/>
              </a:ext>
            </a:extLst>
          </p:cNvPr>
          <p:cNvSpPr>
            <a:spLocks noChangeArrowheads="1"/>
          </p:cNvSpPr>
          <p:nvPr/>
        </p:nvSpPr>
        <p:spPr bwMode="auto">
          <a:xfrm>
            <a:off x="1625600" y="-13637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8380814"/>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EE06C4DA-09EB-4568-882E-BB8999CCEA9C}"/>
              </a:ext>
            </a:extLst>
          </p:cNvPr>
          <p:cNvSpPr>
            <a:spLocks noChangeArrowheads="1"/>
          </p:cNvSpPr>
          <p:nvPr/>
        </p:nvSpPr>
        <p:spPr bwMode="auto">
          <a:xfrm>
            <a:off x="229354" y="5326213"/>
            <a:ext cx="11191121" cy="1603867"/>
          </a:xfrm>
          <a:prstGeom prst="rect">
            <a:avLst/>
          </a:prstGeom>
          <a:noFill/>
          <a:ln>
            <a:noFill/>
          </a:ln>
          <a:effectLst/>
        </p:spPr>
        <p:txBody>
          <a:bodyPr vert="horz" wrap="square" lIns="91440" tIns="657018" rIns="91440" bIns="6570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zdroj: https://www.vekra.cz/clanky-radce/jak-probiha-vyroba-plastovych-oken/</a:t>
            </a:r>
          </a:p>
        </p:txBody>
      </p:sp>
      <p:sp>
        <p:nvSpPr>
          <p:cNvPr id="2" name="Nadpis 1">
            <a:extLst>
              <a:ext uri="{FF2B5EF4-FFF2-40B4-BE49-F238E27FC236}">
                <a16:creationId xmlns:a16="http://schemas.microsoft.com/office/drawing/2014/main" id="{D8E14F47-0BF0-4BC9-BA95-2928DF8EE4FB}"/>
              </a:ext>
            </a:extLst>
          </p:cNvPr>
          <p:cNvSpPr>
            <a:spLocks noGrp="1"/>
          </p:cNvSpPr>
          <p:nvPr>
            <p:ph type="title"/>
          </p:nvPr>
        </p:nvSpPr>
        <p:spPr/>
        <p:txBody>
          <a:bodyPr>
            <a:normAutofit/>
          </a:bodyPr>
          <a:lstStyle/>
          <a:p>
            <a:r>
              <a:rPr kumimoji="0" lang="cs-CZ" altLang="cs-CZ" sz="4400" b="1" i="0" u="none" strike="noStrike" cap="none" normalizeH="0" baseline="0" dirty="0">
                <a:ln>
                  <a:noFill/>
                </a:ln>
                <a:solidFill>
                  <a:srgbClr val="34383E"/>
                </a:solidFill>
                <a:effectLst/>
                <a:latin typeface="franklin-gothic-urw"/>
              </a:rPr>
              <a:t>Výroba plastových oken v 9 bodech</a:t>
            </a:r>
            <a:endParaRPr lang="cs-CZ" dirty="0"/>
          </a:p>
        </p:txBody>
      </p:sp>
      <p:sp>
        <p:nvSpPr>
          <p:cNvPr id="3" name="Zástupný obsah 2">
            <a:extLst>
              <a:ext uri="{FF2B5EF4-FFF2-40B4-BE49-F238E27FC236}">
                <a16:creationId xmlns:a16="http://schemas.microsoft.com/office/drawing/2014/main" id="{36BADBCE-CF6C-4B22-A6AD-05BB95C76219}"/>
              </a:ext>
            </a:extLst>
          </p:cNvPr>
          <p:cNvSpPr>
            <a:spLocks noGrp="1"/>
          </p:cNvSpPr>
          <p:nvPr>
            <p:ph idx="1"/>
          </p:nvPr>
        </p:nvSpPr>
        <p:spPr>
          <a:xfrm>
            <a:off x="527081" y="1417636"/>
            <a:ext cx="10065473" cy="4525963"/>
          </a:xfrm>
        </p:spPr>
        <p:txBody>
          <a:bodyPr>
            <a:normAutofit fontScale="55000" lnSpcReduction="20000"/>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altLang="cs-CZ" sz="3200" b="0" i="0" u="none" strike="noStrike" cap="none" normalizeH="0" baseline="0" dirty="0">
                <a:ln>
                  <a:noFill/>
                </a:ln>
                <a:solidFill>
                  <a:srgbClr val="383E42"/>
                </a:solidFill>
                <a:effectLst/>
                <a:latin typeface="franklin-gothic-urw"/>
              </a:rPr>
              <a:t>automatické pily podle zadaného programu nařežou plastové profily</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cs-CZ" altLang="cs-CZ" sz="3200" b="0" i="0" u="none" strike="noStrike" cap="none" normalizeH="0" baseline="0" dirty="0">
                <a:ln>
                  <a:noFill/>
                </a:ln>
                <a:solidFill>
                  <a:srgbClr val="383E42"/>
                </a:solidFill>
                <a:effectLst/>
                <a:latin typeface="franklin-gothic-urw"/>
              </a:rPr>
              <a:t>do hlavní komory profilu se vloží kovová výztuha</a:t>
            </a:r>
            <a:endParaRPr kumimoji="0" lang="cs-CZ" altLang="cs-CZ" sz="4000" b="0" i="0" u="none" strike="noStrike" cap="none" normalizeH="0" baseline="0" dirty="0">
              <a:ln>
                <a:noFill/>
              </a:ln>
              <a:solidFill>
                <a:srgbClr val="34383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4000" b="1" i="0" u="none" strike="noStrike" cap="none" normalizeH="0" baseline="0" dirty="0">
                <a:ln>
                  <a:noFill/>
                </a:ln>
                <a:solidFill>
                  <a:srgbClr val="34383E"/>
                </a:solidFill>
                <a:effectLst/>
                <a:latin typeface="inherit"/>
              </a:rPr>
              <a:t>Kvalita výztuhy plastových oken má zásadní vliv na tvarovou stabilitu a pevnost plastových oken.</a:t>
            </a:r>
            <a:endParaRPr kumimoji="0" lang="cs-CZ" altLang="cs-CZ" sz="4000" b="0" i="0" u="none" strike="noStrike" cap="none" normalizeH="0" baseline="0" dirty="0">
              <a:ln>
                <a:noFill/>
              </a:ln>
              <a:solidFill>
                <a:srgbClr val="34383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cs-CZ" altLang="cs-CZ" sz="3200" b="0" i="0" u="none" strike="noStrike" cap="none" normalizeH="0" baseline="0" dirty="0">
                <a:ln>
                  <a:noFill/>
                </a:ln>
                <a:solidFill>
                  <a:srgbClr val="383E42"/>
                </a:solidFill>
                <a:effectLst/>
                <a:latin typeface="franklin-gothic-urw"/>
              </a:rPr>
              <a:t>čtyřhlavé svářecí automaty profily svaří</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cs-CZ" altLang="cs-CZ" sz="3200" b="0" i="0" u="none" strike="noStrike" cap="none" normalizeH="0" baseline="0" dirty="0">
                <a:ln>
                  <a:noFill/>
                </a:ln>
                <a:solidFill>
                  <a:srgbClr val="383E42"/>
                </a:solidFill>
                <a:effectLst/>
                <a:latin typeface="franklin-gothic-urw"/>
              </a:rPr>
              <a:t>  vysokorychlostní automat svar začistí – výsledkem je čistý rohový stroj</a:t>
            </a:r>
            <a:endParaRPr kumimoji="0" lang="cs-CZ" altLang="cs-CZ" sz="4000" b="0" i="0" u="none" strike="noStrike" cap="none" normalizeH="0" baseline="0" dirty="0">
              <a:ln>
                <a:noFill/>
              </a:ln>
              <a:solidFill>
                <a:srgbClr val="34383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4000" b="1" i="0" u="none" strike="noStrike" cap="none" normalizeH="0" baseline="0" dirty="0">
                <a:ln>
                  <a:noFill/>
                </a:ln>
                <a:solidFill>
                  <a:srgbClr val="34383E"/>
                </a:solidFill>
                <a:effectLst/>
                <a:latin typeface="inherit"/>
              </a:rPr>
              <a:t>Plastové profily třídy A mají větší pevnost rohových spojů než profily nižší třídy.</a:t>
            </a:r>
            <a:br>
              <a:rPr kumimoji="0" lang="cs-CZ" altLang="cs-CZ" sz="4000" b="1" i="0" u="none" strike="noStrike" cap="none" normalizeH="0" baseline="0" dirty="0">
                <a:ln>
                  <a:noFill/>
                </a:ln>
                <a:solidFill>
                  <a:srgbClr val="34383E"/>
                </a:solidFill>
                <a:effectLst/>
                <a:latin typeface="inherit"/>
              </a:rPr>
            </a:br>
            <a:r>
              <a:rPr kumimoji="0" lang="cs-CZ" altLang="cs-CZ" sz="4000" b="1" i="0" u="none" strike="noStrike" cap="none" normalizeH="0" baseline="0" dirty="0">
                <a:ln>
                  <a:noFill/>
                </a:ln>
                <a:solidFill>
                  <a:srgbClr val="34383E"/>
                </a:solidFill>
                <a:effectLst/>
                <a:latin typeface="inherit"/>
              </a:rPr>
              <a:t>Plastová okna VEKRA jsou z profilů třídy A bez příměsi plastu ze starých oken.</a:t>
            </a:r>
            <a:endParaRPr kumimoji="0" lang="cs-CZ" altLang="cs-CZ" sz="4000" b="0" i="0" u="none" strike="noStrike" cap="none" normalizeH="0" baseline="0" dirty="0">
              <a:ln>
                <a:noFill/>
              </a:ln>
              <a:solidFill>
                <a:srgbClr val="34383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cs-CZ" altLang="cs-CZ" sz="3200" b="0" i="0" u="none" strike="noStrike" cap="none" normalizeH="0" baseline="0" dirty="0">
                <a:ln>
                  <a:noFill/>
                </a:ln>
                <a:solidFill>
                  <a:srgbClr val="383E42"/>
                </a:solidFill>
                <a:effectLst/>
                <a:latin typeface="franklin-gothic-urw"/>
              </a:rPr>
              <a:t>těsnění se po obvodu okenních rámů a křídel vkládá ručně – důvodem je lepší pružnost a těsnost</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cs-CZ" altLang="cs-CZ" sz="3200" b="0" i="0" u="none" strike="noStrike" cap="none" normalizeH="0" baseline="0" dirty="0">
                <a:ln>
                  <a:noFill/>
                </a:ln>
                <a:solidFill>
                  <a:srgbClr val="383E42"/>
                </a:solidFill>
                <a:effectLst/>
                <a:latin typeface="franklin-gothic-urw"/>
              </a:rPr>
              <a:t>  následuje osazení celoobvodového kování</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cs-CZ" altLang="cs-CZ" sz="3200" b="0" i="0" u="none" strike="noStrike" cap="none" normalizeH="0" baseline="0" dirty="0">
                <a:ln>
                  <a:noFill/>
                </a:ln>
                <a:solidFill>
                  <a:srgbClr val="383E42"/>
                </a:solidFill>
                <a:effectLst/>
                <a:latin typeface="franklin-gothic-urw"/>
              </a:rPr>
              <a:t>křídla se osadí izolačním zasklením</a:t>
            </a:r>
            <a:br>
              <a:rPr kumimoji="0" lang="cs-CZ" altLang="cs-CZ" sz="3200" b="0" i="0" u="none" strike="noStrike" cap="none" normalizeH="0" baseline="0" dirty="0">
                <a:ln>
                  <a:noFill/>
                </a:ln>
                <a:solidFill>
                  <a:srgbClr val="383E42"/>
                </a:solidFill>
                <a:effectLst/>
                <a:latin typeface="franklin-gothic-urw"/>
              </a:rPr>
            </a:br>
            <a:r>
              <a:rPr kumimoji="0" lang="cs-CZ" altLang="cs-CZ" sz="4000" b="1" i="0" u="none" strike="noStrike" cap="none" normalizeH="0" baseline="0" dirty="0">
                <a:ln>
                  <a:noFill/>
                </a:ln>
                <a:solidFill>
                  <a:srgbClr val="34383E"/>
                </a:solidFill>
                <a:effectLst/>
                <a:latin typeface="inherit"/>
              </a:rPr>
              <a:t>Volba zasklení se odráží ve vlastnostech plastových oken, a to z hlediska tepelné a zvukové izolace i bezpečnosti.</a:t>
            </a:r>
            <a:endParaRPr kumimoji="0" lang="cs-CZ" altLang="cs-CZ" sz="4000" b="0" i="0" u="none" strike="noStrike" cap="none" normalizeH="0" baseline="0" dirty="0">
              <a:ln>
                <a:noFill/>
              </a:ln>
              <a:solidFill>
                <a:srgbClr val="34383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cs-CZ" altLang="cs-CZ" sz="3200" b="0" i="0" u="none" strike="noStrike" cap="none" normalizeH="0" baseline="0" dirty="0">
                <a:ln>
                  <a:noFill/>
                </a:ln>
                <a:solidFill>
                  <a:srgbClr val="383E42"/>
                </a:solidFill>
                <a:effectLst/>
                <a:latin typeface="franklin-gothic-urw"/>
              </a:rPr>
              <a:t>kompletace oken spojením rámů a křídel</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cs-CZ" altLang="cs-CZ" sz="3200" b="0" i="0" u="none" strike="noStrike" cap="none" normalizeH="0" baseline="0" dirty="0">
                <a:ln>
                  <a:noFill/>
                </a:ln>
                <a:solidFill>
                  <a:srgbClr val="383E42"/>
                </a:solidFill>
                <a:effectLst/>
                <a:latin typeface="franklin-gothic-urw"/>
              </a:rPr>
              <a:t>výstupní kontrola a expedice k zákazníkovi</a:t>
            </a:r>
          </a:p>
          <a:p>
            <a:endParaRPr lang="cs-CZ" dirty="0"/>
          </a:p>
        </p:txBody>
      </p:sp>
      <p:pic>
        <p:nvPicPr>
          <p:cNvPr id="1029" name="Picture 5" descr="Výroba plastových oken VEKRA výrobní linka">
            <a:extLst>
              <a:ext uri="{FF2B5EF4-FFF2-40B4-BE49-F238E27FC236}">
                <a16:creationId xmlns:a16="http://schemas.microsoft.com/office/drawing/2014/main" id="{8E895A2D-5AE2-4F5E-9687-DEC93EE79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906" y="265755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ýroba plastových oken VEKRA zasklení">
            <a:extLst>
              <a:ext uri="{FF2B5EF4-FFF2-40B4-BE49-F238E27FC236}">
                <a16:creationId xmlns:a16="http://schemas.microsoft.com/office/drawing/2014/main" id="{23DA8A12-339B-420F-94D2-EEA2B87C0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3650" y="423274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5D2F3F5C-44FF-471A-8B92-DF0DFE5F79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3650" y="1104849"/>
            <a:ext cx="1334915" cy="1334915"/>
          </a:xfrm>
          <a:prstGeom prst="rect">
            <a:avLst/>
          </a:prstGeom>
        </p:spPr>
      </p:pic>
    </p:spTree>
    <p:extLst>
      <p:ext uri="{BB962C8B-B14F-4D97-AF65-F5344CB8AC3E}">
        <p14:creationId xmlns:p14="http://schemas.microsoft.com/office/powerpoint/2010/main" val="6369246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C9CB3A-B00E-49D1-9067-D7A0F13ACE7B}"/>
              </a:ext>
            </a:extLst>
          </p:cNvPr>
          <p:cNvSpPr>
            <a:spLocks noGrp="1"/>
          </p:cNvSpPr>
          <p:nvPr>
            <p:ph type="title"/>
          </p:nvPr>
        </p:nvSpPr>
        <p:spPr/>
        <p:txBody>
          <a:bodyPr/>
          <a:lstStyle/>
          <a:p>
            <a:r>
              <a:rPr lang="cs-CZ" b="1" dirty="0">
                <a:solidFill>
                  <a:srgbClr val="C00000"/>
                </a:solidFill>
              </a:rPr>
              <a:t>Příklad:</a:t>
            </a:r>
          </a:p>
        </p:txBody>
      </p:sp>
      <p:sp>
        <p:nvSpPr>
          <p:cNvPr id="3" name="Zástupný obsah 2">
            <a:extLst>
              <a:ext uri="{FF2B5EF4-FFF2-40B4-BE49-F238E27FC236}">
                <a16:creationId xmlns:a16="http://schemas.microsoft.com/office/drawing/2014/main" id="{22E3E92F-4087-4165-AAD5-0ACEAE75DE9F}"/>
              </a:ext>
            </a:extLst>
          </p:cNvPr>
          <p:cNvSpPr>
            <a:spLocks noGrp="1"/>
          </p:cNvSpPr>
          <p:nvPr>
            <p:ph idx="1"/>
          </p:nvPr>
        </p:nvSpPr>
        <p:spPr/>
        <p:txBody>
          <a:bodyPr>
            <a:normAutofit fontScale="77500" lnSpcReduction="20000"/>
          </a:bodyPr>
          <a:lstStyle/>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Na základě požadavků distribuce a omezení kapacit sestavte plán kapacit a plán zásobování. Na skladě HV je 10 ks oken požadované velikosti.</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K 1.4. Vaše firma musí dodat zákazníkovi </a:t>
            </a:r>
            <a:r>
              <a:rPr lang="cs-CZ" sz="1800" dirty="0">
                <a:latin typeface="Calibri" panose="020F0502020204030204" pitchFamily="34" charset="0"/>
                <a:ea typeface="Calibri" panose="020F0502020204030204" pitchFamily="34" charset="0"/>
                <a:cs typeface="Times New Roman" panose="02020603050405020304" pitchFamily="18" charset="0"/>
              </a:rPr>
              <a:t>700</a:t>
            </a:r>
            <a:r>
              <a:rPr lang="cs-CZ" sz="1800" dirty="0">
                <a:effectLst/>
                <a:latin typeface="Calibri" panose="020F0502020204030204" pitchFamily="34" charset="0"/>
                <a:ea typeface="Calibri" panose="020F0502020204030204" pitchFamily="34" charset="0"/>
                <a:cs typeface="Times New Roman" panose="02020603050405020304" pitchFamily="18" charset="0"/>
              </a:rPr>
              <a:t> plastových oken o velikosti 120x80. Spedice trvá 1 pracovní den</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Stroj se skládá z následujících součástek: A (dvojskla), B (plastový profil), C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těsnení</a:t>
            </a:r>
            <a:r>
              <a:rPr lang="cs-CZ" sz="1800" dirty="0">
                <a:effectLst/>
                <a:latin typeface="Calibri" panose="020F0502020204030204" pitchFamily="34" charset="0"/>
                <a:ea typeface="Calibri" panose="020F0502020204030204" pitchFamily="34" charset="0"/>
                <a:cs typeface="Times New Roman" panose="02020603050405020304" pitchFamily="18" charset="0"/>
              </a:rPr>
              <a:t>), D (kostra</a:t>
            </a:r>
            <a:r>
              <a:rPr lang="cs-CZ" sz="18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25000"/>
              </a:lnSpc>
              <a:spcAft>
                <a:spcPts val="1000"/>
              </a:spcAft>
            </a:pPr>
            <a:r>
              <a:rPr lang="cs-CZ" sz="1800">
                <a:effectLst/>
                <a:latin typeface="Calibri" panose="020F0502020204030204" pitchFamily="34" charset="0"/>
                <a:ea typeface="Calibri" panose="020F0502020204030204" pitchFamily="34" charset="0"/>
                <a:cs typeface="Times New Roman" panose="02020603050405020304" pitchFamily="18" charset="0"/>
              </a:rPr>
              <a:t>Podmínky nákupu:</a:t>
            </a:r>
          </a:p>
          <a:p>
            <a:pPr algn="just">
              <a:lnSpc>
                <a:spcPct val="12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Všechny díly kupujete od dodavatelů</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Výsledný produkt montujete na svém závodě</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Uvnitř výrobního závodu taktéž probíhají následující operace: 1. řezání plastových profilů (K1=155ks/týden), 2. vložení kovové výztuhy (K2=100 ks/týden), 3. svaření profilů (K3=60ks/tý</a:t>
            </a:r>
            <a:r>
              <a:rPr lang="cs-CZ" sz="1800" dirty="0">
                <a:latin typeface="Calibri" panose="020F0502020204030204" pitchFamily="34" charset="0"/>
                <a:ea typeface="Calibri" panose="020F0502020204030204" pitchFamily="34" charset="0"/>
                <a:cs typeface="Times New Roman" panose="02020603050405020304" pitchFamily="18" charset="0"/>
              </a:rPr>
              <a:t>den</a:t>
            </a:r>
            <a:r>
              <a:rPr lang="cs-CZ" sz="1800" dirty="0">
                <a:effectLst/>
                <a:latin typeface="Calibri" panose="020F0502020204030204" pitchFamily="34" charset="0"/>
                <a:ea typeface="Calibri" panose="020F0502020204030204" pitchFamily="34" charset="0"/>
                <a:cs typeface="Times New Roman" panose="02020603050405020304" pitchFamily="18" charset="0"/>
              </a:rPr>
              <a:t>), 4. těsnění (K4=100ks/</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týd</a:t>
            </a:r>
            <a:r>
              <a:rPr lang="cs-CZ" sz="1800" dirty="0">
                <a:effectLst/>
                <a:latin typeface="Calibri" panose="020F0502020204030204" pitchFamily="34" charset="0"/>
                <a:ea typeface="Calibri" panose="020F0502020204030204" pitchFamily="34" charset="0"/>
                <a:cs typeface="Times New Roman" panose="02020603050405020304" pitchFamily="18" charset="0"/>
              </a:rPr>
              <a:t>), 5. zasklení (K5=50ks/</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týd</a:t>
            </a:r>
            <a:r>
              <a:rPr lang="cs-CZ" sz="1800" dirty="0">
                <a:effectLst/>
                <a:latin typeface="Calibri" panose="020F0502020204030204" pitchFamily="34" charset="0"/>
                <a:ea typeface="Calibri" panose="020F0502020204030204" pitchFamily="34" charset="0"/>
                <a:cs typeface="Times New Roman" panose="02020603050405020304" pitchFamily="18" charset="0"/>
              </a:rPr>
              <a:t>), 6. kompletace (K6=30ks/</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týd</a:t>
            </a:r>
            <a:r>
              <a:rPr lang="cs-CZ" sz="1800" dirty="0">
                <a:effectLst/>
                <a:latin typeface="Calibri" panose="020F0502020204030204" pitchFamily="34" charset="0"/>
                <a:ea typeface="Calibri" panose="020F0502020204030204" pitchFamily="34" charset="0"/>
                <a:cs typeface="Times New Roman" panose="02020603050405020304" pitchFamily="18" charset="0"/>
              </a:rPr>
              <a:t>), 7. balení (K7=160ks/</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týd</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Kapacita skladu materiálu je 300 ks součástek všech materiálových prvků.</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Sestavte plán kapacit, plán zásobování, výrobní plán a plán distribuce</a:t>
            </a:r>
          </a:p>
          <a:p>
            <a:endParaRPr lang="cs-CZ" dirty="0"/>
          </a:p>
        </p:txBody>
      </p:sp>
    </p:spTree>
    <p:extLst>
      <p:ext uri="{BB962C8B-B14F-4D97-AF65-F5344CB8AC3E}">
        <p14:creationId xmlns:p14="http://schemas.microsoft.com/office/powerpoint/2010/main" val="4221338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F85837-E952-4339-9AB7-F0DE3152DF9F}"/>
              </a:ext>
            </a:extLst>
          </p:cNvPr>
          <p:cNvSpPr>
            <a:spLocks noGrp="1"/>
          </p:cNvSpPr>
          <p:nvPr>
            <p:ph type="title"/>
          </p:nvPr>
        </p:nvSpPr>
        <p:spPr/>
        <p:txBody>
          <a:bodyPr/>
          <a:lstStyle/>
          <a:p>
            <a:r>
              <a:rPr lang="cs-CZ" b="1" dirty="0"/>
              <a:t>Plán distribuce:</a:t>
            </a:r>
          </a:p>
        </p:txBody>
      </p:sp>
      <p:sp>
        <p:nvSpPr>
          <p:cNvPr id="3" name="Zástupný obsah 2">
            <a:extLst>
              <a:ext uri="{FF2B5EF4-FFF2-40B4-BE49-F238E27FC236}">
                <a16:creationId xmlns:a16="http://schemas.microsoft.com/office/drawing/2014/main" id="{3943E69F-FCED-4DAF-B249-7DC2AAAA7AF3}"/>
              </a:ext>
            </a:extLst>
          </p:cNvPr>
          <p:cNvSpPr>
            <a:spLocks noGrp="1"/>
          </p:cNvSpPr>
          <p:nvPr>
            <p:ph idx="1"/>
          </p:nvPr>
        </p:nvSpPr>
        <p:spPr/>
        <p:txBody>
          <a:bodyPr/>
          <a:lstStyle/>
          <a:p>
            <a:r>
              <a:rPr lang="cs-CZ" dirty="0"/>
              <a:t>700ks/měsíc, 120x80 kde dni 1.4.</a:t>
            </a:r>
          </a:p>
          <a:p>
            <a:endParaRPr lang="cs-CZ" dirty="0"/>
          </a:p>
          <a:p>
            <a:pPr marL="0" indent="0">
              <a:buNone/>
            </a:pPr>
            <a:r>
              <a:rPr lang="cs-CZ" dirty="0"/>
              <a:t>             -10 ks</a:t>
            </a:r>
          </a:p>
          <a:p>
            <a:endParaRPr lang="cs-CZ" dirty="0"/>
          </a:p>
          <a:p>
            <a:r>
              <a:rPr lang="cs-CZ" dirty="0"/>
              <a:t>Výroba musí být ukončena do 31.03. 690 ks/měsíc</a:t>
            </a:r>
          </a:p>
          <a:p>
            <a:r>
              <a:rPr lang="cs-CZ" dirty="0"/>
              <a:t>Výrobky budou odváženy jednou za týden, vždy v Pá, zásoba HV do předchozího dne, 23 pracovní dny, v průměru za den tedy 30 oken</a:t>
            </a:r>
          </a:p>
          <a:p>
            <a:endParaRPr lang="cs-CZ" dirty="0"/>
          </a:p>
        </p:txBody>
      </p:sp>
      <p:sp>
        <p:nvSpPr>
          <p:cNvPr id="4" name="Šipka: dolů 3">
            <a:extLst>
              <a:ext uri="{FF2B5EF4-FFF2-40B4-BE49-F238E27FC236}">
                <a16:creationId xmlns:a16="http://schemas.microsoft.com/office/drawing/2014/main" id="{88C8625C-320A-4672-ABC9-CF896DE19739}"/>
              </a:ext>
            </a:extLst>
          </p:cNvPr>
          <p:cNvSpPr/>
          <p:nvPr/>
        </p:nvSpPr>
        <p:spPr>
          <a:xfrm>
            <a:off x="4490519" y="2625505"/>
            <a:ext cx="1339913" cy="8034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678015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DD7134-D5D8-4532-B109-AB3F700C5E50}"/>
              </a:ext>
            </a:extLst>
          </p:cNvPr>
          <p:cNvSpPr>
            <a:spLocks noGrp="1"/>
          </p:cNvSpPr>
          <p:nvPr>
            <p:ph type="title"/>
          </p:nvPr>
        </p:nvSpPr>
        <p:spPr/>
        <p:txBody>
          <a:bodyPr/>
          <a:lstStyle/>
          <a:p>
            <a:r>
              <a:rPr lang="cs-CZ" b="1" dirty="0"/>
              <a:t>Plán distribuce:</a:t>
            </a:r>
            <a:endParaRPr lang="cs-CZ" dirty="0"/>
          </a:p>
        </p:txBody>
      </p:sp>
      <p:sp>
        <p:nvSpPr>
          <p:cNvPr id="3" name="Zástupný obsah 2">
            <a:extLst>
              <a:ext uri="{FF2B5EF4-FFF2-40B4-BE49-F238E27FC236}">
                <a16:creationId xmlns:a16="http://schemas.microsoft.com/office/drawing/2014/main" id="{D1D7F196-CB62-4175-A0BA-26FE084192DB}"/>
              </a:ext>
            </a:extLst>
          </p:cNvPr>
          <p:cNvSpPr>
            <a:spLocks noGrp="1"/>
          </p:cNvSpPr>
          <p:nvPr>
            <p:ph idx="1"/>
          </p:nvPr>
        </p:nvSpPr>
        <p:spPr/>
        <p:txBody>
          <a:bodyPr/>
          <a:lstStyle/>
          <a:p>
            <a:r>
              <a:rPr lang="cs-CZ" dirty="0"/>
              <a:t>1-4.03.: odvoz za 3 dny-90 oken</a:t>
            </a:r>
          </a:p>
          <a:p>
            <a:r>
              <a:rPr lang="cs-CZ" dirty="0"/>
              <a:t>7-11.03.: odvoz za 5 dní- 150 oken</a:t>
            </a:r>
          </a:p>
          <a:p>
            <a:r>
              <a:rPr lang="cs-CZ" dirty="0"/>
              <a:t>14-18.03.: odvoz za 5 dní -150 oken</a:t>
            </a:r>
          </a:p>
          <a:p>
            <a:r>
              <a:rPr lang="cs-CZ" dirty="0"/>
              <a:t>21-25.03.: odvoz za 5 dní-  150 oken</a:t>
            </a:r>
          </a:p>
          <a:p>
            <a:r>
              <a:rPr lang="cs-CZ" dirty="0"/>
              <a:t>28-31.03.: odvoz za 5 dní-  150 oken</a:t>
            </a:r>
          </a:p>
        </p:txBody>
      </p:sp>
    </p:spTree>
    <p:extLst>
      <p:ext uri="{BB962C8B-B14F-4D97-AF65-F5344CB8AC3E}">
        <p14:creationId xmlns:p14="http://schemas.microsoft.com/office/powerpoint/2010/main" val="3893991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3ACD8A-B88F-4530-8939-713D274391D9}"/>
              </a:ext>
            </a:extLst>
          </p:cNvPr>
          <p:cNvSpPr>
            <a:spLocks noGrp="1"/>
          </p:cNvSpPr>
          <p:nvPr>
            <p:ph type="title"/>
          </p:nvPr>
        </p:nvSpPr>
        <p:spPr/>
        <p:txBody>
          <a:bodyPr/>
          <a:lstStyle/>
          <a:p>
            <a:r>
              <a:rPr lang="cs-CZ" b="1" dirty="0"/>
              <a:t>Plán výroby</a:t>
            </a:r>
          </a:p>
        </p:txBody>
      </p:sp>
      <p:sp>
        <p:nvSpPr>
          <p:cNvPr id="3" name="Zástupný obsah 2">
            <a:extLst>
              <a:ext uri="{FF2B5EF4-FFF2-40B4-BE49-F238E27FC236}">
                <a16:creationId xmlns:a16="http://schemas.microsoft.com/office/drawing/2014/main" id="{5E3E38D7-3CA6-474D-9F2D-7E762F507F62}"/>
              </a:ext>
            </a:extLst>
          </p:cNvPr>
          <p:cNvSpPr>
            <a:spLocks noGrp="1"/>
          </p:cNvSpPr>
          <p:nvPr>
            <p:ph idx="1"/>
          </p:nvPr>
        </p:nvSpPr>
        <p:spPr/>
        <p:txBody>
          <a:bodyPr/>
          <a:lstStyle/>
          <a:p>
            <a:r>
              <a:rPr lang="cs-CZ" dirty="0"/>
              <a:t>V době od 01.03. do 31.03. musí být realizována výroba 600 ks</a:t>
            </a:r>
          </a:p>
          <a:p>
            <a:r>
              <a:rPr lang="cs-CZ" dirty="0"/>
              <a:t>Průběh výroby </a:t>
            </a:r>
          </a:p>
          <a:p>
            <a:endParaRPr lang="cs-CZ" dirty="0"/>
          </a:p>
          <a:p>
            <a:endParaRPr lang="cs-CZ" dirty="0"/>
          </a:p>
          <a:p>
            <a:endParaRPr lang="cs-CZ" dirty="0"/>
          </a:p>
          <a:p>
            <a:endParaRPr lang="cs-CZ" dirty="0"/>
          </a:p>
          <a:p>
            <a:pPr marL="0" indent="0">
              <a:buNone/>
            </a:pPr>
            <a:r>
              <a:rPr lang="cs-CZ" dirty="0"/>
              <a:t> </a:t>
            </a:r>
          </a:p>
        </p:txBody>
      </p:sp>
      <p:sp>
        <p:nvSpPr>
          <p:cNvPr id="4" name="TextovéPole 3">
            <a:extLst>
              <a:ext uri="{FF2B5EF4-FFF2-40B4-BE49-F238E27FC236}">
                <a16:creationId xmlns:a16="http://schemas.microsoft.com/office/drawing/2014/main" id="{510A176A-7E20-4CDA-A222-3976F98F0350}"/>
              </a:ext>
            </a:extLst>
          </p:cNvPr>
          <p:cNvSpPr txBox="1"/>
          <p:nvPr/>
        </p:nvSpPr>
        <p:spPr>
          <a:xfrm>
            <a:off x="1754471" y="3340064"/>
            <a:ext cx="840829" cy="646331"/>
          </a:xfrm>
          <a:prstGeom prst="rect">
            <a:avLst/>
          </a:prstGeom>
          <a:noFill/>
          <a:ln>
            <a:solidFill>
              <a:schemeClr val="tx2"/>
            </a:solidFill>
          </a:ln>
        </p:spPr>
        <p:txBody>
          <a:bodyPr wrap="square" rtlCol="0">
            <a:spAutoFit/>
          </a:bodyPr>
          <a:lstStyle/>
          <a:p>
            <a:r>
              <a:rPr lang="cs-CZ" dirty="0"/>
              <a:t>1</a:t>
            </a:r>
          </a:p>
          <a:p>
            <a:r>
              <a:rPr lang="cs-CZ" dirty="0"/>
              <a:t>K=155</a:t>
            </a:r>
          </a:p>
        </p:txBody>
      </p:sp>
      <p:sp>
        <p:nvSpPr>
          <p:cNvPr id="5" name="TextovéPole 4">
            <a:extLst>
              <a:ext uri="{FF2B5EF4-FFF2-40B4-BE49-F238E27FC236}">
                <a16:creationId xmlns:a16="http://schemas.microsoft.com/office/drawing/2014/main" id="{BAC6A0F9-7A1E-41ED-8939-D9E8198505C9}"/>
              </a:ext>
            </a:extLst>
          </p:cNvPr>
          <p:cNvSpPr txBox="1"/>
          <p:nvPr/>
        </p:nvSpPr>
        <p:spPr>
          <a:xfrm>
            <a:off x="4581001" y="3324430"/>
            <a:ext cx="840829" cy="646331"/>
          </a:xfrm>
          <a:prstGeom prst="rect">
            <a:avLst/>
          </a:prstGeom>
          <a:noFill/>
          <a:ln>
            <a:solidFill>
              <a:schemeClr val="tx2"/>
            </a:solidFill>
          </a:ln>
        </p:spPr>
        <p:txBody>
          <a:bodyPr wrap="square" rtlCol="0">
            <a:spAutoFit/>
          </a:bodyPr>
          <a:lstStyle/>
          <a:p>
            <a:r>
              <a:rPr lang="cs-CZ" dirty="0"/>
              <a:t>3</a:t>
            </a:r>
          </a:p>
          <a:p>
            <a:r>
              <a:rPr lang="cs-CZ" dirty="0"/>
              <a:t>K=60</a:t>
            </a:r>
          </a:p>
        </p:txBody>
      </p:sp>
      <p:sp>
        <p:nvSpPr>
          <p:cNvPr id="6" name="TextovéPole 5">
            <a:extLst>
              <a:ext uri="{FF2B5EF4-FFF2-40B4-BE49-F238E27FC236}">
                <a16:creationId xmlns:a16="http://schemas.microsoft.com/office/drawing/2014/main" id="{6469F50C-7723-4138-AD9E-835E8D6C0F28}"/>
              </a:ext>
            </a:extLst>
          </p:cNvPr>
          <p:cNvSpPr txBox="1"/>
          <p:nvPr/>
        </p:nvSpPr>
        <p:spPr>
          <a:xfrm>
            <a:off x="3138527" y="3340064"/>
            <a:ext cx="840829" cy="646331"/>
          </a:xfrm>
          <a:prstGeom prst="rect">
            <a:avLst/>
          </a:prstGeom>
          <a:noFill/>
          <a:ln>
            <a:solidFill>
              <a:schemeClr val="tx2"/>
            </a:solidFill>
          </a:ln>
        </p:spPr>
        <p:txBody>
          <a:bodyPr wrap="square" rtlCol="0">
            <a:spAutoFit/>
          </a:bodyPr>
          <a:lstStyle/>
          <a:p>
            <a:r>
              <a:rPr lang="cs-CZ" dirty="0"/>
              <a:t>2</a:t>
            </a:r>
          </a:p>
          <a:p>
            <a:r>
              <a:rPr lang="cs-CZ" dirty="0"/>
              <a:t>K=100</a:t>
            </a:r>
          </a:p>
        </p:txBody>
      </p:sp>
      <p:sp>
        <p:nvSpPr>
          <p:cNvPr id="7" name="TextovéPole 6">
            <a:extLst>
              <a:ext uri="{FF2B5EF4-FFF2-40B4-BE49-F238E27FC236}">
                <a16:creationId xmlns:a16="http://schemas.microsoft.com/office/drawing/2014/main" id="{7F2A44B1-2763-4516-B960-6A9D47706891}"/>
              </a:ext>
            </a:extLst>
          </p:cNvPr>
          <p:cNvSpPr txBox="1"/>
          <p:nvPr/>
        </p:nvSpPr>
        <p:spPr>
          <a:xfrm>
            <a:off x="6023475" y="3324431"/>
            <a:ext cx="840829" cy="646331"/>
          </a:xfrm>
          <a:prstGeom prst="rect">
            <a:avLst/>
          </a:prstGeom>
          <a:noFill/>
          <a:ln>
            <a:solidFill>
              <a:schemeClr val="tx2"/>
            </a:solidFill>
          </a:ln>
        </p:spPr>
        <p:txBody>
          <a:bodyPr wrap="square" rtlCol="0">
            <a:spAutoFit/>
          </a:bodyPr>
          <a:lstStyle/>
          <a:p>
            <a:r>
              <a:rPr lang="cs-CZ" dirty="0"/>
              <a:t>4</a:t>
            </a:r>
          </a:p>
          <a:p>
            <a:r>
              <a:rPr lang="cs-CZ" dirty="0"/>
              <a:t>K=100</a:t>
            </a:r>
          </a:p>
        </p:txBody>
      </p:sp>
      <p:sp>
        <p:nvSpPr>
          <p:cNvPr id="8" name="TextovéPole 7">
            <a:extLst>
              <a:ext uri="{FF2B5EF4-FFF2-40B4-BE49-F238E27FC236}">
                <a16:creationId xmlns:a16="http://schemas.microsoft.com/office/drawing/2014/main" id="{11B73EC8-AA40-44C2-A936-251A18FE59DB}"/>
              </a:ext>
            </a:extLst>
          </p:cNvPr>
          <p:cNvSpPr txBox="1"/>
          <p:nvPr/>
        </p:nvSpPr>
        <p:spPr>
          <a:xfrm>
            <a:off x="7407531" y="3342243"/>
            <a:ext cx="840829" cy="646331"/>
          </a:xfrm>
          <a:prstGeom prst="rect">
            <a:avLst/>
          </a:prstGeom>
          <a:noFill/>
          <a:ln>
            <a:solidFill>
              <a:schemeClr val="tx2"/>
            </a:solidFill>
          </a:ln>
        </p:spPr>
        <p:txBody>
          <a:bodyPr wrap="square" rtlCol="0">
            <a:spAutoFit/>
          </a:bodyPr>
          <a:lstStyle/>
          <a:p>
            <a:r>
              <a:rPr lang="cs-CZ" dirty="0"/>
              <a:t>5</a:t>
            </a:r>
          </a:p>
          <a:p>
            <a:r>
              <a:rPr lang="cs-CZ" dirty="0"/>
              <a:t>K=50</a:t>
            </a:r>
          </a:p>
        </p:txBody>
      </p:sp>
      <p:sp>
        <p:nvSpPr>
          <p:cNvPr id="9" name="TextovéPole 8">
            <a:extLst>
              <a:ext uri="{FF2B5EF4-FFF2-40B4-BE49-F238E27FC236}">
                <a16:creationId xmlns:a16="http://schemas.microsoft.com/office/drawing/2014/main" id="{4C033632-5F2C-44D3-BC0D-B09043CF1DAC}"/>
              </a:ext>
            </a:extLst>
          </p:cNvPr>
          <p:cNvSpPr txBox="1"/>
          <p:nvPr/>
        </p:nvSpPr>
        <p:spPr>
          <a:xfrm>
            <a:off x="8811931" y="3299579"/>
            <a:ext cx="840829" cy="646331"/>
          </a:xfrm>
          <a:prstGeom prst="rect">
            <a:avLst/>
          </a:prstGeom>
          <a:noFill/>
          <a:ln>
            <a:solidFill>
              <a:schemeClr val="tx2"/>
            </a:solidFill>
          </a:ln>
        </p:spPr>
        <p:txBody>
          <a:bodyPr wrap="square" rtlCol="0">
            <a:spAutoFit/>
          </a:bodyPr>
          <a:lstStyle/>
          <a:p>
            <a:r>
              <a:rPr lang="cs-CZ" dirty="0"/>
              <a:t>6</a:t>
            </a:r>
          </a:p>
          <a:p>
            <a:r>
              <a:rPr lang="cs-CZ" dirty="0"/>
              <a:t>K=40</a:t>
            </a:r>
          </a:p>
        </p:txBody>
      </p:sp>
      <p:sp>
        <p:nvSpPr>
          <p:cNvPr id="13" name="Ovál 12">
            <a:extLst>
              <a:ext uri="{FF2B5EF4-FFF2-40B4-BE49-F238E27FC236}">
                <a16:creationId xmlns:a16="http://schemas.microsoft.com/office/drawing/2014/main" id="{477D431C-8334-4DCB-B3F7-DCEB2246DE36}"/>
              </a:ext>
            </a:extLst>
          </p:cNvPr>
          <p:cNvSpPr/>
          <p:nvPr/>
        </p:nvSpPr>
        <p:spPr>
          <a:xfrm>
            <a:off x="8693527" y="2695073"/>
            <a:ext cx="1399407" cy="2117558"/>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15" name="Přímá spojnice se šipkou 14">
            <a:extLst>
              <a:ext uri="{FF2B5EF4-FFF2-40B4-BE49-F238E27FC236}">
                <a16:creationId xmlns:a16="http://schemas.microsoft.com/office/drawing/2014/main" id="{93C0B2D8-CBEC-4C6E-8E73-F8D37BB8F877}"/>
              </a:ext>
            </a:extLst>
          </p:cNvPr>
          <p:cNvCxnSpPr>
            <a:stCxn id="4" idx="3"/>
            <a:endCxn id="6" idx="1"/>
          </p:cNvCxnSpPr>
          <p:nvPr/>
        </p:nvCxnSpPr>
        <p:spPr>
          <a:xfrm>
            <a:off x="2595300" y="3663230"/>
            <a:ext cx="5432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Přímá spojnice se šipkou 15">
            <a:extLst>
              <a:ext uri="{FF2B5EF4-FFF2-40B4-BE49-F238E27FC236}">
                <a16:creationId xmlns:a16="http://schemas.microsoft.com/office/drawing/2014/main" id="{D2C5B184-EE10-4F0F-89BB-EDE1B5759981}"/>
              </a:ext>
            </a:extLst>
          </p:cNvPr>
          <p:cNvCxnSpPr/>
          <p:nvPr/>
        </p:nvCxnSpPr>
        <p:spPr>
          <a:xfrm>
            <a:off x="3979356" y="3622745"/>
            <a:ext cx="5432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Přímá spojnice se šipkou 16">
            <a:extLst>
              <a:ext uri="{FF2B5EF4-FFF2-40B4-BE49-F238E27FC236}">
                <a16:creationId xmlns:a16="http://schemas.microsoft.com/office/drawing/2014/main" id="{6958CD94-C3C8-454B-9D61-0A3FA68F6B4E}"/>
              </a:ext>
            </a:extLst>
          </p:cNvPr>
          <p:cNvCxnSpPr/>
          <p:nvPr/>
        </p:nvCxnSpPr>
        <p:spPr>
          <a:xfrm>
            <a:off x="5421830" y="3607520"/>
            <a:ext cx="5432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Přímá spojnice se šipkou 17">
            <a:extLst>
              <a:ext uri="{FF2B5EF4-FFF2-40B4-BE49-F238E27FC236}">
                <a16:creationId xmlns:a16="http://schemas.microsoft.com/office/drawing/2014/main" id="{1FC412B4-5DDF-4C42-8A66-2D8AF6F95ACC}"/>
              </a:ext>
            </a:extLst>
          </p:cNvPr>
          <p:cNvCxnSpPr/>
          <p:nvPr/>
        </p:nvCxnSpPr>
        <p:spPr>
          <a:xfrm>
            <a:off x="6864304" y="3607520"/>
            <a:ext cx="5432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Přímá spojnice se šipkou 18">
            <a:extLst>
              <a:ext uri="{FF2B5EF4-FFF2-40B4-BE49-F238E27FC236}">
                <a16:creationId xmlns:a16="http://schemas.microsoft.com/office/drawing/2014/main" id="{B47BB0A5-2A1B-4FAD-8482-8858DE310CE4}"/>
              </a:ext>
            </a:extLst>
          </p:cNvPr>
          <p:cNvCxnSpPr/>
          <p:nvPr/>
        </p:nvCxnSpPr>
        <p:spPr>
          <a:xfrm>
            <a:off x="8248360" y="3607520"/>
            <a:ext cx="5432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ovéPole 19">
            <a:extLst>
              <a:ext uri="{FF2B5EF4-FFF2-40B4-BE49-F238E27FC236}">
                <a16:creationId xmlns:a16="http://schemas.microsoft.com/office/drawing/2014/main" id="{054226F3-CFDF-47FA-AF70-88028F0C13FE}"/>
              </a:ext>
            </a:extLst>
          </p:cNvPr>
          <p:cNvSpPr txBox="1"/>
          <p:nvPr/>
        </p:nvSpPr>
        <p:spPr>
          <a:xfrm>
            <a:off x="10331329" y="3340064"/>
            <a:ext cx="840829" cy="646331"/>
          </a:xfrm>
          <a:prstGeom prst="rect">
            <a:avLst/>
          </a:prstGeom>
          <a:noFill/>
          <a:ln>
            <a:solidFill>
              <a:schemeClr val="tx2"/>
            </a:solidFill>
          </a:ln>
        </p:spPr>
        <p:txBody>
          <a:bodyPr wrap="square" rtlCol="0">
            <a:spAutoFit/>
          </a:bodyPr>
          <a:lstStyle/>
          <a:p>
            <a:r>
              <a:rPr lang="cs-CZ" dirty="0"/>
              <a:t>7</a:t>
            </a:r>
          </a:p>
          <a:p>
            <a:r>
              <a:rPr lang="cs-CZ" dirty="0"/>
              <a:t>K=160</a:t>
            </a:r>
          </a:p>
        </p:txBody>
      </p:sp>
      <p:cxnSp>
        <p:nvCxnSpPr>
          <p:cNvPr id="21" name="Přímá spojnice se šipkou 20">
            <a:extLst>
              <a:ext uri="{FF2B5EF4-FFF2-40B4-BE49-F238E27FC236}">
                <a16:creationId xmlns:a16="http://schemas.microsoft.com/office/drawing/2014/main" id="{C96D8F94-4CA7-47C2-9850-28DFB9E2EE26}"/>
              </a:ext>
            </a:extLst>
          </p:cNvPr>
          <p:cNvCxnSpPr>
            <a:cxnSpLocks/>
            <a:endCxn id="20" idx="1"/>
          </p:cNvCxnSpPr>
          <p:nvPr/>
        </p:nvCxnSpPr>
        <p:spPr>
          <a:xfrm>
            <a:off x="9652760" y="3637412"/>
            <a:ext cx="678569" cy="258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ovéPole 10">
            <a:extLst>
              <a:ext uri="{FF2B5EF4-FFF2-40B4-BE49-F238E27FC236}">
                <a16:creationId xmlns:a16="http://schemas.microsoft.com/office/drawing/2014/main" id="{AC4D44A1-8320-47CE-954A-2C8819985D68}"/>
              </a:ext>
            </a:extLst>
          </p:cNvPr>
          <p:cNvSpPr txBox="1"/>
          <p:nvPr/>
        </p:nvSpPr>
        <p:spPr>
          <a:xfrm>
            <a:off x="8883372" y="4876659"/>
            <a:ext cx="1209562" cy="369332"/>
          </a:xfrm>
          <a:prstGeom prst="rect">
            <a:avLst/>
          </a:prstGeom>
          <a:noFill/>
        </p:spPr>
        <p:txBody>
          <a:bodyPr wrap="none" rtlCol="0">
            <a:spAutoFit/>
          </a:bodyPr>
          <a:lstStyle/>
          <a:p>
            <a:r>
              <a:rPr lang="cs-CZ" dirty="0">
                <a:solidFill>
                  <a:srgbClr val="FF0000"/>
                </a:solidFill>
              </a:rPr>
              <a:t>Úzké místo</a:t>
            </a:r>
          </a:p>
        </p:txBody>
      </p:sp>
      <p:cxnSp>
        <p:nvCxnSpPr>
          <p:cNvPr id="14" name="Přímá spojnice se šipkou 13">
            <a:extLst>
              <a:ext uri="{FF2B5EF4-FFF2-40B4-BE49-F238E27FC236}">
                <a16:creationId xmlns:a16="http://schemas.microsoft.com/office/drawing/2014/main" id="{F164F4C1-13EE-488E-A9E0-EC050A56B9FC}"/>
              </a:ext>
            </a:extLst>
          </p:cNvPr>
          <p:cNvCxnSpPr/>
          <p:nvPr/>
        </p:nvCxnSpPr>
        <p:spPr>
          <a:xfrm flipH="1">
            <a:off x="2761307" y="4399984"/>
            <a:ext cx="5487053"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2" name="TextovéPole 21">
            <a:extLst>
              <a:ext uri="{FF2B5EF4-FFF2-40B4-BE49-F238E27FC236}">
                <a16:creationId xmlns:a16="http://schemas.microsoft.com/office/drawing/2014/main" id="{96E77C8D-4AD2-41EB-8C26-8B0FB91C06DA}"/>
              </a:ext>
            </a:extLst>
          </p:cNvPr>
          <p:cNvSpPr txBox="1"/>
          <p:nvPr/>
        </p:nvSpPr>
        <p:spPr>
          <a:xfrm>
            <a:off x="5234327" y="4447591"/>
            <a:ext cx="530915" cy="369332"/>
          </a:xfrm>
          <a:prstGeom prst="rect">
            <a:avLst/>
          </a:prstGeom>
          <a:noFill/>
        </p:spPr>
        <p:txBody>
          <a:bodyPr wrap="none" rtlCol="0">
            <a:spAutoFit/>
          </a:bodyPr>
          <a:lstStyle/>
          <a:p>
            <a:r>
              <a:rPr lang="cs-CZ" dirty="0" err="1">
                <a:solidFill>
                  <a:srgbClr val="FF0000"/>
                </a:solidFill>
              </a:rPr>
              <a:t>Pull</a:t>
            </a:r>
            <a:endParaRPr lang="cs-CZ" dirty="0">
              <a:solidFill>
                <a:srgbClr val="FF0000"/>
              </a:solidFill>
            </a:endParaRPr>
          </a:p>
        </p:txBody>
      </p:sp>
      <p:cxnSp>
        <p:nvCxnSpPr>
          <p:cNvPr id="23" name="Přímá spojnice se šipkou 22">
            <a:extLst>
              <a:ext uri="{FF2B5EF4-FFF2-40B4-BE49-F238E27FC236}">
                <a16:creationId xmlns:a16="http://schemas.microsoft.com/office/drawing/2014/main" id="{8D907F0E-E189-4CB3-955B-AAE25ECE1408}"/>
              </a:ext>
            </a:extLst>
          </p:cNvPr>
          <p:cNvCxnSpPr>
            <a:cxnSpLocks/>
          </p:cNvCxnSpPr>
          <p:nvPr/>
        </p:nvCxnSpPr>
        <p:spPr>
          <a:xfrm>
            <a:off x="9920159" y="4447591"/>
            <a:ext cx="125199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TextovéPole 24">
            <a:extLst>
              <a:ext uri="{FF2B5EF4-FFF2-40B4-BE49-F238E27FC236}">
                <a16:creationId xmlns:a16="http://schemas.microsoft.com/office/drawing/2014/main" id="{3D164574-08F0-4068-B633-59BDE35DD822}"/>
              </a:ext>
            </a:extLst>
          </p:cNvPr>
          <p:cNvSpPr txBox="1"/>
          <p:nvPr/>
        </p:nvSpPr>
        <p:spPr>
          <a:xfrm>
            <a:off x="10124511" y="4507327"/>
            <a:ext cx="636713" cy="369332"/>
          </a:xfrm>
          <a:prstGeom prst="rect">
            <a:avLst/>
          </a:prstGeom>
          <a:noFill/>
        </p:spPr>
        <p:txBody>
          <a:bodyPr wrap="none" rtlCol="0">
            <a:spAutoFit/>
          </a:bodyPr>
          <a:lstStyle/>
          <a:p>
            <a:r>
              <a:rPr lang="cs-CZ" dirty="0" err="1">
                <a:solidFill>
                  <a:srgbClr val="FF0000"/>
                </a:solidFill>
              </a:rPr>
              <a:t>Push</a:t>
            </a:r>
            <a:endParaRPr lang="cs-CZ" dirty="0">
              <a:solidFill>
                <a:srgbClr val="FF0000"/>
              </a:solidFill>
            </a:endParaRPr>
          </a:p>
        </p:txBody>
      </p:sp>
    </p:spTree>
    <p:extLst>
      <p:ext uri="{BB962C8B-B14F-4D97-AF65-F5344CB8AC3E}">
        <p14:creationId xmlns:p14="http://schemas.microsoft.com/office/powerpoint/2010/main" val="4120580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EF5650-42F3-4871-A95D-E82AB129CBFE}"/>
              </a:ext>
            </a:extLst>
          </p:cNvPr>
          <p:cNvSpPr>
            <a:spLocks noGrp="1"/>
          </p:cNvSpPr>
          <p:nvPr>
            <p:ph type="title"/>
          </p:nvPr>
        </p:nvSpPr>
        <p:spPr/>
        <p:txBody>
          <a:bodyPr/>
          <a:lstStyle/>
          <a:p>
            <a:r>
              <a:rPr lang="cs-CZ" b="1" dirty="0"/>
              <a:t>Plán výroby</a:t>
            </a:r>
          </a:p>
        </p:txBody>
      </p:sp>
      <p:sp>
        <p:nvSpPr>
          <p:cNvPr id="3" name="Zástupný obsah 2">
            <a:extLst>
              <a:ext uri="{FF2B5EF4-FFF2-40B4-BE49-F238E27FC236}">
                <a16:creationId xmlns:a16="http://schemas.microsoft.com/office/drawing/2014/main" id="{11E4D1D7-00D9-44A5-936D-963D23AB7EE7}"/>
              </a:ext>
            </a:extLst>
          </p:cNvPr>
          <p:cNvSpPr>
            <a:spLocks noGrp="1"/>
          </p:cNvSpPr>
          <p:nvPr>
            <p:ph idx="1"/>
          </p:nvPr>
        </p:nvSpPr>
        <p:spPr/>
        <p:txBody>
          <a:bodyPr>
            <a:normAutofit/>
          </a:bodyPr>
          <a:lstStyle/>
          <a:p>
            <a:pPr marL="0" indent="0">
              <a:buNone/>
            </a:pPr>
            <a:r>
              <a:rPr lang="cs-CZ" dirty="0"/>
              <a:t>Kapacita ÚM=40ks, požadavek 30ks. Varianty: další zakázky/kooperace/snížení kapacity: zkrácení směny apod)</a:t>
            </a:r>
          </a:p>
          <a:p>
            <a:r>
              <a:rPr lang="cs-CZ" dirty="0"/>
              <a:t>1-4.03.: výroba 120 oken (4 dny), odvoz za 3 dny-90 oken,</a:t>
            </a:r>
          </a:p>
          <a:p>
            <a:r>
              <a:rPr lang="cs-CZ" dirty="0"/>
              <a:t>7-11.03.: výroba 150 oken (5 dny), odvoz za 5 dní- 150 oken,</a:t>
            </a:r>
          </a:p>
          <a:p>
            <a:r>
              <a:rPr lang="cs-CZ" dirty="0"/>
              <a:t>14-18.03.: výroba 150 oken (5 dny), odvoz za 5 dní -150 oken,</a:t>
            </a:r>
          </a:p>
          <a:p>
            <a:r>
              <a:rPr lang="cs-CZ" dirty="0"/>
              <a:t>21-25.03.: výroba 150 oken (5 dny), odvoz za 5 dní-  150 oken,</a:t>
            </a:r>
          </a:p>
          <a:p>
            <a:r>
              <a:rPr lang="cs-CZ" dirty="0"/>
              <a:t>28-31.03.: výroba 120 oken (4 dny), odvoz za 5 dní-  150 oken.</a:t>
            </a:r>
          </a:p>
        </p:txBody>
      </p:sp>
    </p:spTree>
    <p:extLst>
      <p:ext uri="{BB962C8B-B14F-4D97-AF65-F5344CB8AC3E}">
        <p14:creationId xmlns:p14="http://schemas.microsoft.com/office/powerpoint/2010/main" val="69161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2294D7-8560-4A48-BF56-1CC3437276DC}"/>
              </a:ext>
            </a:extLst>
          </p:cNvPr>
          <p:cNvSpPr>
            <a:spLocks noGrp="1"/>
          </p:cNvSpPr>
          <p:nvPr>
            <p:ph type="title"/>
          </p:nvPr>
        </p:nvSpPr>
        <p:spPr/>
        <p:txBody>
          <a:bodyPr/>
          <a:lstStyle/>
          <a:p>
            <a:r>
              <a:rPr lang="cs-CZ" b="1" dirty="0"/>
              <a:t>ÚVOD DO LOGISTIKY</a:t>
            </a:r>
          </a:p>
        </p:txBody>
      </p:sp>
      <p:sp>
        <p:nvSpPr>
          <p:cNvPr id="3" name="Zástupný obsah 2">
            <a:extLst>
              <a:ext uri="{FF2B5EF4-FFF2-40B4-BE49-F238E27FC236}">
                <a16:creationId xmlns:a16="http://schemas.microsoft.com/office/drawing/2014/main" id="{6356AE17-176E-4282-AC18-2A897E3FA1A6}"/>
              </a:ext>
            </a:extLst>
          </p:cNvPr>
          <p:cNvSpPr>
            <a:spLocks noGrp="1"/>
          </p:cNvSpPr>
          <p:nvPr>
            <p:ph idx="1"/>
          </p:nvPr>
        </p:nvSpPr>
        <p:spPr/>
        <p:txBody>
          <a:bodyPr>
            <a:normAutofit/>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Předmětem logistiky je doprava, manipulace a skladování veškerých polotovarů a výrobků na celé trase od dodavatelů přes výrobní podniky k odběratelům. Náplní logistiky je organizování, plánování, řízení a kontrola materiálových a nákladových toků.</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současné době logistika hraje velice významnou roli, a to především s neustále se měnícím světem, změnou životní filosofie v duchu tržního hospodářství a současně probíhající čtvrtou průmyslovou revolucí.</a:t>
            </a:r>
          </a:p>
          <a:p>
            <a:endParaRPr lang="cs-CZ" dirty="0"/>
          </a:p>
        </p:txBody>
      </p:sp>
    </p:spTree>
    <p:extLst>
      <p:ext uri="{BB962C8B-B14F-4D97-AF65-F5344CB8AC3E}">
        <p14:creationId xmlns:p14="http://schemas.microsoft.com/office/powerpoint/2010/main" val="4202493476"/>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44C96C-0686-4BB8-A80C-782F66AE83A3}"/>
              </a:ext>
            </a:extLst>
          </p:cNvPr>
          <p:cNvSpPr>
            <a:spLocks noGrp="1"/>
          </p:cNvSpPr>
          <p:nvPr>
            <p:ph type="title"/>
          </p:nvPr>
        </p:nvSpPr>
        <p:spPr/>
        <p:txBody>
          <a:bodyPr/>
          <a:lstStyle/>
          <a:p>
            <a:r>
              <a:rPr lang="cs-CZ" b="1" dirty="0"/>
              <a:t>Plán výroby- průběh výroby</a:t>
            </a:r>
          </a:p>
        </p:txBody>
      </p:sp>
      <p:pic>
        <p:nvPicPr>
          <p:cNvPr id="32" name="Obrázek 31">
            <a:extLst>
              <a:ext uri="{FF2B5EF4-FFF2-40B4-BE49-F238E27FC236}">
                <a16:creationId xmlns:a16="http://schemas.microsoft.com/office/drawing/2014/main" id="{BAC09FF4-61F8-4353-B39F-A05003BFD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226" y="1580355"/>
            <a:ext cx="9474547" cy="4220370"/>
          </a:xfrm>
          <a:prstGeom prst="rect">
            <a:avLst/>
          </a:prstGeom>
        </p:spPr>
      </p:pic>
    </p:spTree>
    <p:extLst>
      <p:ext uri="{BB962C8B-B14F-4D97-AF65-F5344CB8AC3E}">
        <p14:creationId xmlns:p14="http://schemas.microsoft.com/office/powerpoint/2010/main" val="8481103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8EC4B9-C329-4338-9587-D2334EC20DF8}"/>
              </a:ext>
            </a:extLst>
          </p:cNvPr>
          <p:cNvSpPr>
            <a:spLocks noGrp="1"/>
          </p:cNvSpPr>
          <p:nvPr>
            <p:ph type="title"/>
          </p:nvPr>
        </p:nvSpPr>
        <p:spPr/>
        <p:txBody>
          <a:bodyPr/>
          <a:lstStyle/>
          <a:p>
            <a:r>
              <a:rPr lang="cs-CZ" b="1" dirty="0"/>
              <a:t>Plán kapacit</a:t>
            </a:r>
          </a:p>
        </p:txBody>
      </p:sp>
      <p:sp>
        <p:nvSpPr>
          <p:cNvPr id="3" name="Zástupný obsah 2">
            <a:extLst>
              <a:ext uri="{FF2B5EF4-FFF2-40B4-BE49-F238E27FC236}">
                <a16:creationId xmlns:a16="http://schemas.microsoft.com/office/drawing/2014/main" id="{3E4062DB-D55C-4A4A-B793-09BA6D2F843D}"/>
              </a:ext>
            </a:extLst>
          </p:cNvPr>
          <p:cNvSpPr>
            <a:spLocks noGrp="1"/>
          </p:cNvSpPr>
          <p:nvPr>
            <p:ph idx="1"/>
          </p:nvPr>
        </p:nvSpPr>
        <p:spPr/>
        <p:txBody>
          <a:bodyPr/>
          <a:lstStyle/>
          <a:p>
            <a:r>
              <a:rPr lang="cs-CZ" dirty="0"/>
              <a:t>Kapacita ÚM=40ks, požadavek 30ks. Varianty: další zakázky/kooperace/snížení kapacity: zkrácení směny apod)</a:t>
            </a:r>
          </a:p>
          <a:p>
            <a:r>
              <a:rPr lang="cs-CZ" dirty="0"/>
              <a:t>Které pracoviště na kolik využije svoji kapacitu během jednotlivých směn</a:t>
            </a:r>
          </a:p>
        </p:txBody>
      </p:sp>
    </p:spTree>
    <p:extLst>
      <p:ext uri="{BB962C8B-B14F-4D97-AF65-F5344CB8AC3E}">
        <p14:creationId xmlns:p14="http://schemas.microsoft.com/office/powerpoint/2010/main" val="535395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6A3AE9-0AF4-45D1-B859-67DC249DBBE7}"/>
              </a:ext>
            </a:extLst>
          </p:cNvPr>
          <p:cNvSpPr>
            <a:spLocks noGrp="1"/>
          </p:cNvSpPr>
          <p:nvPr>
            <p:ph type="title"/>
          </p:nvPr>
        </p:nvSpPr>
        <p:spPr/>
        <p:txBody>
          <a:bodyPr/>
          <a:lstStyle/>
          <a:p>
            <a:r>
              <a:rPr lang="cs-CZ" b="1" dirty="0"/>
              <a:t>Plán zásob</a:t>
            </a:r>
          </a:p>
        </p:txBody>
      </p:sp>
      <p:sp>
        <p:nvSpPr>
          <p:cNvPr id="3" name="Zástupný obsah 2">
            <a:extLst>
              <a:ext uri="{FF2B5EF4-FFF2-40B4-BE49-F238E27FC236}">
                <a16:creationId xmlns:a16="http://schemas.microsoft.com/office/drawing/2014/main" id="{D34809CE-1CA8-42AC-9398-4BC98B52A884}"/>
              </a:ext>
            </a:extLst>
          </p:cNvPr>
          <p:cNvSpPr>
            <a:spLocks noGrp="1"/>
          </p:cNvSpPr>
          <p:nvPr>
            <p:ph idx="1"/>
          </p:nvPr>
        </p:nvSpPr>
        <p:spPr/>
        <p:txBody>
          <a:bodyPr/>
          <a:lstStyle/>
          <a:p>
            <a:r>
              <a:rPr lang="cs-CZ" dirty="0"/>
              <a:t>Bilanční rovnice zásob PZ+N=S+KZ, NZ, ČNZ</a:t>
            </a:r>
          </a:p>
          <a:p>
            <a:r>
              <a:rPr lang="cs-CZ" dirty="0"/>
              <a:t>Plán nákupu (dodávek jednotlivých materiálů během období)</a:t>
            </a:r>
          </a:p>
          <a:p>
            <a:r>
              <a:rPr lang="cs-CZ" dirty="0"/>
              <a:t>Stanovení potřebné výší pojistné zásoby</a:t>
            </a:r>
          </a:p>
        </p:txBody>
      </p:sp>
    </p:spTree>
    <p:extLst>
      <p:ext uri="{BB962C8B-B14F-4D97-AF65-F5344CB8AC3E}">
        <p14:creationId xmlns:p14="http://schemas.microsoft.com/office/powerpoint/2010/main" val="21579413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B0E77-7E1D-4F58-BC13-E97C158F8C03}"/>
              </a:ext>
            </a:extLst>
          </p:cNvPr>
          <p:cNvSpPr>
            <a:spLocks noGrp="1"/>
          </p:cNvSpPr>
          <p:nvPr>
            <p:ph type="title"/>
          </p:nvPr>
        </p:nvSpPr>
        <p:spPr/>
        <p:txBody>
          <a:bodyPr/>
          <a:lstStyle/>
          <a:p>
            <a:r>
              <a:rPr lang="cs-CZ" sz="4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Taktická a operativní úroveň</a:t>
            </a:r>
            <a:endParaRPr lang="cs-CZ" b="1" dirty="0">
              <a:solidFill>
                <a:srgbClr val="C00000"/>
              </a:solidFill>
            </a:endParaRPr>
          </a:p>
        </p:txBody>
      </p:sp>
      <p:sp>
        <p:nvSpPr>
          <p:cNvPr id="3" name="Zástupný obsah 2">
            <a:extLst>
              <a:ext uri="{FF2B5EF4-FFF2-40B4-BE49-F238E27FC236}">
                <a16:creationId xmlns:a16="http://schemas.microsoft.com/office/drawing/2014/main" id="{D7258F0D-E452-46B2-97A9-9782ACB1CB86}"/>
              </a:ext>
            </a:extLst>
          </p:cNvPr>
          <p:cNvSpPr>
            <a:spLocks noGrp="1"/>
          </p:cNvSpPr>
          <p:nvPr>
            <p:ph idx="1"/>
          </p:nvPr>
        </p:nvSpPr>
        <p:spPr/>
        <p:txBody>
          <a:bodyPr/>
          <a:lstStyle/>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Taktická rozhodování</a:t>
            </a:r>
            <a:r>
              <a:rPr lang="cs-CZ" sz="1800" dirty="0">
                <a:effectLst/>
                <a:latin typeface="Calibri" panose="020F0502020204030204" pitchFamily="34" charset="0"/>
                <a:ea typeface="Calibri" panose="020F0502020204030204" pitchFamily="34" charset="0"/>
                <a:cs typeface="Calibri" panose="020F0502020204030204" pitchFamily="34" charset="0"/>
              </a:rPr>
              <a:t> jsou o úroveň níž, než rozhodování strategická. Do této úrovně se řadí činnosti v oblasti zákaznického servisu, předpovídání poptávky, řízení zásob, komunikace v distribučním kanálu, manipulace s materiálem, vyřizování objednávek, volba rozmístění skladových kapacit, servisní podpora, pořizování, zpětné kanály, balení, likvidace odpadů a zbytků a také doprava spojená s přepravou a skladováním.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Operativní úroveň</a:t>
            </a:r>
            <a:r>
              <a:rPr lang="cs-CZ" sz="1800" dirty="0">
                <a:effectLst/>
                <a:latin typeface="Calibri" panose="020F0502020204030204" pitchFamily="34" charset="0"/>
                <a:ea typeface="Calibri" panose="020F0502020204030204" pitchFamily="34" charset="0"/>
                <a:cs typeface="Calibri" panose="020F0502020204030204" pitchFamily="34" charset="0"/>
              </a:rPr>
              <a:t> je taková úroveň, která je nejnižší z úrovní uvedených a týká se běžných denních záležitostí, jako jsou operační postupy, směřování a plánování přepravy a pravidla řízení určitých operací.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767997283"/>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B0E77-7E1D-4F58-BC13-E97C158F8C03}"/>
              </a:ext>
            </a:extLst>
          </p:cNvPr>
          <p:cNvSpPr>
            <a:spLocks noGrp="1"/>
          </p:cNvSpPr>
          <p:nvPr>
            <p:ph type="title"/>
          </p:nvPr>
        </p:nvSpPr>
        <p:spPr/>
        <p:txBody>
          <a:bodyPr>
            <a:normAutofit/>
          </a:bodyPr>
          <a:lstStyle/>
          <a:p>
            <a:r>
              <a:rPr lang="cs-CZ" sz="3600" b="1" dirty="0">
                <a:solidFill>
                  <a:srgbClr val="C00000"/>
                </a:solidFill>
                <a:effectLst/>
                <a:latin typeface="Klavika Medium"/>
                <a:ea typeface="Times New Roman" panose="02020603050405020304" pitchFamily="18" charset="0"/>
                <a:cs typeface="Times New Roman" panose="02020603050405020304" pitchFamily="18" charset="0"/>
              </a:rPr>
              <a:t>Zásady a kroky při zavádění logistiky</a:t>
            </a:r>
            <a:endParaRPr lang="cs-CZ" sz="5400" dirty="0">
              <a:solidFill>
                <a:srgbClr val="C00000"/>
              </a:solidFill>
            </a:endParaRPr>
          </a:p>
        </p:txBody>
      </p:sp>
      <p:sp>
        <p:nvSpPr>
          <p:cNvPr id="3" name="Zástupný obsah 2">
            <a:extLst>
              <a:ext uri="{FF2B5EF4-FFF2-40B4-BE49-F238E27FC236}">
                <a16:creationId xmlns:a16="http://schemas.microsoft.com/office/drawing/2014/main" id="{D7258F0D-E452-46B2-97A9-9782ACB1CB86}"/>
              </a:ext>
            </a:extLst>
          </p:cNvPr>
          <p:cNvSpPr>
            <a:spLocks noGrp="1"/>
          </p:cNvSpPr>
          <p:nvPr>
            <p:ph idx="1"/>
          </p:nvPr>
        </p:nvSpPr>
        <p:spPr/>
        <p:txBody>
          <a:bodyPr>
            <a:normAutofit/>
          </a:bodyPr>
          <a:lstStyle/>
          <a:p>
            <a:pPr algn="just">
              <a:lnSpc>
                <a:spcPct val="150000"/>
              </a:lnSpc>
              <a:spcBef>
                <a:spcPts val="600"/>
              </a:spcBef>
              <a:spcAft>
                <a:spcPts val="600"/>
              </a:spcAft>
              <a:buAutoNum type="arabicPeriod"/>
            </a:pPr>
            <a:r>
              <a:rPr lang="cs-CZ" sz="1800" dirty="0">
                <a:latin typeface="Calibri" panose="020F0502020204030204" pitchFamily="34" charset="0"/>
                <a:ea typeface="Calibri" panose="020F0502020204030204" pitchFamily="34" charset="0"/>
                <a:cs typeface="Calibri" panose="020F0502020204030204" pitchFamily="34" charset="0"/>
              </a:rPr>
              <a:t>Ú</a:t>
            </a:r>
            <a:r>
              <a:rPr lang="cs-CZ" sz="1800" dirty="0">
                <a:effectLst/>
                <a:latin typeface="Calibri" panose="020F0502020204030204" pitchFamily="34" charset="0"/>
                <a:ea typeface="Calibri" panose="020F0502020204030204" pitchFamily="34" charset="0"/>
                <a:cs typeface="Calibri" panose="020F0502020204030204" pitchFamily="34" charset="0"/>
              </a:rPr>
              <a:t>vodní analýza, ve které management identifikuje vztahy podnikových a logistických cílů, vymezuje hranice systému, shromažďuje a vyhodnocuje vstupní data a informace o konkurentech</a:t>
            </a:r>
          </a:p>
          <a:p>
            <a:pPr algn="just">
              <a:lnSpc>
                <a:spcPct val="150000"/>
              </a:lnSpc>
              <a:spcBef>
                <a:spcPts val="600"/>
              </a:spcBef>
              <a:spcAft>
                <a:spcPts val="600"/>
              </a:spcAft>
              <a:buAutoNum type="arabicPeriod"/>
            </a:pPr>
            <a:r>
              <a:rPr lang="cs-CZ" sz="1800" dirty="0">
                <a:latin typeface="Calibri" panose="020F0502020204030204" pitchFamily="34" charset="0"/>
                <a:ea typeface="Calibri" panose="020F0502020204030204" pitchFamily="34" charset="0"/>
                <a:cs typeface="Calibri" panose="020F0502020204030204" pitchFamily="34" charset="0"/>
              </a:rPr>
              <a:t>S</a:t>
            </a:r>
            <a:r>
              <a:rPr lang="cs-CZ" sz="1800" dirty="0">
                <a:effectLst/>
                <a:latin typeface="Calibri" panose="020F0502020204030204" pitchFamily="34" charset="0"/>
                <a:ea typeface="Calibri" panose="020F0502020204030204" pitchFamily="34" charset="0"/>
                <a:cs typeface="Calibri" panose="020F0502020204030204" pitchFamily="34" charset="0"/>
              </a:rPr>
              <a:t>tudie proveditelnosti, ve které se zpracovávají logistické koncepce a jejich možné varianty. </a:t>
            </a:r>
          </a:p>
          <a:p>
            <a:pPr algn="just">
              <a:lnSpc>
                <a:spcPct val="150000"/>
              </a:lnSpc>
              <a:spcBef>
                <a:spcPts val="600"/>
              </a:spcBef>
              <a:spcAft>
                <a:spcPts val="600"/>
              </a:spcAft>
              <a:buAutoNum type="arabicPeriod"/>
            </a:pPr>
            <a:r>
              <a:rPr lang="cs-CZ" sz="1800" dirty="0">
                <a:effectLst/>
                <a:latin typeface="Calibri" panose="020F0502020204030204" pitchFamily="34" charset="0"/>
                <a:ea typeface="Calibri" panose="020F0502020204030204" pitchFamily="34" charset="0"/>
                <a:cs typeface="Calibri" panose="020F0502020204030204" pitchFamily="34" charset="0"/>
              </a:rPr>
              <a:t>Management pak následně vybere takovou variantu, kterou bude považovat za optimální.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4. Sestavení detailnějšího plánu, ve kterém bude proveden rozbor podsystémů ve výrobě, skladování a dopravě hmotných a informačních toků a který bude šetřit stavební a ekologické podmínky.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5. </a:t>
            </a:r>
            <a:r>
              <a:rPr lang="cs-CZ" sz="1800" dirty="0">
                <a:effectLst/>
                <a:latin typeface="Calibri" panose="020F0502020204030204" pitchFamily="34" charset="0"/>
                <a:ea typeface="Calibri" panose="020F0502020204030204" pitchFamily="34" charset="0"/>
                <a:cs typeface="Calibri" panose="020F0502020204030204" pitchFamily="34" charset="0"/>
              </a:rPr>
              <a:t>Posledním krokem při zavádění logistiky je realizace.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941914970"/>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D67E1-306F-4004-BFED-B220D0F642F3}"/>
              </a:ext>
            </a:extLst>
          </p:cNvPr>
          <p:cNvSpPr>
            <a:spLocks noGrp="1"/>
          </p:cNvSpPr>
          <p:nvPr>
            <p:ph type="ctrTitle"/>
          </p:nvPr>
        </p:nvSpPr>
        <p:spPr/>
        <p:txBody>
          <a:bodyPr>
            <a:normAutofit/>
          </a:bodyPr>
          <a:lstStyle/>
          <a:p>
            <a:r>
              <a:rPr lang="cs-CZ" b="1" dirty="0">
                <a:solidFill>
                  <a:srgbClr val="C00000"/>
                </a:solidFill>
              </a:rPr>
              <a:t>Typy dodavatelsko- odběratelských vztahů a jejich řízení</a:t>
            </a:r>
          </a:p>
        </p:txBody>
      </p:sp>
      <p:sp>
        <p:nvSpPr>
          <p:cNvPr id="3" name="Podnadpis 2">
            <a:extLst>
              <a:ext uri="{FF2B5EF4-FFF2-40B4-BE49-F238E27FC236}">
                <a16:creationId xmlns:a16="http://schemas.microsoft.com/office/drawing/2014/main" id="{845D43AA-3E12-4D08-91B2-53CBE72FE67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196860517"/>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B0E77-7E1D-4F58-BC13-E97C158F8C03}"/>
              </a:ext>
            </a:extLst>
          </p:cNvPr>
          <p:cNvSpPr>
            <a:spLocks noGrp="1"/>
          </p:cNvSpPr>
          <p:nvPr>
            <p:ph type="title"/>
          </p:nvPr>
        </p:nvSpPr>
        <p:spPr/>
        <p:txBody>
          <a:bodyPr>
            <a:normAutofit fontScale="90000"/>
          </a:bodyPr>
          <a:lstStyle/>
          <a:p>
            <a:r>
              <a:rPr lang="cs-CZ" b="1" dirty="0">
                <a:solidFill>
                  <a:srgbClr val="C00000"/>
                </a:solidFill>
              </a:rPr>
              <a:t>Klasifikace dodavatelsko-odběratelských vztahů</a:t>
            </a:r>
          </a:p>
        </p:txBody>
      </p:sp>
      <p:pic>
        <p:nvPicPr>
          <p:cNvPr id="5" name="Zástupný obsah 4">
            <a:extLst>
              <a:ext uri="{FF2B5EF4-FFF2-40B4-BE49-F238E27FC236}">
                <a16:creationId xmlns:a16="http://schemas.microsoft.com/office/drawing/2014/main" id="{69B76963-2800-4984-89A0-6A164AF30678}"/>
              </a:ext>
            </a:extLst>
          </p:cNvPr>
          <p:cNvPicPr>
            <a:picLocks noGrp="1" noChangeAspect="1"/>
          </p:cNvPicPr>
          <p:nvPr>
            <p:ph idx="1"/>
          </p:nvPr>
        </p:nvPicPr>
        <p:blipFill>
          <a:blip r:embed="rId5"/>
          <a:stretch>
            <a:fillRect/>
          </a:stretch>
        </p:blipFill>
        <p:spPr>
          <a:xfrm>
            <a:off x="4130238" y="1993577"/>
            <a:ext cx="3353026" cy="4351338"/>
          </a:xfrm>
          <a:prstGeom prst="rect">
            <a:avLst/>
          </a:prstGeom>
        </p:spPr>
      </p:pic>
    </p:spTree>
    <p:extLst>
      <p:ext uri="{BB962C8B-B14F-4D97-AF65-F5344CB8AC3E}">
        <p14:creationId xmlns:p14="http://schemas.microsoft.com/office/powerpoint/2010/main" val="4007287552"/>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B0E77-7E1D-4F58-BC13-E97C158F8C03}"/>
              </a:ext>
            </a:extLst>
          </p:cNvPr>
          <p:cNvSpPr>
            <a:spLocks noGrp="1"/>
          </p:cNvSpPr>
          <p:nvPr>
            <p:ph type="title"/>
          </p:nvPr>
        </p:nvSpPr>
        <p:spPr/>
        <p:txBody>
          <a:bodyPr>
            <a:normAutofit/>
          </a:bodyPr>
          <a:lstStyle/>
          <a:p>
            <a:r>
              <a:rPr lang="cs-CZ" sz="2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Řízení dodavatelsko- odběratelských vztahů</a:t>
            </a:r>
            <a:endParaRPr lang="cs-CZ" sz="6000" dirty="0">
              <a:solidFill>
                <a:srgbClr val="C00000"/>
              </a:solidFill>
            </a:endParaRPr>
          </a:p>
        </p:txBody>
      </p:sp>
      <p:sp>
        <p:nvSpPr>
          <p:cNvPr id="3" name="Zástupný obsah 2">
            <a:extLst>
              <a:ext uri="{FF2B5EF4-FFF2-40B4-BE49-F238E27FC236}">
                <a16:creationId xmlns:a16="http://schemas.microsoft.com/office/drawing/2014/main" id="{D7258F0D-E452-46B2-97A9-9782ACB1CB86}"/>
              </a:ext>
            </a:extLst>
          </p:cNvPr>
          <p:cNvSpPr>
            <a:spLocks noGrp="1"/>
          </p:cNvSpPr>
          <p:nvPr>
            <p:ph idx="1"/>
          </p:nvPr>
        </p:nvSpPr>
        <p:spPr/>
        <p:txBody>
          <a:bodyPr>
            <a:normAutofit fontScale="92500" lnSpcReduction="10000"/>
          </a:bodyPr>
          <a:lstStyle/>
          <a:p>
            <a:pPr marL="0" indent="0" algn="just">
              <a:lnSpc>
                <a:spcPct val="12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řízení vztahů s dodavateli je nutno odpovědět na řadu otázek: jaké bude jejich množství v rámci nákupu jednoho prvku, jak se bude provádět hodnocení výkonu? o jakou úroveň spolupráce usilovat a jaké kritéria v rámci výběru budeme brát v úvahu? jaké KPI použijeme pro hodnocení výkonu dodavatele?</a:t>
            </a:r>
          </a:p>
          <a:p>
            <a:pPr marL="0" indent="0" algn="just">
              <a:lnSpc>
                <a:spcPct val="12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Veškeré tyto otázky jsou součástí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nákupní strategii</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2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Velkou otázkou je nejvhodnější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počet dodavatelů.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Méně dodavatelů má</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výhody</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nižší variabilita dodacích cyklů,</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jednodušší komunikace,</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vyšší ochota dodavatelů ke spolupráci a zlepšování kvality,</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lepší úroveň vztahů s partnery.</a:t>
            </a:r>
          </a:p>
          <a:p>
            <a:pPr marL="0" indent="0">
              <a:buNone/>
            </a:pPr>
            <a:endParaRPr lang="cs-CZ" dirty="0"/>
          </a:p>
        </p:txBody>
      </p:sp>
    </p:spTree>
    <p:extLst>
      <p:ext uri="{BB962C8B-B14F-4D97-AF65-F5344CB8AC3E}">
        <p14:creationId xmlns:p14="http://schemas.microsoft.com/office/powerpoint/2010/main" val="1426242982"/>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B0E77-7E1D-4F58-BC13-E97C158F8C03}"/>
              </a:ext>
            </a:extLst>
          </p:cNvPr>
          <p:cNvSpPr>
            <a:spLocks noGrp="1"/>
          </p:cNvSpPr>
          <p:nvPr>
            <p:ph type="title"/>
          </p:nvPr>
        </p:nvSpPr>
        <p:spPr/>
        <p:txBody>
          <a:bodyPr/>
          <a:lstStyle/>
          <a:p>
            <a:r>
              <a:rPr lang="cs-CZ" sz="4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Řízení dodavatelsko- odběratelských vztahů</a:t>
            </a:r>
            <a:endParaRPr lang="cs-CZ" dirty="0"/>
          </a:p>
        </p:txBody>
      </p:sp>
      <p:sp>
        <p:nvSpPr>
          <p:cNvPr id="3" name="Zástupný obsah 2">
            <a:extLst>
              <a:ext uri="{FF2B5EF4-FFF2-40B4-BE49-F238E27FC236}">
                <a16:creationId xmlns:a16="http://schemas.microsoft.com/office/drawing/2014/main" id="{D7258F0D-E452-46B2-97A9-9782ACB1CB86}"/>
              </a:ext>
            </a:extLst>
          </p:cNvPr>
          <p:cNvSpPr>
            <a:spLocks noGrp="1"/>
          </p:cNvSpPr>
          <p:nvPr>
            <p:ph idx="1"/>
          </p:nvPr>
        </p:nvSpPr>
        <p:spPr/>
        <p:txBody>
          <a:bodyPr/>
          <a:lstStyle/>
          <a:p>
            <a:pPr algn="just">
              <a:lnSpc>
                <a:spcPct val="125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Nevýhody menšího počtu dodavatelů</a:t>
            </a:r>
            <a:r>
              <a:rPr lang="cs-CZ" sz="1800" dirty="0">
                <a:effectLst/>
                <a:latin typeface="Calibri" panose="020F0502020204030204" pitchFamily="34" charset="0"/>
                <a:ea typeface="Calibri" panose="020F0502020204030204" pitchFamily="34" charset="0"/>
                <a:cs typeface="Times New Roman" panose="02020603050405020304" pitchFamily="18" charset="0"/>
              </a:rPr>
              <a:t>: riziko poruch v dodávkách u menšího počtu dodavatelů. Z toho vyplývá důležitost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kritéria spolehlivosti</a:t>
            </a:r>
            <a:r>
              <a:rPr lang="cs-CZ" sz="1800" dirty="0">
                <a:effectLst/>
                <a:latin typeface="Calibri" panose="020F0502020204030204" pitchFamily="34" charset="0"/>
                <a:ea typeface="Calibri" panose="020F0502020204030204" pitchFamily="34" charset="0"/>
                <a:cs typeface="Times New Roman" panose="02020603050405020304" pitchFamily="18" charset="0"/>
              </a:rPr>
              <a:t>, to je snaha uzavírat dlouhodobé kontrakty s dodavateli.</a:t>
            </a:r>
          </a:p>
          <a:p>
            <a:pPr algn="just">
              <a:lnSpc>
                <a:spcPct val="125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Sledování výkonu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Je nutné vědět nejen, že dodavatel dodá požadovanou kvalitu, ale že ji bude schopen dlouhodobě dodržovat.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Péče o kvalitu začíná na vstupu</a:t>
            </a:r>
            <a:r>
              <a:rPr lang="cs-CZ" sz="1800" dirty="0">
                <a:effectLst/>
                <a:latin typeface="Calibri" panose="020F0502020204030204" pitchFamily="34" charset="0"/>
                <a:ea typeface="Calibri" panose="020F0502020204030204" pitchFamily="34" charset="0"/>
                <a:cs typeface="Times New Roman" panose="02020603050405020304" pitchFamily="18" charset="0"/>
              </a:rPr>
              <a:t> (státní zájem na ochranu spotřebitele je upraven zákonem). Aby byli výrobci konkurenceschopní, musí zvyšovat produktivitu práce, udržet úroveň rentability a snižovat ceny surovin. Proto musí dodavatelé i odběratelé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spolupracovat</a:t>
            </a:r>
            <a:r>
              <a:rPr lang="cs-CZ" sz="1800" dirty="0">
                <a:effectLst/>
                <a:latin typeface="Calibri" panose="020F0502020204030204" pitchFamily="34" charset="0"/>
                <a:ea typeface="Calibri" panose="020F0502020204030204" pitchFamily="34" charset="0"/>
                <a:cs typeface="Times New Roman" panose="02020603050405020304" pitchFamily="18" charset="0"/>
              </a:rPr>
              <a:t> na vývoji nových výrobků.</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následujících tabulkách jsou představeny příklady pozitivního a negativního hodnocení výkonu dodavatele</a:t>
            </a:r>
          </a:p>
          <a:p>
            <a:endParaRPr lang="cs-CZ" dirty="0"/>
          </a:p>
        </p:txBody>
      </p:sp>
    </p:spTree>
    <p:extLst>
      <p:ext uri="{BB962C8B-B14F-4D97-AF65-F5344CB8AC3E}">
        <p14:creationId xmlns:p14="http://schemas.microsoft.com/office/powerpoint/2010/main" val="3639181388"/>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B0E77-7E1D-4F58-BC13-E97C158F8C03}"/>
              </a:ext>
            </a:extLst>
          </p:cNvPr>
          <p:cNvSpPr>
            <a:spLocks noGrp="1"/>
          </p:cNvSpPr>
          <p:nvPr>
            <p:ph type="title"/>
          </p:nvPr>
        </p:nvSpPr>
        <p:spPr/>
        <p:txBody>
          <a:bodyPr/>
          <a:lstStyle/>
          <a:p>
            <a:r>
              <a:rPr lang="cs-CZ" sz="4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Řízení dodavatelsko- odběratelských vztahů</a:t>
            </a:r>
            <a:endParaRPr lang="cs-CZ" dirty="0"/>
          </a:p>
        </p:txBody>
      </p:sp>
      <p:pic>
        <p:nvPicPr>
          <p:cNvPr id="4" name="Picture 2">
            <a:extLst>
              <a:ext uri="{FF2B5EF4-FFF2-40B4-BE49-F238E27FC236}">
                <a16:creationId xmlns:a16="http://schemas.microsoft.com/office/drawing/2014/main" id="{62D15B85-5D53-4926-87A0-2B1D6EC325F3}"/>
              </a:ext>
            </a:extLst>
          </p:cNvPr>
          <p:cNvPicPr>
            <a:picLocks noGrp="1"/>
          </p:cNvPicPr>
          <p:nvPr>
            <p:ph idx="1"/>
          </p:nvPr>
        </p:nvPicPr>
        <p:blipFill>
          <a:blip r:embed="rId5">
            <a:extLst>
              <a:ext uri="{28A0092B-C50C-407E-A947-70E740481C1C}">
                <a14:useLocalDpi xmlns:a14="http://schemas.microsoft.com/office/drawing/2010/main" val="0"/>
              </a:ext>
            </a:extLst>
          </a:blip>
          <a:stretch>
            <a:fillRect/>
          </a:stretch>
        </p:blipFill>
        <p:spPr bwMode="auto">
          <a:xfrm>
            <a:off x="2208632" y="1600200"/>
            <a:ext cx="7774736" cy="4525963"/>
          </a:xfrm>
          <a:prstGeom prst="rect">
            <a:avLst/>
          </a:prstGeom>
          <a:noFill/>
          <a:ln>
            <a:noFill/>
          </a:ln>
        </p:spPr>
      </p:pic>
    </p:spTree>
    <p:extLst>
      <p:ext uri="{BB962C8B-B14F-4D97-AF65-F5344CB8AC3E}">
        <p14:creationId xmlns:p14="http://schemas.microsoft.com/office/powerpoint/2010/main" val="187170412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F6083-FA7B-4B3D-B135-359BD8C4FD7F}"/>
              </a:ext>
            </a:extLst>
          </p:cNvPr>
          <p:cNvSpPr>
            <a:spLocks noGrp="1"/>
          </p:cNvSpPr>
          <p:nvPr>
            <p:ph type="title"/>
          </p:nvPr>
        </p:nvSpPr>
        <p:spPr/>
        <p:txBody>
          <a:bodyPr/>
          <a:lstStyle/>
          <a:p>
            <a:r>
              <a:rPr lang="cs-CZ" b="1" dirty="0"/>
              <a:t>ÚVOD DO LOGISTIKY</a:t>
            </a:r>
          </a:p>
        </p:txBody>
      </p:sp>
      <p:sp>
        <p:nvSpPr>
          <p:cNvPr id="3" name="Zástupný obsah 2">
            <a:extLst>
              <a:ext uri="{FF2B5EF4-FFF2-40B4-BE49-F238E27FC236}">
                <a16:creationId xmlns:a16="http://schemas.microsoft.com/office/drawing/2014/main" id="{5F6E6954-5F11-4521-9767-FA8AF2B60A53}"/>
              </a:ext>
            </a:extLst>
          </p:cNvPr>
          <p:cNvSpPr>
            <a:spLocks noGrp="1"/>
          </p:cNvSpPr>
          <p:nvPr>
            <p:ph idx="1"/>
          </p:nvPr>
        </p:nvSpPr>
        <p:spPr/>
        <p:txBody>
          <a:bodyPr/>
          <a:lstStyle/>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Hlavní směry současného vývoje společnosti (megatrendy) zahrnují:</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Převahu tržního hospodářství.</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Liberalizaci světového obchodu a vznik světových obchodních dohod.</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Explozi informačních a komunikačních technologií</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Globalizaci světového trhu.</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Technickou revoluci.</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Populační explozi.</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Mezinárodní migraci.</a:t>
            </a:r>
          </a:p>
          <a:p>
            <a:pPr marL="0" indent="0">
              <a:buNone/>
            </a:pPr>
            <a:endParaRPr lang="cs-CZ" dirty="0"/>
          </a:p>
        </p:txBody>
      </p:sp>
    </p:spTree>
    <p:extLst>
      <p:ext uri="{BB962C8B-B14F-4D97-AF65-F5344CB8AC3E}">
        <p14:creationId xmlns:p14="http://schemas.microsoft.com/office/powerpoint/2010/main" val="2251369856"/>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B0E77-7E1D-4F58-BC13-E97C158F8C03}"/>
              </a:ext>
            </a:extLst>
          </p:cNvPr>
          <p:cNvSpPr>
            <a:spLocks noGrp="1"/>
          </p:cNvSpPr>
          <p:nvPr>
            <p:ph type="title"/>
          </p:nvPr>
        </p:nvSpPr>
        <p:spPr/>
        <p:txBody>
          <a:bodyPr/>
          <a:lstStyle/>
          <a:p>
            <a:r>
              <a:rPr lang="cs-CZ" sz="4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Řízení dodavatelsko- odběratelských vztahů</a:t>
            </a:r>
            <a:endParaRPr lang="cs-CZ" dirty="0"/>
          </a:p>
        </p:txBody>
      </p:sp>
      <p:pic>
        <p:nvPicPr>
          <p:cNvPr id="4" name="Picture 2">
            <a:extLst>
              <a:ext uri="{FF2B5EF4-FFF2-40B4-BE49-F238E27FC236}">
                <a16:creationId xmlns:a16="http://schemas.microsoft.com/office/drawing/2014/main" id="{07378104-3241-437B-944D-9D42AF82B1FC}"/>
              </a:ext>
            </a:extLst>
          </p:cNvPr>
          <p:cNvPicPr>
            <a:picLocks noGrp="1"/>
          </p:cNvPicPr>
          <p:nvPr>
            <p:ph idx="1"/>
          </p:nvPr>
        </p:nvPicPr>
        <p:blipFill>
          <a:blip r:embed="rId5">
            <a:extLst>
              <a:ext uri="{28A0092B-C50C-407E-A947-70E740481C1C}">
                <a14:useLocalDpi xmlns:a14="http://schemas.microsoft.com/office/drawing/2010/main" val="0"/>
              </a:ext>
            </a:extLst>
          </a:blip>
          <a:stretch>
            <a:fillRect/>
          </a:stretch>
        </p:blipFill>
        <p:spPr bwMode="auto">
          <a:xfrm>
            <a:off x="2489643" y="1600200"/>
            <a:ext cx="7212713" cy="4525963"/>
          </a:xfrm>
          <a:prstGeom prst="rect">
            <a:avLst/>
          </a:prstGeom>
          <a:noFill/>
          <a:ln>
            <a:noFill/>
          </a:ln>
        </p:spPr>
      </p:pic>
    </p:spTree>
    <p:extLst>
      <p:ext uri="{BB962C8B-B14F-4D97-AF65-F5344CB8AC3E}">
        <p14:creationId xmlns:p14="http://schemas.microsoft.com/office/powerpoint/2010/main" val="1068394616"/>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B0E77-7E1D-4F58-BC13-E97C158F8C03}"/>
              </a:ext>
            </a:extLst>
          </p:cNvPr>
          <p:cNvSpPr>
            <a:spLocks noGrp="1"/>
          </p:cNvSpPr>
          <p:nvPr>
            <p:ph type="title"/>
          </p:nvPr>
        </p:nvSpPr>
        <p:spPr/>
        <p:txBody>
          <a:bodyPr/>
          <a:lstStyle/>
          <a:p>
            <a:r>
              <a:rPr lang="cs-CZ" sz="4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Řízení dodavatelsko- odběratelských vztahů</a:t>
            </a:r>
            <a:endParaRPr lang="cs-CZ" dirty="0"/>
          </a:p>
        </p:txBody>
      </p:sp>
      <p:sp>
        <p:nvSpPr>
          <p:cNvPr id="3" name="Zástupný obsah 2">
            <a:extLst>
              <a:ext uri="{FF2B5EF4-FFF2-40B4-BE49-F238E27FC236}">
                <a16:creationId xmlns:a16="http://schemas.microsoft.com/office/drawing/2014/main" id="{D7258F0D-E452-46B2-97A9-9782ACB1CB86}"/>
              </a:ext>
            </a:extLst>
          </p:cNvPr>
          <p:cNvSpPr>
            <a:spLocks noGrp="1"/>
          </p:cNvSpPr>
          <p:nvPr>
            <p:ph idx="1"/>
          </p:nvPr>
        </p:nvSpPr>
        <p:spPr/>
        <p:txBody>
          <a:bodyPr>
            <a:normAutofit/>
          </a:bodyPr>
          <a:lstStyle/>
          <a:p>
            <a:pPr marL="0" indent="0" algn="just">
              <a:lnSpc>
                <a:spcPct val="125000"/>
              </a:lnSpc>
              <a:spcAft>
                <a:spcPts val="1000"/>
              </a:spcAft>
              <a:buNone/>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Vhodné využití informaci o výkonu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Jsou dvě cesty ke zlepšení motivace k lepšímu výkonu:</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Ocenit dodavatele, který podává dobrý výkon tak, aby pokračoval v tomto dobrém výkonu,</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Podniknout nápravné akce u těch dodavatelů, jejichž výkon neodpovídá našim podmínkám.</a:t>
            </a:r>
          </a:p>
          <a:p>
            <a:pPr marL="0" indent="0" algn="just">
              <a:lnSpc>
                <a:spcPct val="125000"/>
              </a:lnSpc>
              <a:spcAft>
                <a:spcPts val="1000"/>
              </a:spcAft>
              <a:buNone/>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Ocenit dodavatele</a:t>
            </a:r>
            <a:r>
              <a:rPr lang="cs-CZ" sz="1800" dirty="0">
                <a:effectLst/>
                <a:latin typeface="Calibri" panose="020F0502020204030204" pitchFamily="34" charset="0"/>
                <a:ea typeface="Calibri" panose="020F0502020204030204" pitchFamily="34" charset="0"/>
                <a:cs typeface="Times New Roman" panose="02020603050405020304" pitchFamily="18" charset="0"/>
              </a:rPr>
              <a:t> není obtížný úkol, přesto to dělá jen velmi málo podniků. Snad si myslí, že to vyžaduje moc práce nebo že je to příliš drahé. Odměna ale může mít podobu označení „podnikový dodavatel roku“, případně toto označení může být udělováno v několika kategoriích. Motivace dodavatelů ještě vzroste, když se dá vědět i ostatním, kdo byl oceněn. Lze použít různé cesty, např. oznámení v tisku, uspořádat pro vyznamenané slavnostní přijetí, předání plaket, které si mohou někde vystavit aj. Dodavatelé potřebují znát, jak jsou dobří. Jestliže se jim usnadní, aby na veřejnosti vynikly tyto jejich silné stránky, odmění se odběratelům dobrým výkonem.</a:t>
            </a:r>
          </a:p>
          <a:p>
            <a:pPr marL="0" indent="0">
              <a:buNone/>
            </a:pPr>
            <a:endParaRPr lang="cs-CZ" dirty="0"/>
          </a:p>
        </p:txBody>
      </p:sp>
    </p:spTree>
    <p:extLst>
      <p:ext uri="{BB962C8B-B14F-4D97-AF65-F5344CB8AC3E}">
        <p14:creationId xmlns:p14="http://schemas.microsoft.com/office/powerpoint/2010/main" val="2363409558"/>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628C9E-41CA-458E-AA91-D26F83CC990F}"/>
              </a:ext>
            </a:extLst>
          </p:cNvPr>
          <p:cNvSpPr>
            <a:spLocks noGrp="1"/>
          </p:cNvSpPr>
          <p:nvPr>
            <p:ph type="title"/>
          </p:nvPr>
        </p:nvSpPr>
        <p:spPr/>
        <p:txBody>
          <a:bodyPr/>
          <a:lstStyle/>
          <a:p>
            <a:r>
              <a:rPr lang="cs-CZ" sz="4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Řízení dodavatelsko- odběratelských vztahů</a:t>
            </a:r>
            <a:endParaRPr lang="cs-CZ" dirty="0"/>
          </a:p>
        </p:txBody>
      </p:sp>
      <p:sp>
        <p:nvSpPr>
          <p:cNvPr id="3" name="Zástupný obsah 2">
            <a:extLst>
              <a:ext uri="{FF2B5EF4-FFF2-40B4-BE49-F238E27FC236}">
                <a16:creationId xmlns:a16="http://schemas.microsoft.com/office/drawing/2014/main" id="{BF6191A4-9A5D-4E81-A3B6-7B0186ACE4A1}"/>
              </a:ext>
            </a:extLst>
          </p:cNvPr>
          <p:cNvSpPr>
            <a:spLocks noGrp="1"/>
          </p:cNvSpPr>
          <p:nvPr>
            <p:ph idx="1"/>
          </p:nvPr>
        </p:nvSpPr>
        <p:spPr/>
        <p:txBody>
          <a:bodyPr>
            <a:normAutofit/>
          </a:bodyPr>
          <a:lstStyle/>
          <a:p>
            <a:pPr marL="0" indent="0" algn="just">
              <a:lnSpc>
                <a:spcPct val="125000"/>
              </a:lnSpc>
              <a:spcAft>
                <a:spcPts val="1000"/>
              </a:spcAft>
              <a:buNone/>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Náprava špatného výkonu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5000"/>
              </a:lnSpc>
              <a:spcAft>
                <a:spcPts val="10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Obrácenou stranou než oceňování dobrých dodavatelů je náprava, zlepšení výkonu u špatných dodavatelů. Když dodavatelův výkon přestává být přijatelný, je třeba se s dodavatelem sejít s cílem zlepšit jeho služby. Přitom je vhodné dodržovat některé zásady:</a:t>
            </a: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Naplánovat setkání</a:t>
            </a:r>
            <a:r>
              <a:rPr lang="cs-CZ" sz="1200" dirty="0">
                <a:effectLst/>
                <a:latin typeface="Calibri" panose="020F0502020204030204" pitchFamily="34" charset="0"/>
                <a:ea typeface="Calibri" panose="020F0502020204030204" pitchFamily="34" charset="0"/>
                <a:cs typeface="Times New Roman" panose="02020603050405020304" pitchFamily="18" charset="0"/>
              </a:rPr>
              <a:t> s dodavatelem </a:t>
            </a: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co nejdříve</a:t>
            </a:r>
            <a:r>
              <a:rPr lang="cs-CZ" sz="1200" dirty="0">
                <a:effectLst/>
                <a:latin typeface="Calibri" panose="020F0502020204030204" pitchFamily="34" charset="0"/>
                <a:ea typeface="Calibri" panose="020F0502020204030204" pitchFamily="34" charset="0"/>
                <a:cs typeface="Times New Roman" panose="02020603050405020304" pitchFamily="18" charset="0"/>
              </a:rPr>
              <a:t>, když se jeho výkon začne zhoršovat, nečekat na konec roku. To sníží škody, vyplývající z jeho špatného výkonu.</a:t>
            </a:r>
          </a:p>
          <a:p>
            <a:pPr marL="342900" lvl="0" indent="-342900" algn="just">
              <a:lnSpc>
                <a:spcPct val="125000"/>
              </a:lnSpc>
              <a:buClr>
                <a:srgbClr val="F79377"/>
              </a:buClr>
              <a:buSzPts val="800"/>
              <a:buFont typeface="Symbol" panose="05050102010706020507" pitchFamily="18" charset="2"/>
              <a:buChar char=""/>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Nevytvářet nepřátelskou atmosféru</a:t>
            </a:r>
            <a:r>
              <a:rPr lang="cs-CZ" sz="1200" dirty="0">
                <a:effectLst/>
                <a:latin typeface="Calibri" panose="020F0502020204030204" pitchFamily="34" charset="0"/>
                <a:ea typeface="Calibri" panose="020F0502020204030204" pitchFamily="34" charset="0"/>
                <a:cs typeface="Times New Roman" panose="02020603050405020304" pitchFamily="18" charset="0"/>
              </a:rPr>
              <a:t> během setkání. Sdělit dodavateli, že je třeba probrat opatření, ze kterých jak on, tak odběratel bude mít užitek.</a:t>
            </a:r>
          </a:p>
          <a:p>
            <a:pPr marL="342900" lvl="0" indent="-342900" algn="just">
              <a:lnSpc>
                <a:spcPct val="125000"/>
              </a:lnSpc>
              <a:buClr>
                <a:srgbClr val="F79377"/>
              </a:buClr>
              <a:buSzPts val="800"/>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Ještě před schůzkou </a:t>
            </a: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sdělit dodavateli, že bude tázán</a:t>
            </a:r>
            <a:r>
              <a:rPr lang="cs-CZ" sz="1200" dirty="0">
                <a:effectLst/>
                <a:latin typeface="Calibri" panose="020F0502020204030204" pitchFamily="34" charset="0"/>
                <a:ea typeface="Calibri" panose="020F0502020204030204" pitchFamily="34" charset="0"/>
                <a:cs typeface="Times New Roman" panose="02020603050405020304" pitchFamily="18" charset="0"/>
              </a:rPr>
              <a:t>, proč došlo ke zhoršení jeho výkonu. Je nemožné vyřešit problém, když nejsou známé jeho příčiny. Pokud dodavatel nezačne již před schůzkou přemýšlet o příčinách zhoršení, pak nápravná akce bude zbytečná. Když ale bude vědět, že od něj bude požadováno vysvětlení, pak je dobrá šance, že se problém vyřeší co nejdříve.</a:t>
            </a:r>
          </a:p>
          <a:p>
            <a:pPr marL="342900" lvl="0" indent="-342900" algn="just">
              <a:lnSpc>
                <a:spcPct val="125000"/>
              </a:lnSpc>
              <a:buClr>
                <a:srgbClr val="F79377"/>
              </a:buClr>
              <a:buSzPts val="800"/>
              <a:buFont typeface="Symbol" panose="05050102010706020507" pitchFamily="18" charset="2"/>
              <a:buChar char=""/>
            </a:pPr>
            <a:r>
              <a:rPr lang="pl-PL"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Nedovolit, aby schůzka skončila bez</a:t>
            </a:r>
            <a:r>
              <a:rPr lang="pl-PL" sz="1200" dirty="0">
                <a:effectLst/>
                <a:latin typeface="Calibri" panose="020F0502020204030204" pitchFamily="34" charset="0"/>
                <a:ea typeface="Calibri" panose="020F0502020204030204" pitchFamily="34" charset="0"/>
                <a:cs typeface="Times New Roman" panose="02020603050405020304" pitchFamily="18" charset="0"/>
              </a:rPr>
              <a:t>:</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5000"/>
              </a:lnSpc>
              <a:buFont typeface="Calibri" panose="020F050202020403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souhlasu dodavatele o plánovaných akcích, které by vyřešily problém,</a:t>
            </a:r>
          </a:p>
          <a:p>
            <a:pPr marL="742950" lvl="1" indent="-285750" algn="just">
              <a:lnSpc>
                <a:spcPct val="125000"/>
              </a:lnSpc>
              <a:buFont typeface="Calibri" panose="020F050202020403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stanovení termínů, do kdy bude problém vyřešen,</a:t>
            </a:r>
          </a:p>
          <a:p>
            <a:pPr marL="742950" lvl="1" indent="-285750" algn="just">
              <a:lnSpc>
                <a:spcPct val="125000"/>
              </a:lnSpc>
              <a:spcAft>
                <a:spcPts val="1000"/>
              </a:spcAft>
              <a:buFont typeface="Calibri" panose="020F050202020403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vzájemného souhlasu o způsobu hodnocení navrhovaného řešení.</a:t>
            </a:r>
          </a:p>
          <a:p>
            <a:pPr marL="0" indent="0">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Jestliže se neuspěje ve své snaze o zlepšení spolupráce, je třeba nahradit špatného dodavatele takovým, který splní očekávání. Ovšem nelze vždy uvažovat tak, že výměnou dodavatele se všechny problémy vyřeší. Může to skončit se stejnými nebo i horšími problémy.</a:t>
            </a:r>
            <a:endParaRPr lang="cs-CZ" dirty="0"/>
          </a:p>
        </p:txBody>
      </p:sp>
    </p:spTree>
    <p:extLst>
      <p:ext uri="{BB962C8B-B14F-4D97-AF65-F5344CB8AC3E}">
        <p14:creationId xmlns:p14="http://schemas.microsoft.com/office/powerpoint/2010/main" val="286306322"/>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5D4174-0E5A-41B2-BBD5-F855F2F7F513}"/>
              </a:ext>
            </a:extLst>
          </p:cNvPr>
          <p:cNvSpPr>
            <a:spLocks noGrp="1"/>
          </p:cNvSpPr>
          <p:nvPr>
            <p:ph type="title"/>
          </p:nvPr>
        </p:nvSpPr>
        <p:spPr/>
        <p:txBody>
          <a:bodyPr/>
          <a:lstStyle/>
          <a:p>
            <a:r>
              <a:rPr lang="cs-CZ" b="1" dirty="0">
                <a:solidFill>
                  <a:srgbClr val="C00000"/>
                </a:solidFill>
              </a:rPr>
              <a:t>Příklad</a:t>
            </a:r>
          </a:p>
        </p:txBody>
      </p:sp>
      <p:graphicFrame>
        <p:nvGraphicFramePr>
          <p:cNvPr id="4" name="Zástupný obsah 3">
            <a:extLst>
              <a:ext uri="{FF2B5EF4-FFF2-40B4-BE49-F238E27FC236}">
                <a16:creationId xmlns:a16="http://schemas.microsoft.com/office/drawing/2014/main" id="{2A55C852-FB40-4E7A-A4E9-D9962F3A12DA}"/>
              </a:ext>
            </a:extLst>
          </p:cNvPr>
          <p:cNvGraphicFramePr>
            <a:graphicFrameLocks noGrp="1"/>
          </p:cNvGraphicFramePr>
          <p:nvPr>
            <p:ph idx="1"/>
          </p:nvPr>
        </p:nvGraphicFramePr>
        <p:xfrm>
          <a:off x="3283267" y="2405031"/>
          <a:ext cx="5625465" cy="3192526"/>
        </p:xfrm>
        <a:graphic>
          <a:graphicData uri="http://schemas.openxmlformats.org/drawingml/2006/table">
            <a:tbl>
              <a:tblPr firstRow="1" firstCol="1" bandRow="1">
                <a:tableStyleId>{5C22544A-7EE6-4342-B048-85BDC9FD1C3A}</a:tableStyleId>
              </a:tblPr>
              <a:tblGrid>
                <a:gridCol w="843280">
                  <a:extLst>
                    <a:ext uri="{9D8B030D-6E8A-4147-A177-3AD203B41FA5}">
                      <a16:colId xmlns:a16="http://schemas.microsoft.com/office/drawing/2014/main" val="4159485957"/>
                    </a:ext>
                  </a:extLst>
                </a:gridCol>
                <a:gridCol w="779780">
                  <a:extLst>
                    <a:ext uri="{9D8B030D-6E8A-4147-A177-3AD203B41FA5}">
                      <a16:colId xmlns:a16="http://schemas.microsoft.com/office/drawing/2014/main" val="3065996008"/>
                    </a:ext>
                  </a:extLst>
                </a:gridCol>
                <a:gridCol w="454025">
                  <a:extLst>
                    <a:ext uri="{9D8B030D-6E8A-4147-A177-3AD203B41FA5}">
                      <a16:colId xmlns:a16="http://schemas.microsoft.com/office/drawing/2014/main" val="736503142"/>
                    </a:ext>
                  </a:extLst>
                </a:gridCol>
                <a:gridCol w="318135">
                  <a:extLst>
                    <a:ext uri="{9D8B030D-6E8A-4147-A177-3AD203B41FA5}">
                      <a16:colId xmlns:a16="http://schemas.microsoft.com/office/drawing/2014/main" val="2637086656"/>
                    </a:ext>
                  </a:extLst>
                </a:gridCol>
                <a:gridCol w="768350">
                  <a:extLst>
                    <a:ext uri="{9D8B030D-6E8A-4147-A177-3AD203B41FA5}">
                      <a16:colId xmlns:a16="http://schemas.microsoft.com/office/drawing/2014/main" val="1562363438"/>
                    </a:ext>
                  </a:extLst>
                </a:gridCol>
                <a:gridCol w="395605">
                  <a:extLst>
                    <a:ext uri="{9D8B030D-6E8A-4147-A177-3AD203B41FA5}">
                      <a16:colId xmlns:a16="http://schemas.microsoft.com/office/drawing/2014/main" val="3475829625"/>
                    </a:ext>
                  </a:extLst>
                </a:gridCol>
                <a:gridCol w="356235">
                  <a:extLst>
                    <a:ext uri="{9D8B030D-6E8A-4147-A177-3AD203B41FA5}">
                      <a16:colId xmlns:a16="http://schemas.microsoft.com/office/drawing/2014/main" val="21230978"/>
                    </a:ext>
                  </a:extLst>
                </a:gridCol>
                <a:gridCol w="593725">
                  <a:extLst>
                    <a:ext uri="{9D8B030D-6E8A-4147-A177-3AD203B41FA5}">
                      <a16:colId xmlns:a16="http://schemas.microsoft.com/office/drawing/2014/main" val="1711783274"/>
                    </a:ext>
                  </a:extLst>
                </a:gridCol>
                <a:gridCol w="393700">
                  <a:extLst>
                    <a:ext uri="{9D8B030D-6E8A-4147-A177-3AD203B41FA5}">
                      <a16:colId xmlns:a16="http://schemas.microsoft.com/office/drawing/2014/main" val="238705096"/>
                    </a:ext>
                  </a:extLst>
                </a:gridCol>
                <a:gridCol w="722630">
                  <a:extLst>
                    <a:ext uri="{9D8B030D-6E8A-4147-A177-3AD203B41FA5}">
                      <a16:colId xmlns:a16="http://schemas.microsoft.com/office/drawing/2014/main" val="1395769722"/>
                    </a:ext>
                  </a:extLst>
                </a:gridCol>
              </a:tblGrid>
              <a:tr h="0">
                <a:tc>
                  <a:txBody>
                    <a:bodyPr/>
                    <a:lstStyle/>
                    <a:p>
                      <a:pPr algn="just">
                        <a:lnSpc>
                          <a:spcPct val="125000"/>
                        </a:lnSpc>
                        <a:spcAft>
                          <a:spcPts val="100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25000"/>
                        </a:lnSpc>
                        <a:spcAft>
                          <a:spcPts val="1000"/>
                        </a:spcAft>
                      </a:pPr>
                      <a:r>
                        <a:rPr lang="cs-CZ" sz="1200">
                          <a:effectLst/>
                        </a:rPr>
                        <a:t>Dodavatel L</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cs-CZ"/>
                    </a:p>
                  </a:txBody>
                  <a:tcPr/>
                </a:tc>
                <a:tc hMerge="1">
                  <a:txBody>
                    <a:bodyPr/>
                    <a:lstStyle/>
                    <a:p>
                      <a:endParaRPr lang="cs-CZ"/>
                    </a:p>
                  </a:txBody>
                  <a:tcPr/>
                </a:tc>
                <a:tc gridSpan="3">
                  <a:txBody>
                    <a:bodyPr/>
                    <a:lstStyle/>
                    <a:p>
                      <a:pPr algn="just">
                        <a:lnSpc>
                          <a:spcPct val="125000"/>
                        </a:lnSpc>
                        <a:spcAft>
                          <a:spcPts val="1000"/>
                        </a:spcAft>
                      </a:pPr>
                      <a:r>
                        <a:rPr lang="cs-CZ" sz="1200">
                          <a:effectLst/>
                        </a:rPr>
                        <a:t>Dodavatel 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cs-CZ"/>
                    </a:p>
                  </a:txBody>
                  <a:tcPr/>
                </a:tc>
                <a:tc hMerge="1">
                  <a:txBody>
                    <a:bodyPr/>
                    <a:lstStyle/>
                    <a:p>
                      <a:endParaRPr lang="cs-CZ"/>
                    </a:p>
                  </a:txBody>
                  <a:tcPr/>
                </a:tc>
                <a:tc gridSpan="3">
                  <a:txBody>
                    <a:bodyPr/>
                    <a:lstStyle/>
                    <a:p>
                      <a:pPr algn="just">
                        <a:lnSpc>
                          <a:spcPct val="125000"/>
                        </a:lnSpc>
                        <a:spcAft>
                          <a:spcPts val="1000"/>
                        </a:spcAft>
                      </a:pPr>
                      <a:r>
                        <a:rPr lang="cs-CZ" sz="1200">
                          <a:effectLst/>
                        </a:rPr>
                        <a:t>Dodavatel N</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67304463"/>
                  </a:ext>
                </a:extLst>
              </a:tr>
              <a:tr h="0">
                <a:tc>
                  <a:txBody>
                    <a:bodyPr/>
                    <a:lstStyle/>
                    <a:p>
                      <a:pPr algn="just">
                        <a:lnSpc>
                          <a:spcPct val="125000"/>
                        </a:lnSpc>
                        <a:spcAft>
                          <a:spcPts val="1000"/>
                        </a:spcAft>
                      </a:pPr>
                      <a:r>
                        <a:rPr lang="cs-CZ" sz="1200">
                          <a:effectLst/>
                        </a:rPr>
                        <a:t>měsíc</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plán</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fakt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DL (d)</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plán</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fakt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DL (d)</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plán</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fakt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DL (d)</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0064627"/>
                  </a:ext>
                </a:extLst>
              </a:tr>
              <a:tr h="0">
                <a:tc>
                  <a:txBody>
                    <a:bodyPr/>
                    <a:lstStyle/>
                    <a:p>
                      <a:pPr algn="just">
                        <a:lnSpc>
                          <a:spcPct val="125000"/>
                        </a:lnSpc>
                        <a:spcAft>
                          <a:spcPts val="1000"/>
                        </a:spcAft>
                      </a:pPr>
                      <a:r>
                        <a:rPr lang="cs-CZ" sz="1200">
                          <a:effectLst/>
                        </a:rPr>
                        <a:t>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495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375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375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8093120"/>
                  </a:ext>
                </a:extLst>
              </a:tr>
              <a:tr h="0">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425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1549517"/>
                  </a:ext>
                </a:extLst>
              </a:tr>
              <a:tr h="0">
                <a:tc>
                  <a:txBody>
                    <a:bodyPr/>
                    <a:lstStyle/>
                    <a:p>
                      <a:pPr algn="just">
                        <a:lnSpc>
                          <a:spcPct val="125000"/>
                        </a:lnSpc>
                        <a:spcAft>
                          <a:spcPts val="1000"/>
                        </a:spcAft>
                      </a:pPr>
                      <a:r>
                        <a:rPr lang="cs-CZ" sz="12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485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485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553271"/>
                  </a:ext>
                </a:extLst>
              </a:tr>
              <a:tr h="0">
                <a:tc>
                  <a:txBody>
                    <a:bodyPr/>
                    <a:lstStyle/>
                    <a:p>
                      <a:pPr algn="just">
                        <a:lnSpc>
                          <a:spcPct val="125000"/>
                        </a:lnSpc>
                        <a:spcAft>
                          <a:spcPts val="1000"/>
                        </a:spcAft>
                      </a:pPr>
                      <a:r>
                        <a:rPr lang="cs-CZ" sz="1200">
                          <a:effectLst/>
                        </a:rPr>
                        <a:t>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2000222"/>
                  </a:ext>
                </a:extLst>
              </a:tr>
              <a:tr h="0">
                <a:tc>
                  <a:txBody>
                    <a:bodyPr/>
                    <a:lstStyle/>
                    <a:p>
                      <a:pPr algn="just">
                        <a:lnSpc>
                          <a:spcPct val="125000"/>
                        </a:lnSpc>
                        <a:spcAft>
                          <a:spcPts val="1000"/>
                        </a:spcAft>
                      </a:pPr>
                      <a:r>
                        <a:rPr lang="cs-CZ" sz="1200">
                          <a:effectLst/>
                        </a:rPr>
                        <a:t>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499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8646745"/>
                  </a:ext>
                </a:extLst>
              </a:tr>
              <a:tr h="0">
                <a:tc>
                  <a:txBody>
                    <a:bodyPr/>
                    <a:lstStyle/>
                    <a:p>
                      <a:pPr algn="just">
                        <a:lnSpc>
                          <a:spcPct val="125000"/>
                        </a:lnSpc>
                        <a:spcAft>
                          <a:spcPts val="1000"/>
                        </a:spcAft>
                      </a:pPr>
                      <a:r>
                        <a:rPr lang="cs-CZ" sz="1200">
                          <a:effectLst/>
                        </a:rPr>
                        <a:t>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600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550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450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450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1710754"/>
                  </a:ext>
                </a:extLst>
              </a:tr>
              <a:tr h="0">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800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855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615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615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971218"/>
                  </a:ext>
                </a:extLst>
              </a:tr>
              <a:tr h="0">
                <a:tc>
                  <a:txBody>
                    <a:bodyPr/>
                    <a:lstStyle/>
                    <a:p>
                      <a:pPr algn="just">
                        <a:lnSpc>
                          <a:spcPct val="125000"/>
                        </a:lnSpc>
                        <a:spcAft>
                          <a:spcPts val="1000"/>
                        </a:spcAft>
                      </a:pPr>
                      <a:r>
                        <a:rPr lang="cs-CZ" sz="1200">
                          <a:effectLst/>
                        </a:rPr>
                        <a:t>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1000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1005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535445"/>
                  </a:ext>
                </a:extLst>
              </a:tr>
              <a:tr h="0">
                <a:tc>
                  <a:txBody>
                    <a:bodyPr/>
                    <a:lstStyle/>
                    <a:p>
                      <a:pPr algn="just">
                        <a:lnSpc>
                          <a:spcPct val="125000"/>
                        </a:lnSpc>
                        <a:spcAft>
                          <a:spcPts val="1000"/>
                        </a:spcAft>
                      </a:pPr>
                      <a:r>
                        <a:rPr lang="cs-CZ" sz="1200">
                          <a:effectLst/>
                        </a:rPr>
                        <a:t>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1200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1200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485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8507730"/>
                  </a:ext>
                </a:extLst>
              </a:tr>
              <a:tr h="0">
                <a:tc>
                  <a:txBody>
                    <a:bodyPr/>
                    <a:lstStyle/>
                    <a:p>
                      <a:pPr algn="just">
                        <a:lnSpc>
                          <a:spcPct val="125000"/>
                        </a:lnSpc>
                        <a:spcAft>
                          <a:spcPts val="1000"/>
                        </a:spcAft>
                      </a:pPr>
                      <a:r>
                        <a:rPr lang="cs-CZ" sz="1200">
                          <a:effectLst/>
                        </a:rPr>
                        <a:t>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685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815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815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2978660"/>
                  </a:ext>
                </a:extLst>
              </a:tr>
              <a:tr h="0">
                <a:tc>
                  <a:txBody>
                    <a:bodyPr/>
                    <a:lstStyle/>
                    <a:p>
                      <a:pPr algn="just">
                        <a:lnSpc>
                          <a:spcPct val="125000"/>
                        </a:lnSpc>
                        <a:spcAft>
                          <a:spcPts val="1000"/>
                        </a:spcAft>
                      </a:pPr>
                      <a:r>
                        <a:rPr lang="cs-CZ" sz="1200">
                          <a:effectLst/>
                        </a:rPr>
                        <a:t>11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600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610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600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600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394067"/>
                  </a:ext>
                </a:extLst>
              </a:tr>
              <a:tr h="0">
                <a:tc>
                  <a:txBody>
                    <a:bodyPr/>
                    <a:lstStyle/>
                    <a:p>
                      <a:pPr algn="just">
                        <a:lnSpc>
                          <a:spcPct val="125000"/>
                        </a:lnSpc>
                        <a:spcAft>
                          <a:spcPts val="1000"/>
                        </a:spcAft>
                      </a:pPr>
                      <a:r>
                        <a:rPr lang="cs-CZ" sz="1200">
                          <a:effectLst/>
                        </a:rPr>
                        <a:t>12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425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515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375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a:effectLst/>
                        </a:rPr>
                        <a:t>375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cs-CZ" sz="1200" dirty="0">
                          <a:effectLst/>
                        </a:rPr>
                        <a:t>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5800341"/>
                  </a:ext>
                </a:extLst>
              </a:tr>
            </a:tbl>
          </a:graphicData>
        </a:graphic>
      </p:graphicFrame>
    </p:spTree>
    <p:extLst>
      <p:ext uri="{BB962C8B-B14F-4D97-AF65-F5344CB8AC3E}">
        <p14:creationId xmlns:p14="http://schemas.microsoft.com/office/powerpoint/2010/main" val="1695806836"/>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8FF90F-C071-4B18-A9F9-5096AC323C2D}"/>
              </a:ext>
            </a:extLst>
          </p:cNvPr>
          <p:cNvSpPr>
            <a:spLocks noGrp="1"/>
          </p:cNvSpPr>
          <p:nvPr>
            <p:ph type="title"/>
          </p:nvPr>
        </p:nvSpPr>
        <p:spPr/>
        <p:txBody>
          <a:bodyPr/>
          <a:lstStyle/>
          <a:p>
            <a:r>
              <a:rPr lang="cs-CZ" b="1" dirty="0">
                <a:solidFill>
                  <a:srgbClr val="C00000"/>
                </a:solidFill>
              </a:rPr>
              <a:t>Příklad</a:t>
            </a:r>
          </a:p>
        </p:txBody>
      </p:sp>
      <p:sp>
        <p:nvSpPr>
          <p:cNvPr id="3" name="Zástupný obsah 2">
            <a:extLst>
              <a:ext uri="{FF2B5EF4-FFF2-40B4-BE49-F238E27FC236}">
                <a16:creationId xmlns:a16="http://schemas.microsoft.com/office/drawing/2014/main" id="{EA30E45F-406E-475E-94C0-1FC8464C4DAA}"/>
              </a:ext>
            </a:extLst>
          </p:cNvPr>
          <p:cNvSpPr>
            <a:spLocks noGrp="1"/>
          </p:cNvSpPr>
          <p:nvPr>
            <p:ph idx="1"/>
          </p:nvPr>
        </p:nvSpPr>
        <p:spPr/>
        <p:txBody>
          <a:bodyPr/>
          <a:lstStyle/>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Plánovaná dodací lhůta u dodavatele L je 3 dní. Dodací lhůta od dodavatele M je 7 dní. Dodací lhůta pro dodavatele N jsou 3 dní.</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Na základě výpočtů výkonových ukazatelů vyberte nejvhodnějšího dodavatele. Sestavte plán pro nápravu nedostatečného výkonu a pro ocenění vynikajícího výkonu</a:t>
            </a:r>
          </a:p>
          <a:p>
            <a:endParaRPr lang="cs-CZ" dirty="0"/>
          </a:p>
        </p:txBody>
      </p:sp>
    </p:spTree>
    <p:extLst>
      <p:ext uri="{BB962C8B-B14F-4D97-AF65-F5344CB8AC3E}">
        <p14:creationId xmlns:p14="http://schemas.microsoft.com/office/powerpoint/2010/main" val="2113436236"/>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4C8DB5-538B-428F-9624-DEF670819BFB}"/>
              </a:ext>
            </a:extLst>
          </p:cNvPr>
          <p:cNvSpPr>
            <a:spLocks noGrp="1"/>
          </p:cNvSpPr>
          <p:nvPr>
            <p:ph type="ctrTitle"/>
          </p:nvPr>
        </p:nvSpPr>
        <p:spPr/>
        <p:txBody>
          <a:bodyPr/>
          <a:lstStyle/>
          <a:p>
            <a:r>
              <a:rPr lang="cs-CZ" b="1" dirty="0">
                <a:solidFill>
                  <a:srgbClr val="C00000"/>
                </a:solidFill>
              </a:rPr>
              <a:t>Logistika zásobování</a:t>
            </a:r>
          </a:p>
        </p:txBody>
      </p:sp>
      <p:sp>
        <p:nvSpPr>
          <p:cNvPr id="3" name="Podnadpis 2">
            <a:extLst>
              <a:ext uri="{FF2B5EF4-FFF2-40B4-BE49-F238E27FC236}">
                <a16:creationId xmlns:a16="http://schemas.microsoft.com/office/drawing/2014/main" id="{CA06E63A-9DC2-40B1-A6B3-37F64F4CFA6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75618558"/>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B12304-EE8F-4F7F-9457-AC0AE8AF4CF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75465A1-752F-4AAF-A061-C0D585C4F7F8}"/>
              </a:ext>
            </a:extLst>
          </p:cNvPr>
          <p:cNvSpPr>
            <a:spLocks noGrp="1"/>
          </p:cNvSpPr>
          <p:nvPr>
            <p:ph idx="1"/>
          </p:nvPr>
        </p:nvSpPr>
        <p:spPr/>
        <p:txBody>
          <a:bodyPr>
            <a:normAutofit/>
          </a:bodyPr>
          <a:lstStyle/>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Volba zásobovací strategie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Úlohou zásobování je zajištění plynulosti vnitropodnikových procesů. Musíme mít stanoveny potřebné úrovně zásob v adekvátním množství, v požadovaném čase, kvalitě a za ekonomické náklady, toto je hlavním úkolem při sestavení plánu zásob. </a:t>
            </a:r>
          </a:p>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Náklady na udržování zásob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Řízení stavu zásob má na starost udržovat takovou výši zásob, aby bylo dosaženo vysoké úrovně zákaznického servisu za cenu minimálních nákladů. Do nákladů na udržování zásob počítáme náklady na kapitál vázaný v zásobách, skladovací náklady, náklady na pořízení zásob, ale také náklady na likvidaci zastaralého zboží.</a:t>
            </a:r>
            <a:r>
              <a:rPr lang="cs-CZ" sz="1800" baseline="30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451451813"/>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23EF7C-639C-4F3E-A866-43716BE5AE13}"/>
              </a:ext>
            </a:extLst>
          </p:cNvPr>
          <p:cNvSpPr>
            <a:spLocks noGrp="1"/>
          </p:cNvSpPr>
          <p:nvPr>
            <p:ph type="title"/>
          </p:nvPr>
        </p:nvSpPr>
        <p:spPr/>
        <p:txBody>
          <a:bodyPr/>
          <a:lstStyle/>
          <a:p>
            <a:endParaRPr lang="cs-CZ"/>
          </a:p>
        </p:txBody>
      </p:sp>
      <p:graphicFrame>
        <p:nvGraphicFramePr>
          <p:cNvPr id="4" name="Zástupný obsah 3">
            <a:extLst>
              <a:ext uri="{FF2B5EF4-FFF2-40B4-BE49-F238E27FC236}">
                <a16:creationId xmlns:a16="http://schemas.microsoft.com/office/drawing/2014/main" id="{24D576E3-95F5-4F55-8698-7C0DC19DE610}"/>
              </a:ext>
            </a:extLst>
          </p:cNvPr>
          <p:cNvGraphicFramePr>
            <a:graphicFrameLocks noGrp="1"/>
          </p:cNvGraphicFramePr>
          <p:nvPr>
            <p:ph idx="1"/>
            <p:extLst>
              <p:ext uri="{D42A27DB-BD31-4B8C-83A1-F6EECF244321}">
                <p14:modId xmlns:p14="http://schemas.microsoft.com/office/powerpoint/2010/main" val="3624301068"/>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8025981"/>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58CF8C-5BB1-4E45-922F-221A85DEF8BF}"/>
              </a:ext>
            </a:extLst>
          </p:cNvPr>
          <p:cNvSpPr>
            <a:spLocks noGrp="1"/>
          </p:cNvSpPr>
          <p:nvPr>
            <p:ph type="title"/>
          </p:nvPr>
        </p:nvSpPr>
        <p:spPr/>
        <p:txBody>
          <a:bodyPr>
            <a:normAutofit/>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Příznaky špatného řízení zásob</a:t>
            </a:r>
            <a:endParaRPr lang="cs-CZ" dirty="0"/>
          </a:p>
        </p:txBody>
      </p:sp>
      <p:sp>
        <p:nvSpPr>
          <p:cNvPr id="3" name="Zástupný obsah 2">
            <a:extLst>
              <a:ext uri="{FF2B5EF4-FFF2-40B4-BE49-F238E27FC236}">
                <a16:creationId xmlns:a16="http://schemas.microsoft.com/office/drawing/2014/main" id="{ED15571F-1BBA-4215-8C54-7FAD7B6E4962}"/>
              </a:ext>
            </a:extLst>
          </p:cNvPr>
          <p:cNvSpPr>
            <a:spLocks noGrp="1"/>
          </p:cNvSpPr>
          <p:nvPr>
            <p:ph idx="1"/>
          </p:nvPr>
        </p:nvSpPr>
        <p:spPr/>
        <p:txBody>
          <a:bodyPr>
            <a:normAutofit/>
          </a:bodyPr>
          <a:lstStyle/>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zvyšující se počet nevyřízených objednávek,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zvyšující se investice vázané v zásobách a zároveň se počet nevyřízených objednávek nemění (respektive neklesá),</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vysoká fluktuace zákazníků,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narůstající počet zrušených objednávek,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stále se opakující nedostatek skladovacího prostoru,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značné rozdíly v obrátce hlavních skladových položek mezi jednotlivými distribučními centry,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horšící se vztahy s odběrateli; charakteristické je rušení a snižování objednávek ze strany sprostředkovatelů,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0" algn="l">
              <a:lnSpc>
                <a:spcPct val="120000"/>
              </a:lnSpc>
              <a:spcBef>
                <a:spcPts val="0"/>
              </a:spcBef>
              <a:spcAft>
                <a:spcPts val="600"/>
              </a:spcAft>
              <a:buClr>
                <a:srgbClr val="F79377"/>
              </a:buClr>
              <a:buSzPts val="800"/>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velký objem zastaralých položek.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119782266"/>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B4BA07-AD7F-4268-B9F3-B4630BEB159A}"/>
              </a:ext>
            </a:extLst>
          </p:cNvPr>
          <p:cNvSpPr>
            <a:spLocks noGrp="1"/>
          </p:cNvSpPr>
          <p:nvPr>
            <p:ph type="title"/>
          </p:nvPr>
        </p:nvSpPr>
        <p:spPr/>
        <p:txBody>
          <a:bodyPr/>
          <a:lstStyle/>
          <a:p>
            <a:r>
              <a:rPr lang="cs-CZ" b="1" dirty="0">
                <a:solidFill>
                  <a:srgbClr val="C00000"/>
                </a:solidFill>
              </a:rPr>
              <a:t>Typy předpovědí</a:t>
            </a:r>
          </a:p>
        </p:txBody>
      </p:sp>
      <p:sp>
        <p:nvSpPr>
          <p:cNvPr id="3" name="Zástupný obsah 2">
            <a:extLst>
              <a:ext uri="{FF2B5EF4-FFF2-40B4-BE49-F238E27FC236}">
                <a16:creationId xmlns:a16="http://schemas.microsoft.com/office/drawing/2014/main" id="{DCD07FEB-5791-4B69-8A4D-793F3C23F2EB}"/>
              </a:ext>
            </a:extLst>
          </p:cNvPr>
          <p:cNvSpPr>
            <a:spLocks noGrp="1"/>
          </p:cNvSpPr>
          <p:nvPr>
            <p:ph idx="1"/>
          </p:nvPr>
        </p:nvSpPr>
        <p:spPr/>
        <p:txBody>
          <a:bodyPr>
            <a:normAutofit/>
          </a:bodyPr>
          <a:lstStyle/>
          <a:p>
            <a:pPr marL="342900" marR="635"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Kvalitativní techniky,</a:t>
            </a:r>
            <a:r>
              <a:rPr lang="cs-CZ" sz="1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které jsou založeny na odhadech a názorech lidí.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Analýzy časových řad.</a:t>
            </a:r>
            <a:r>
              <a:rPr lang="cs-CZ" sz="1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V tomto případě předpokládáme, že data, která se vztahují k minulé poptávce, mohou být použita k prognózování budoucí poptávky. Minulá data mohou zahrnovat různé komponenty jako trend, sezónnost, cyklické vlivy atd.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Příčinné předpovídání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předpokládáme, že poptávka má souvislost k některým známým ovlivňujícím faktorům.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Simulační metody - prognózování</a:t>
            </a:r>
            <a:r>
              <a:rPr lang="cs-CZ"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na základě vytvořených modelů.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65343963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603</TotalTime>
  <Words>15008</Words>
  <Application>Microsoft Office PowerPoint</Application>
  <PresentationFormat>Širokoúhlá obrazovka</PresentationFormat>
  <Paragraphs>1338</Paragraphs>
  <Slides>116</Slides>
  <Notes>116</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116</vt:i4>
      </vt:variant>
    </vt:vector>
  </HeadingPairs>
  <TitlesOfParts>
    <vt:vector size="128" baseType="lpstr">
      <vt:lpstr>Arial</vt:lpstr>
      <vt:lpstr>Calibri</vt:lpstr>
      <vt:lpstr>Calibri Light</vt:lpstr>
      <vt:lpstr>Courier New</vt:lpstr>
      <vt:lpstr>franklin-gothic-urw</vt:lpstr>
      <vt:lpstr>inherit</vt:lpstr>
      <vt:lpstr>Klavika Medium</vt:lpstr>
      <vt:lpstr>Symbol</vt:lpstr>
      <vt:lpstr>Times New Roman</vt:lpstr>
      <vt:lpstr>Wingdings</vt:lpstr>
      <vt:lpstr>1_Office Theme</vt:lpstr>
      <vt:lpstr>Rastrový obrázek</vt:lpstr>
      <vt:lpstr>Logistický management 2</vt:lpstr>
      <vt:lpstr>Požadavky na ukončení předmětu</vt:lpstr>
      <vt:lpstr>Podmínky prezentace</vt:lpstr>
      <vt:lpstr>Seznam témat k prezentaci (1/2)</vt:lpstr>
      <vt:lpstr>Seznam témat k prezentaci (2/2)</vt:lpstr>
      <vt:lpstr>Požadavky na ukončení předmětu</vt:lpstr>
      <vt:lpstr>ZÁKLADNÍ POJMY A TERMINOLOGIE. LOGISTIKA VČERA A DNES</vt:lpstr>
      <vt:lpstr>ÚVOD DO LOGISTIKY</vt:lpstr>
      <vt:lpstr>ÚVOD DO LOGISTIKY</vt:lpstr>
      <vt:lpstr>ZÁKLADNÍ POJMY A TERMINOLOGIE</vt:lpstr>
      <vt:lpstr>ZÁKLADNÍ POJMY A TERMINOLOGIE</vt:lpstr>
      <vt:lpstr>ZÁKLADNÍ POJMY A TERMINOLOGIE</vt:lpstr>
      <vt:lpstr>ZÁKLADNÍ POJMY A TERMINOLOGIE</vt:lpstr>
      <vt:lpstr>LOGISTICKÉ FUNKCE A CÍLE</vt:lpstr>
      <vt:lpstr>LOGISTICKÉ FUNKCE A CÍLE</vt:lpstr>
      <vt:lpstr>LOGISTICKÉ FUNKCE A CÍLE</vt:lpstr>
      <vt:lpstr>LOGISTICKÉ FUNKCE A CÍLE</vt:lpstr>
      <vt:lpstr>LOGISTICKÉ FUNKCE A CÍLE</vt:lpstr>
      <vt:lpstr>LOGISTICKÉ FUNKCE A CÍLE</vt:lpstr>
      <vt:lpstr>LOGISTICKÉ ČINNOSTI</vt:lpstr>
      <vt:lpstr>LOGISTICKÉ ČINNOSTI</vt:lpstr>
      <vt:lpstr>LOGISTICKÉ ČINNOSTI</vt:lpstr>
      <vt:lpstr>Otázky:</vt:lpstr>
      <vt:lpstr>VALUE CHAIN MANAGEMENT. SUPPLY CHAIN MANAGEMENT</vt:lpstr>
      <vt:lpstr>Obsah přednášky</vt:lpstr>
      <vt:lpstr>Value Chain Management (MHŘ)</vt:lpstr>
      <vt:lpstr>Hodnotový řetězec</vt:lpstr>
      <vt:lpstr>Hlavní kroky analýzy hodnotového řetězce</vt:lpstr>
      <vt:lpstr>Dodavatelský řetězec a dodavatelská sít´</vt:lpstr>
      <vt:lpstr>Dodavatelský řetězec</vt:lpstr>
      <vt:lpstr>Materiálové a finanční toky SC</vt:lpstr>
      <vt:lpstr>Dodavatelská síť</vt:lpstr>
      <vt:lpstr>SCM (Supply Chain Management).   </vt:lpstr>
      <vt:lpstr>Dodavatelsko- odběratelské vztahy</vt:lpstr>
      <vt:lpstr>Dodavatelsko- odběratelské vztahy</vt:lpstr>
      <vt:lpstr>Základní metody hodnoticích stupnic a základní metody hodnocení dodavatelů</vt:lpstr>
      <vt:lpstr>Scoring model</vt:lpstr>
      <vt:lpstr>Metoda srovnání s optimem</vt:lpstr>
      <vt:lpstr>Hodnocení potenciální způsobilosti dodavatelů</vt:lpstr>
      <vt:lpstr>Hodnocení potenciální způsobilosti dodavatelů. Vda 6.1.</vt:lpstr>
      <vt:lpstr>Prezentace aplikace PowerPoint</vt:lpstr>
      <vt:lpstr>Grafická metoda hodnocení dodavatelů</vt:lpstr>
      <vt:lpstr>Splnění minimálních požadavků k produktu dodání</vt:lpstr>
      <vt:lpstr>Expertní systémy pro hodnocení dodavatelů</vt:lpstr>
      <vt:lpstr>KRITÉRIA HODNOCENÍ</vt:lpstr>
      <vt:lpstr>KRITÉRIA HODNOCENÍ</vt:lpstr>
      <vt:lpstr>Typy dodavatelských řetězců</vt:lpstr>
      <vt:lpstr>Úloha velkoobchodních skladů</vt:lpstr>
      <vt:lpstr>Logistická místa styku</vt:lpstr>
      <vt:lpstr>Logistická místa styku</vt:lpstr>
      <vt:lpstr>Logistická místa styku</vt:lpstr>
      <vt:lpstr>Logistická místa styku</vt:lpstr>
      <vt:lpstr>Efekt biče</vt:lpstr>
      <vt:lpstr>Efekt biče (Bullwhip Effect)</vt:lpstr>
      <vt:lpstr>Následky efektu biče</vt:lpstr>
      <vt:lpstr>Efekt biče-důvody</vt:lpstr>
      <vt:lpstr>Efekt biče- řešení</vt:lpstr>
      <vt:lpstr>Supply Chain Management</vt:lpstr>
      <vt:lpstr>Logistické výkony a náklady</vt:lpstr>
      <vt:lpstr>Logistické výkony a náklady</vt:lpstr>
      <vt:lpstr>Prezentace aplikace PowerPoint</vt:lpstr>
      <vt:lpstr>Logistické výkonové ukazatele </vt:lpstr>
      <vt:lpstr>Ukazatelé úrovně logistických služeb</vt:lpstr>
      <vt:lpstr>Úroveň logistických služeb</vt:lpstr>
      <vt:lpstr>Prezentace aplikace PowerPoint</vt:lpstr>
      <vt:lpstr>Příklad:</vt:lpstr>
      <vt:lpstr>Příklad:</vt:lpstr>
      <vt:lpstr>Rozhodování</vt:lpstr>
      <vt:lpstr>Strategická úroveň rozhodování</vt:lpstr>
      <vt:lpstr>Strategická úroveň rozhodování</vt:lpstr>
      <vt:lpstr>Taktická a operativní úroveň</vt:lpstr>
      <vt:lpstr>Integrace logistických plánů</vt:lpstr>
      <vt:lpstr>Integrace logistických plánů</vt:lpstr>
      <vt:lpstr>Výroba plastových oken v 9 bodech</vt:lpstr>
      <vt:lpstr>Příklad:</vt:lpstr>
      <vt:lpstr>Plán distribuce:</vt:lpstr>
      <vt:lpstr>Plán distribuce:</vt:lpstr>
      <vt:lpstr>Plán výroby</vt:lpstr>
      <vt:lpstr>Plán výroby</vt:lpstr>
      <vt:lpstr>Plán výroby- průběh výroby</vt:lpstr>
      <vt:lpstr>Plán kapacit</vt:lpstr>
      <vt:lpstr>Plán zásob</vt:lpstr>
      <vt:lpstr>Taktická a operativní úroveň</vt:lpstr>
      <vt:lpstr>Zásady a kroky při zavádění logistiky</vt:lpstr>
      <vt:lpstr>Typy dodavatelsko- odběratelských vztahů a jejich řízení</vt:lpstr>
      <vt:lpstr>Klasifikace dodavatelsko-odběratelských vztahů</vt:lpstr>
      <vt:lpstr>Řízení dodavatelsko- odběratelských vztahů</vt:lpstr>
      <vt:lpstr>Řízení dodavatelsko- odběratelských vztahů</vt:lpstr>
      <vt:lpstr>Řízení dodavatelsko- odběratelských vztahů</vt:lpstr>
      <vt:lpstr>Řízení dodavatelsko- odběratelských vztahů</vt:lpstr>
      <vt:lpstr>Řízení dodavatelsko- odběratelských vztahů</vt:lpstr>
      <vt:lpstr>Řízení dodavatelsko- odběratelských vztahů</vt:lpstr>
      <vt:lpstr>Příklad</vt:lpstr>
      <vt:lpstr>Příklad</vt:lpstr>
      <vt:lpstr>Logistika zásobování</vt:lpstr>
      <vt:lpstr>Prezentace aplikace PowerPoint</vt:lpstr>
      <vt:lpstr>Prezentace aplikace PowerPoint</vt:lpstr>
      <vt:lpstr>Příznaky špatného řízení zásob</vt:lpstr>
      <vt:lpstr>Typy předpovědí</vt:lpstr>
      <vt:lpstr>Důvody prognózování</vt:lpstr>
      <vt:lpstr>Náklady na udržování zásob</vt:lpstr>
      <vt:lpstr>Metody řízení zásob</vt:lpstr>
      <vt:lpstr>Systémy řízení zásob</vt:lpstr>
      <vt:lpstr>Objednací systémy</vt:lpstr>
      <vt:lpstr>Objednací systém B,Q</vt:lpstr>
      <vt:lpstr>Objednací systém B,S</vt:lpstr>
      <vt:lpstr>Objednací systém s, Q</vt:lpstr>
      <vt:lpstr>Objednací systém s,S</vt:lpstr>
      <vt:lpstr>Stanovení EOQ</vt:lpstr>
      <vt:lpstr>Koncepce JIT – Just in Time</vt:lpstr>
      <vt:lpstr>Koncepce JIT – Just in Time</vt:lpstr>
      <vt:lpstr>Koncepce JIT – Just in Time</vt:lpstr>
      <vt:lpstr>Koncepce JIT – Just in Time</vt:lpstr>
      <vt:lpstr>Koncepce JIT – Just in Time</vt:lpstr>
      <vt:lpstr>ABC a XYZ analýza</vt:lpstr>
      <vt:lpstr>ABC analýza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 2</dc:title>
  <dc:creator>Chytilová Ekaterina</dc:creator>
  <cp:lastModifiedBy>Chytilová Ekaterina</cp:lastModifiedBy>
  <cp:revision>24</cp:revision>
  <cp:lastPrinted>2022-03-12T06:40:54Z</cp:lastPrinted>
  <dcterms:created xsi:type="dcterms:W3CDTF">2022-02-21T08:22:54Z</dcterms:created>
  <dcterms:modified xsi:type="dcterms:W3CDTF">2022-03-12T06:51:29Z</dcterms:modified>
</cp:coreProperties>
</file>