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53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8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3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276" r:id="rId5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73C393-C4B9-45B8-84B0-FBCA9112689C}">
  <a:tblStyle styleId="{3773C393-C4B9-45B8-84B0-FBCA911268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461"/>
        <p:guide pos="2880"/>
        <p:guide pos="456"/>
        <p:guide orient="horz" pos="1732"/>
        <p:guide orient="horz" pos="2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27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31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68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495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4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812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128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069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9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5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156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861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0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0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71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813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215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337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045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09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689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850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625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94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1498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577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344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3124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994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61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59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185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625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53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322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79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303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8647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542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850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6489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4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2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93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9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3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bdca54fc3_0_27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bdca54fc3_0_27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58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371279" y="4603687"/>
            <a:ext cx="4776297" cy="475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13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067463"/>
            <a:ext cx="3964866" cy="40858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1772004"/>
            <a:ext cx="7886700" cy="1790700"/>
          </a:xfrm>
        </p:spPr>
        <p:txBody>
          <a:bodyPr anchor="b">
            <a:normAutofit/>
          </a:bodyPr>
          <a:lstStyle>
            <a:lvl1pPr algn="l">
              <a:defRPr sz="4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3571582"/>
            <a:ext cx="7886700" cy="6162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 smtClean="0"/>
              <a:t>Kliknutím můžete upravit styl předlohy.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8" y="4700862"/>
            <a:ext cx="4571343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46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974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5978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6625" y="877875"/>
            <a:ext cx="7322400" cy="32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05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2088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1772004"/>
            <a:ext cx="7886700" cy="1790700"/>
          </a:xfrm>
        </p:spPr>
        <p:txBody>
          <a:bodyPr anchor="b">
            <a:normAutofit/>
          </a:bodyPr>
          <a:lstStyle>
            <a:lvl1pPr algn="l">
              <a:defRPr sz="3094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3571582"/>
            <a:ext cx="7886700" cy="616202"/>
          </a:xfrm>
        </p:spPr>
        <p:txBody>
          <a:bodyPr/>
          <a:lstStyle>
            <a:lvl1pPr marL="40499" indent="0" algn="l">
              <a:buNone/>
              <a:defRPr sz="1350">
                <a:solidFill>
                  <a:srgbClr val="313131"/>
                </a:solidFill>
                <a:latin typeface="+mj-lt"/>
              </a:defRPr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cs-CZ" smtClean="0"/>
              <a:t>Kliknutím můžete upravit styl předlohy.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13272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036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8969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88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3027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24688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46297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0" y="4700861"/>
            <a:ext cx="3846981" cy="1728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273847"/>
            <a:ext cx="806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369219"/>
            <a:ext cx="8064000" cy="3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4"/>
            <a:ext cx="9144000" cy="92869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013"/>
          </a:p>
        </p:txBody>
      </p:sp>
    </p:spTree>
    <p:extLst>
      <p:ext uri="{BB962C8B-B14F-4D97-AF65-F5344CB8AC3E}">
        <p14:creationId xmlns:p14="http://schemas.microsoft.com/office/powerpoint/2010/main" val="10471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094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75" kern="1200">
          <a:solidFill>
            <a:srgbClr val="313131"/>
          </a:solidFill>
          <a:latin typeface="+mj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350" kern="1200">
          <a:solidFill>
            <a:srgbClr val="313131"/>
          </a:solidFill>
          <a:latin typeface="+mj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100000"/>
        </a:lnSpc>
        <a:spcBef>
          <a:spcPts val="563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125" kern="1200">
          <a:solidFill>
            <a:srgbClr val="313131"/>
          </a:solidFill>
          <a:latin typeface="+mj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801834" y="1255019"/>
            <a:ext cx="3968202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4000" dirty="0">
                <a:solidFill>
                  <a:schemeClr val="tx1"/>
                </a:solidFill>
              </a:rPr>
              <a:t>Nejčastější typy kybernetických hrozeb</a:t>
            </a:r>
            <a:r>
              <a:rPr lang="cs-CZ" sz="4000" dirty="0">
                <a:solidFill>
                  <a:schemeClr val="lt2"/>
                </a:solidFill>
              </a:rPr>
              <a:t/>
            </a:r>
            <a:br>
              <a:rPr lang="cs-CZ" sz="4000" dirty="0">
                <a:solidFill>
                  <a:schemeClr val="lt2"/>
                </a:solidFill>
              </a:rPr>
            </a:b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59973" y="4359186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tx1"/>
                </a:solidFill>
              </a:rPr>
              <a:t>Ing. </a:t>
            </a:r>
            <a:r>
              <a:rPr lang="cs-CZ" b="1" dirty="0" smtClean="0">
                <a:solidFill>
                  <a:schemeClr val="tx1"/>
                </a:solidFill>
              </a:rPr>
              <a:t>Lukáš </a:t>
            </a:r>
            <a:r>
              <a:rPr lang="cs-CZ" b="1" dirty="0">
                <a:solidFill>
                  <a:schemeClr val="tx1"/>
                </a:solidFill>
              </a:rPr>
              <a:t>Pavlík, Ph.D</a:t>
            </a:r>
            <a:r>
              <a:rPr lang="cs-CZ" b="1" dirty="0" smtClean="0">
                <a:solidFill>
                  <a:schemeClr val="tx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tx1"/>
                </a:solidFill>
              </a:rPr>
              <a:t>Letní semestr 2021/2022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tx1"/>
                </a:solidFill>
              </a:rPr>
              <a:t>Email: lukas.pavlik@mvso.cz</a:t>
            </a: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196269" y="-35131"/>
            <a:ext cx="4117010" cy="5284424"/>
            <a:chOff x="196269" y="-35131"/>
            <a:chExt cx="4117010" cy="5284424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63" name="Google Shape;163;p29"/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29"/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65" name="Google Shape;165;p29"/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9"/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9"/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9"/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9"/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9"/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9"/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9"/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9"/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9"/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9"/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9"/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9"/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9"/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9"/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9"/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9"/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9"/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9"/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9"/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9"/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9"/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9"/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9"/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9"/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9"/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9"/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9"/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9"/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9"/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9"/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9"/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9"/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9"/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9"/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9"/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9"/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9"/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9"/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9"/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9"/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9"/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9"/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9"/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9"/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9"/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9"/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9"/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9"/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9"/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9"/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9"/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9"/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9"/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9"/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9"/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9"/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9"/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9"/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9"/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9"/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9"/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9"/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9"/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9"/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9"/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9"/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9"/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9"/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9"/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9"/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9"/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9"/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9"/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9"/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5" name="Google Shape;285;p29"/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286" name="Google Shape;286;p29"/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289" name="Google Shape;289;p29"/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Obě kampaně byly relativně úspěšné, avšak nejúspěšnější byl útok, kde podvodný e-mail představoval varování (výzvu) od exekutora.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9" name="image124.png">
            <a:extLst>
              <a:ext uri="{FF2B5EF4-FFF2-40B4-BE49-F238E27FC236}">
                <a16:creationId xmlns:a16="http://schemas.microsoft.com/office/drawing/2014/main" id="{6DC6CAF2-3294-4D39-86D2-CB59C06C174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7936" y="1669943"/>
            <a:ext cx="5505433" cy="24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Dalším příkladem je </a:t>
            </a:r>
            <a:r>
              <a:rPr lang="cs-CZ" dirty="0" err="1"/>
              <a:t>phishingový</a:t>
            </a:r>
            <a:r>
              <a:rPr lang="cs-CZ" dirty="0"/>
              <a:t> útok, který byl veden na společnost MONETA Money Bank v roce 2020.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Kybernetický útok probíhal prostřednictvím emailu klientů, kteří obdrželi zprávu od domnělé banky.  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7E7E1A-E02E-478B-8BB5-74F5CB96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18" y="1707141"/>
            <a:ext cx="4872102" cy="282390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0DBE06D-886D-4EF4-8884-9D83B2875BE6}"/>
              </a:ext>
            </a:extLst>
          </p:cNvPr>
          <p:cNvCxnSpPr/>
          <p:nvPr/>
        </p:nvCxnSpPr>
        <p:spPr>
          <a:xfrm>
            <a:off x="1795428" y="4218254"/>
            <a:ext cx="3203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7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5163DA-A6C3-44C0-A8F5-23145FCE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27" y="1243099"/>
            <a:ext cx="5200180" cy="27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41CC51-68B4-40F4-95BC-A98AA9CF7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3" y="1071434"/>
            <a:ext cx="4678153" cy="348856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BAB3CCA-B069-4783-A274-BCA20530900A}"/>
              </a:ext>
            </a:extLst>
          </p:cNvPr>
          <p:cNvCxnSpPr/>
          <p:nvPr/>
        </p:nvCxnSpPr>
        <p:spPr>
          <a:xfrm>
            <a:off x="3056899" y="2623060"/>
            <a:ext cx="3203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6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je jednou z forem </a:t>
            </a:r>
            <a:r>
              <a:rPr lang="cs-CZ" dirty="0" err="1"/>
              <a:t>phishingového</a:t>
            </a:r>
            <a:r>
              <a:rPr lang="cs-CZ" dirty="0"/>
              <a:t> útoku, avšak s tím rozdílem, že </a:t>
            </a:r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je přesně cílený útok, na rozdíl od </a:t>
            </a:r>
            <a:r>
              <a:rPr lang="cs-CZ" dirty="0" err="1"/>
              <a:t>phishingu</a:t>
            </a:r>
            <a:r>
              <a:rPr lang="cs-CZ" dirty="0"/>
              <a:t>, který je útokem spíše plošným (nahodilým).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Cílem útoku bývá konkrétní skupina, organizace nebo jednotlivec, konkrétně informace a data, která se v této organizaci nacházejí (např. duševního vlastnictví, osobní a finanční údaje, obchodní strategie, utajované informace aj.).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je jednou z forem </a:t>
            </a:r>
            <a:r>
              <a:rPr lang="cs-CZ" dirty="0" err="1"/>
              <a:t>phishingového</a:t>
            </a:r>
            <a:r>
              <a:rPr lang="cs-CZ" dirty="0"/>
              <a:t> útoku, avšak s tím rozdílem, že </a:t>
            </a:r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je přesně cílený útok, na rozdíl od </a:t>
            </a:r>
            <a:r>
              <a:rPr lang="cs-CZ" dirty="0" err="1"/>
              <a:t>phishingu</a:t>
            </a:r>
            <a:r>
              <a:rPr lang="cs-CZ" dirty="0"/>
              <a:t>, který je útokem spíše plošným (nahodilým).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Cílem útoku bývá konkrétní skupina, organizace nebo jednotlivec, konkrétně informace a data, která se v této organizaci nacházejí (např. duševního vlastnictví, osobní a finanční údaje, obchodní strategie, utajované informace aj.).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57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U </a:t>
            </a:r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phishingu</a:t>
            </a:r>
            <a:r>
              <a:rPr lang="cs-CZ" dirty="0"/>
              <a:t> oproti klasickému </a:t>
            </a:r>
            <a:r>
              <a:rPr lang="cs-CZ" dirty="0" err="1"/>
              <a:t>phishingu</a:t>
            </a:r>
            <a:r>
              <a:rPr lang="cs-CZ" dirty="0"/>
              <a:t> je rozdíl v tom, kdo je odesílatelem předmětných zpráv.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 počátku útoku je to vlastní útočník, který využije otevřené zdroje, aby zjistil co nejvíce informací o napadané organizaci, její struktuře atd.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Dále vytvoří velmi kvalitní e-mail či jinou zprávu a začne komunikovat s osobou zevnitř organizace jako s kolegou.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Tuto osobu pak útočník využije jako prostředek pro šíření dalších zpráv (např. infikovaných </a:t>
            </a:r>
            <a:r>
              <a:rPr lang="cs-CZ" dirty="0" err="1"/>
              <a:t>malware</a:t>
            </a:r>
            <a:r>
              <a:rPr lang="cs-CZ" dirty="0"/>
              <a:t>) v rámci organizace.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Jelikož se jedná o osobu obětem „známou“, nemají problém s ní komunikovat a méně, pokud vůbec, prověřují její zprávy.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22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Spear</a:t>
            </a:r>
            <a:r>
              <a:rPr lang="cs-CZ" dirty="0"/>
              <a:t> </a:t>
            </a:r>
            <a:r>
              <a:rPr lang="cs-CZ" dirty="0" err="1"/>
              <a:t>Phishing</a:t>
            </a:r>
            <a:endParaRPr dirty="0"/>
          </a:p>
        </p:txBody>
      </p:sp>
      <p:pic>
        <p:nvPicPr>
          <p:cNvPr id="6" name="image135.jpeg">
            <a:extLst>
              <a:ext uri="{FF2B5EF4-FFF2-40B4-BE49-F238E27FC236}">
                <a16:creationId xmlns:a16="http://schemas.microsoft.com/office/drawing/2014/main" id="{AECC43F6-3D09-4A59-8577-045CF16C557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1146" y="1515498"/>
            <a:ext cx="3616325" cy="22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Pojem </a:t>
            </a:r>
            <a:r>
              <a:rPr lang="cs-CZ" dirty="0" err="1"/>
              <a:t>vishing</a:t>
            </a:r>
            <a:r>
              <a:rPr lang="cs-CZ" dirty="0"/>
              <a:t> označuje telefonický </a:t>
            </a:r>
            <a:r>
              <a:rPr lang="cs-CZ" dirty="0" err="1"/>
              <a:t>phishing</a:t>
            </a:r>
            <a:r>
              <a:rPr lang="cs-CZ" dirty="0"/>
              <a:t>, při kterém útočník využívá technik sociálního inženýrství a snaží se od uživatele vylákat citlivé informace (např. čísla účtů, přihlašovací údaje – jméno a heslo, čísla platebních karet, aj).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Útočník se záměrně snaží zfalšovat svoji identitu.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Útočníci se často představují jako zástupci skutečných bank či jiných institucí, aby u uživatele vyvolali co nejmenší podezření.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Vishing</a:t>
            </a:r>
            <a:r>
              <a:rPr lang="cs-CZ" dirty="0"/>
              <a:t> se používá ve </a:t>
            </a:r>
            <a:r>
              <a:rPr lang="cs-CZ" dirty="0" err="1"/>
              <a:t>VoIP</a:t>
            </a:r>
            <a:r>
              <a:rPr lang="cs-CZ" dirty="0"/>
              <a:t> (</a:t>
            </a:r>
            <a:r>
              <a:rPr lang="cs-CZ" dirty="0" err="1"/>
              <a:t>Voice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Internet </a:t>
            </a:r>
            <a:r>
              <a:rPr lang="cs-CZ" dirty="0" err="1"/>
              <a:t>Protocol</a:t>
            </a:r>
            <a:r>
              <a:rPr lang="cs-CZ" dirty="0"/>
              <a:t>) telefonii.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Vishing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112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Smishing</a:t>
            </a:r>
            <a:r>
              <a:rPr lang="cs-CZ" dirty="0"/>
              <a:t> funguje na podobném principu jako </a:t>
            </a:r>
            <a:r>
              <a:rPr lang="cs-CZ" dirty="0" err="1"/>
              <a:t>vishing</a:t>
            </a:r>
            <a:r>
              <a:rPr lang="cs-CZ" dirty="0"/>
              <a:t> či </a:t>
            </a:r>
            <a:r>
              <a:rPr lang="cs-CZ" dirty="0" err="1"/>
              <a:t>phishing</a:t>
            </a:r>
            <a:r>
              <a:rPr lang="cs-CZ" dirty="0"/>
              <a:t>, ale k distribuci zpráv využívá SMS zprávy.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rámci </a:t>
            </a:r>
            <a:r>
              <a:rPr lang="cs-CZ" dirty="0" err="1"/>
              <a:t>smishingu</a:t>
            </a:r>
            <a:r>
              <a:rPr lang="cs-CZ" dirty="0"/>
              <a:t> jde primárně o snahu donutit uživatele zaplatit částku (například zavolat na placenou linku, poslat dárcovskou SMS aj.) nebo kliknout na podezřelé URL odkazy.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Pokud uživatel uvedené URL navštíví, je přesměrován na stránku, která zneužívá určité zranitelnosti počítačového systému, případně je uživatel vyzván k zadání citlivých údajů či k instalaci </a:t>
            </a:r>
            <a:r>
              <a:rPr lang="cs-CZ" dirty="0" err="1"/>
              <a:t>malware</a:t>
            </a:r>
            <a:r>
              <a:rPr lang="cs-CZ" dirty="0"/>
              <a:t>.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Smishing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628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Pharming</a:t>
            </a:r>
            <a:r>
              <a:rPr lang="cs-CZ" dirty="0"/>
              <a:t> představuje sofistikovanější a nebezpečnější formu </a:t>
            </a:r>
            <a:r>
              <a:rPr lang="cs-CZ" dirty="0" err="1"/>
              <a:t>phishingu</a:t>
            </a:r>
            <a:r>
              <a:rPr lang="cs-CZ" dirty="0"/>
              <a:t>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  útok na DNS (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) server, na kterém dochází k překladu doménového jména na IP adresu. </a:t>
            </a:r>
            <a:endParaRPr lang="cs-CZ" dirty="0" smtClean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K</a:t>
            </a:r>
            <a:r>
              <a:rPr lang="cs-CZ" dirty="0"/>
              <a:t> útoku dochází v momentě, kdy uživatel zadá na internetovém prohlížeči adresu webového serveru, na kterou chce přistoupit.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Nedojde však k propojení na příslušnou IP adresu originálního webového serveru, ale na IP adresu jinou, podvrženou.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Webové stránky na falešné adrese zpravidla velmi věrně imitují originální stránky, de facto jsou od nich k nerozeznání.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Uživatel následně zadá přihlašovací údaje, které získá útočník.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Tento útok je zpravidla realizován při přístupu uživatele na stránky internetového bankovnictví.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Pharming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31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Pro zabezpečení provozu IS je nutné znát hrozby, které mohou ovlivnit jeho chod. Tyto hrozby mohou vyvolat situace, které mají negativní dopad na ICT, kdy tím, že způsobí: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výpadek výpočetního systému,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výpadek komunikačního systému,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ztrátu zpracovávaných dat,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celkový výpadek informačního systému.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Popis základních kybernetických hrozeb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Druhým typickým způsobem </a:t>
            </a:r>
            <a:r>
              <a:rPr lang="cs-CZ" dirty="0" err="1"/>
              <a:t>pharmingu</a:t>
            </a:r>
            <a:r>
              <a:rPr lang="cs-CZ" dirty="0"/>
              <a:t> je napadení počítače koncového uživatele pomocí </a:t>
            </a:r>
            <a:r>
              <a:rPr lang="cs-CZ" dirty="0" err="1"/>
              <a:t>malware</a:t>
            </a:r>
            <a:r>
              <a:rPr lang="cs-CZ" dirty="0"/>
              <a:t>, kde se dá předpokládat menší míra zabezpečení. 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Tento </a:t>
            </a:r>
            <a:r>
              <a:rPr lang="cs-CZ" dirty="0" err="1"/>
              <a:t>malware</a:t>
            </a:r>
            <a:r>
              <a:rPr lang="cs-CZ" dirty="0"/>
              <a:t> změní soubor hostitelů s cílem odklonit přenos od zamýšleného cíle a přesměrovat uživatele na falešnou webovou stránku.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Trestněprávní postih je obdobný jako v případě </a:t>
            </a:r>
            <a:r>
              <a:rPr lang="cs-CZ" dirty="0" err="1"/>
              <a:t>phishingu</a:t>
            </a:r>
            <a:r>
              <a:rPr lang="cs-CZ" dirty="0"/>
              <a:t>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Pharming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16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Naléhavá výzva k akci nebo výhrůžky</a:t>
            </a:r>
            <a:r>
              <a:rPr lang="cs-CZ" dirty="0"/>
              <a:t> – Mějte se na pozoru před e-maily, které vás vyzývají k okamžitému kliknutí, volání nebo otevření přílohy. Jejich text často tvrdí, že musíte jednat okamžitě, jinak nezískáte odměnu nebo se nevyhnete trestu. Vytváření falešné naléhavosti je běžným trikem </a:t>
            </a:r>
            <a:r>
              <a:rPr lang="cs-CZ" dirty="0" err="1"/>
              <a:t>phishingových</a:t>
            </a:r>
            <a:r>
              <a:rPr lang="cs-CZ" dirty="0"/>
              <a:t> útoků a podvodů. Dělají to, abyste o tom příliš nepřemýšleli ani se nešli radit s důvěryhodným poradcem, který by vás před tím mohl varovat.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První zpráva nebo odesílatelé píšící zřídka</a:t>
            </a:r>
            <a:r>
              <a:rPr lang="cs-CZ" dirty="0"/>
              <a:t> - I když není neobvyklé, že od někoho obdržíte e-mail poprvé, zvláště pokud se nachází mimo vaši organizaci, může to být známka </a:t>
            </a:r>
            <a:r>
              <a:rPr lang="cs-CZ" dirty="0" err="1"/>
              <a:t>phishingu</a:t>
            </a:r>
            <a:r>
              <a:rPr lang="cs-CZ" dirty="0"/>
              <a:t>. Když dostanete e-mail od někoho, koho nepoznáváte, nebo kterého Outlook identifikuje jako nového odesílatele, věnujte chvíli pečlivému prozkoumání zprávy, než budete pokračovat.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Pravopis a špatná gramatika</a:t>
            </a:r>
            <a:r>
              <a:rPr lang="cs-CZ" dirty="0"/>
              <a:t> - Profesionální společnosti nebo organizace mají většinou vlastní redaktory, kteří zajišťují, že zákazníci dostanou vysoce kvalitní a profesionální obsah. Pokud je e-mailová zpráva plná očividných pravopisných nebo gramatických chyb, může se jednat o podvod. Tyto chyby jsou někdy výsledkem neobratného překladu z cizího jazyka a někdy jsou záměrné ve snaze vyhnout se filtrům, které se snaží tyto útoky blokovat.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Ochrana proti </a:t>
            </a:r>
            <a:r>
              <a:rPr lang="cs-CZ" dirty="0" err="1"/>
              <a:t>phishingovým</a:t>
            </a:r>
            <a:r>
              <a:rPr lang="cs-CZ" dirty="0"/>
              <a:t> útokům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74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Obecné pozdravy </a:t>
            </a:r>
            <a:r>
              <a:rPr lang="cs-CZ" dirty="0"/>
              <a:t>- organizace, která s vámi spolupracuje, by měla znát vaše jméno a v dnešní době je snadné e-mail přizpůsobit. Pokud e-mail začíná obecným „Vážený pane nebo paní“, jedná se o varovný signál, že to nemusí být ve skutečnosti vaše banka nebo nákupní web.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Podezřelé odkazy nebo neočekávané přílohy </a:t>
            </a:r>
            <a:r>
              <a:rPr lang="cs-CZ" dirty="0"/>
              <a:t>- Pokud máte podezření, že je e-mailová zpráva podvodná, neotevírejte jakékoliv odkazy, které v ní uvidíte. Místo toho na odkaz najeďte ukazatelem myši, ale neklikejte na něj, abyste se mohli podívat, jestli adresa odkazu odpovídá textu odkazu, který je napsaný ve zprávě. V následujícím příkladu můžete vidět, jak nastavení ukazatele myši na odkaz odhalí skutečnou webovou adresu v poli se žlutým pozadím. Všimněte si, že řetězec čísel IP adresy vůbec nevypadá jako adresa webu uvedené společnosti.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E-mailové domény se neshodují</a:t>
            </a:r>
            <a:r>
              <a:rPr lang="cs-CZ" dirty="0"/>
              <a:t> - Pokud e-mail prohlašuje, že pochází od renomované společnosti, například Microsoft nebo vaše banka, ale je zaslaný z jiné e-mailové domény (například Yahoo.com nebo microsoftsupport.ru), jedná se pravděpodobně o podvod. Dávejte si také dobrý pozor na drobné změny v legitimním názvu domény. Jako například micros0ft.com, kde je druhé „o“ nahrazené znakem 0, nebo rnicrosoft.com, kde je písmeno „m“ nahrazené písmeny „r“ a „n“. Jedná se o běžné podvodnické triky. 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Ochrana proti </a:t>
            </a:r>
            <a:r>
              <a:rPr lang="cs-CZ" dirty="0" err="1"/>
              <a:t>phishingovým</a:t>
            </a:r>
            <a:r>
              <a:rPr lang="cs-CZ" dirty="0"/>
              <a:t> útokům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6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 hlediska informačních a komunikačních technologií lze obsah pojmu spam v zásadě chápat ve dvou rovinách.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užším slova smyslu se jedná o hromadné šíření nevyžádaného sdělení nejčastěji reklamního charakteru pomocí Internetu, nejčastěji prostřednictvím elektronické komunikace.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širším slova smyslu se jedná o všechny doručené nevyžádané zprávy, tedy i např. o zprávy obsahující viry, trojské koně apod.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Spam</a:t>
            </a:r>
            <a:endParaRPr dirty="0"/>
          </a:p>
        </p:txBody>
      </p:sp>
      <p:pic>
        <p:nvPicPr>
          <p:cNvPr id="5" name="image108.jpeg">
            <a:extLst>
              <a:ext uri="{FF2B5EF4-FFF2-40B4-BE49-F238E27FC236}">
                <a16:creationId xmlns:a16="http://schemas.microsoft.com/office/drawing/2014/main" id="{EC879C44-A748-479D-B48B-F23AD568131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275" y="2664812"/>
            <a:ext cx="4703445" cy="18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7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Spam využívá různé komunikační kanály k odesílání nevyžádaných zpráv: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e-mail;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jiný messenger (ICQ, Skype atp.);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SMS, MMS;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diskusní fóra, blogy, sociální sítě atp.;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herní platformy aj.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Spam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72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Spam může obsahovat informace: 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obchodní či reklamní;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o zdraví a medicíně (Tato kategorie obsahuje spam nabízející produkty na snížení váhy, kosmetické přípravky, netradiční medicínu, léky nedostupné v daném regionu aj.);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finanční (Zejména se jedná o nabídky různých půjček možnosti přivýdělku aj.);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pornografické (Tento spam buď nabízí různé, i farmaceutické přípravky na zvýšení sexuální potence, nebo odkazuje na stránky s pornografickým obsahem.);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edukační (nabídky různých kurzů, tréninků aj.);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Spam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21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hoax</a:t>
            </a:r>
            <a:r>
              <a:rPr lang="cs-CZ" dirty="0"/>
              <a:t> (řetězový dopis);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politické;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náboženské;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kriminální (Do této kategorie spadají zprávy obsahující například </a:t>
            </a:r>
            <a:r>
              <a:rPr lang="cs-CZ" dirty="0" err="1"/>
              <a:t>malware</a:t>
            </a:r>
            <a:r>
              <a:rPr lang="cs-CZ" dirty="0"/>
              <a:t>, či odkazující na stránky se škodlivým kódem aj.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Spam zasahuje do elektronické komunikace, mnohdy ji zcela znemožní (dojde k zahlcení informační struktury) a snižuje tak důvěru společnosti v informační technologie.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Spam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376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Obecně je možné rozlišovat dva typy </a:t>
            </a:r>
            <a:r>
              <a:rPr lang="cs-CZ" dirty="0" err="1"/>
              <a:t>ransomware</a:t>
            </a:r>
            <a:r>
              <a:rPr lang="cs-CZ" dirty="0"/>
              <a:t> podle toho, jak moc zasahují do vlastního chodu počítačového systému.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Prvním typem je </a:t>
            </a:r>
            <a:r>
              <a:rPr lang="cs-CZ" dirty="0" err="1"/>
              <a:t>ransomware</a:t>
            </a:r>
            <a:r>
              <a:rPr lang="cs-CZ" dirty="0"/>
              <a:t>, který omezí funkčnost celého počítačového systému a neumožní uživateli tento systém vůbec využívat (např. zabráněním spuštění operačního systému či zablokováním systémové obrazovky.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Typickým příkladem tohoto typu je „Policejní </a:t>
            </a:r>
            <a:r>
              <a:rPr lang="cs-CZ" dirty="0" err="1"/>
              <a:t>ransomware</a:t>
            </a:r>
            <a:r>
              <a:rPr lang="cs-CZ" dirty="0"/>
              <a:t>“ – viz dále).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Druhým typem pak je </a:t>
            </a:r>
            <a:r>
              <a:rPr lang="cs-CZ" dirty="0" err="1"/>
              <a:t>ransomware</a:t>
            </a:r>
            <a:r>
              <a:rPr lang="cs-CZ" dirty="0"/>
              <a:t>, jenž ponechá počítačový systém funkční, avšak dochází k uzamčení a znepřístupnění dat uživatele.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675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Do skupiny </a:t>
            </a:r>
            <a:r>
              <a:rPr lang="cs-CZ" dirty="0" err="1"/>
              <a:t>malware</a:t>
            </a:r>
            <a:r>
              <a:rPr lang="cs-CZ" dirty="0"/>
              <a:t> se řadí i tzv. vyděračský </a:t>
            </a:r>
            <a:r>
              <a:rPr lang="cs-CZ" dirty="0" err="1"/>
              <a:t>malware</a:t>
            </a:r>
            <a:r>
              <a:rPr lang="cs-CZ" dirty="0"/>
              <a:t>, pro nějž se ustálilo označení </a:t>
            </a:r>
            <a:r>
              <a:rPr lang="cs-CZ" dirty="0" err="1"/>
              <a:t>ransomware</a:t>
            </a:r>
            <a:r>
              <a:rPr lang="cs-CZ" dirty="0"/>
              <a:t> (z anglického „</a:t>
            </a:r>
            <a:r>
              <a:rPr lang="cs-CZ" dirty="0" err="1"/>
              <a:t>ransom</a:t>
            </a:r>
            <a:r>
              <a:rPr lang="cs-CZ" dirty="0"/>
              <a:t>“ – výkupné, někdy také označovaný jako </a:t>
            </a:r>
            <a:r>
              <a:rPr lang="cs-CZ" dirty="0" err="1"/>
              <a:t>rogueware</a:t>
            </a:r>
            <a:r>
              <a:rPr lang="cs-CZ" dirty="0"/>
              <a:t> nebo </a:t>
            </a:r>
            <a:r>
              <a:rPr lang="cs-CZ" dirty="0" err="1"/>
              <a:t>scareware</a:t>
            </a:r>
            <a:r>
              <a:rPr lang="cs-CZ" dirty="0"/>
              <a:t>).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Ransomware</a:t>
            </a:r>
            <a:r>
              <a:rPr lang="cs-CZ" dirty="0"/>
              <a:t> je </a:t>
            </a:r>
            <a:r>
              <a:rPr lang="cs-CZ" dirty="0" err="1"/>
              <a:t>malware</a:t>
            </a:r>
            <a:r>
              <a:rPr lang="cs-CZ" dirty="0"/>
              <a:t>, který brání či omezuje uživatele v řádném užívání počítačového systému do doby, než dostane útočník zaplaceno „výkupné“.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Ransomware</a:t>
            </a:r>
            <a:r>
              <a:rPr lang="cs-CZ" dirty="0"/>
              <a:t> se nejčastěji dostane do počítače pomocí </a:t>
            </a:r>
            <a:r>
              <a:rPr lang="cs-CZ" dirty="0" err="1"/>
              <a:t>malware</a:t>
            </a:r>
            <a:r>
              <a:rPr lang="cs-CZ" dirty="0"/>
              <a:t> (trojského koně či červa), který je umístěn na webových stránkách, nebo je přílohou e-mailu.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Jakmile je tento </a:t>
            </a:r>
            <a:r>
              <a:rPr lang="cs-CZ" dirty="0" err="1"/>
              <a:t>malware</a:t>
            </a:r>
            <a:r>
              <a:rPr lang="cs-CZ" dirty="0"/>
              <a:t> bezpečně „usídlen“ v počítačovém systému, dojde ke stažení vlastního </a:t>
            </a:r>
            <a:r>
              <a:rPr lang="cs-CZ" dirty="0" err="1"/>
              <a:t>ransomware</a:t>
            </a:r>
            <a:r>
              <a:rPr lang="cs-CZ" dirty="0"/>
              <a:t>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62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současnosti dochází spíše k využívání druhého typu </a:t>
            </a:r>
            <a:r>
              <a:rPr lang="cs-CZ" dirty="0" err="1"/>
              <a:t>ransomware</a:t>
            </a:r>
            <a:r>
              <a:rPr lang="cs-CZ" dirty="0"/>
              <a:t>, který je známý pod označením </a:t>
            </a:r>
            <a:r>
              <a:rPr lang="cs-CZ" dirty="0" err="1"/>
              <a:t>crypto-ransomware</a:t>
            </a:r>
            <a:r>
              <a:rPr lang="cs-CZ" dirty="0"/>
              <a:t>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Účelem tohoto </a:t>
            </a:r>
            <a:r>
              <a:rPr lang="cs-CZ" dirty="0" err="1"/>
              <a:t>malware</a:t>
            </a:r>
            <a:r>
              <a:rPr lang="cs-CZ" dirty="0"/>
              <a:t> je zašifrovat pevný disk nebo vybrané typy souborů v počítačovém systému, přičemž primárně má tento </a:t>
            </a:r>
            <a:r>
              <a:rPr lang="cs-CZ" dirty="0" err="1"/>
              <a:t>malware</a:t>
            </a:r>
            <a:r>
              <a:rPr lang="cs-CZ" dirty="0"/>
              <a:t> za cíl zašifrovat soukromé soubory uživatele jako jsou obrázky, textové či tabulkové dokumenty, videa aj.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 skončení šifrování se zpravidla uživateli zobrazí zpráva, že jeho soubory jsou zašifrovány, a pokud je chce získat zpět (dešifrovat), musí poslat určitý obnos na účet útočníka.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K transakcím jsou obvykle využívány virtuální měny jako je </a:t>
            </a:r>
            <a:r>
              <a:rPr lang="cs-CZ" dirty="0" err="1"/>
              <a:t>Bitcoin</a:t>
            </a:r>
            <a:r>
              <a:rPr lang="cs-CZ" dirty="0"/>
              <a:t> nebo různé předplacené služby.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Ve většině případů je stanovena časová lhůta pro zaplacení.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 uplynutí této lhůty dochází k smazání klíče, jenž může zašifrované soubory otevřít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07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Phishing</a:t>
            </a:r>
            <a:r>
              <a:rPr lang="cs-CZ" dirty="0"/>
              <a:t> je forma útoku s pomocí technik sociálního inženýrství, kdy se útočník vydává za důvěryhodnou autoritu s cílem získat citlivá data oběti.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užším slova smyslu </a:t>
            </a:r>
            <a:r>
              <a:rPr lang="cs-CZ" dirty="0" err="1"/>
              <a:t>phishing</a:t>
            </a:r>
            <a:r>
              <a:rPr lang="cs-CZ" dirty="0"/>
              <a:t> představuje jednání, které po uživateli vyžaduje navštívení </a:t>
            </a:r>
            <a:r>
              <a:rPr lang="cs-CZ" dirty="0" err="1"/>
              <a:t>podovodné</a:t>
            </a:r>
            <a:r>
              <a:rPr lang="cs-CZ" dirty="0"/>
              <a:t> stránky (zobrazující např. webovou stránku internetového bankovnictví, online obchodu aj.) a následné vyplnění „přihlašovacích informací“, případně jsou tyto informace vyžadovány přímo (např. při vyplnění formuláře aj.).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širším slova smyslu se za </a:t>
            </a:r>
            <a:r>
              <a:rPr lang="cs-CZ" dirty="0" err="1"/>
              <a:t>phishing</a:t>
            </a:r>
            <a:r>
              <a:rPr lang="cs-CZ" dirty="0"/>
              <a:t> dá označit jakékoli podvodné jednání, které má v uživateli vzbudit důvěru, snížit jeho ostražitost či jej jinak donutit akceptovat scénář předem připravený útočníkem.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tomto širším slova smyslu již není po uživateli požadováno vyplňování údajů, avšak je mu doručena zpráva (či je uživatel přesměrován na stránku) typicky obsahující </a:t>
            </a:r>
            <a:r>
              <a:rPr lang="cs-CZ" dirty="0" err="1"/>
              <a:t>malware</a:t>
            </a:r>
            <a:r>
              <a:rPr lang="cs-CZ" dirty="0"/>
              <a:t>, který si uvedené údaje posbírá sám.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Dále do tohoto širšího pojetí mohou být zařazeny i dárcovské </a:t>
            </a:r>
            <a:r>
              <a:rPr lang="cs-CZ" dirty="0" err="1"/>
              <a:t>scamy</a:t>
            </a:r>
            <a:r>
              <a:rPr lang="cs-CZ" dirty="0"/>
              <a:t> atp.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obou dvou případech dochází k oklamání uživatele, který je cílem </a:t>
            </a:r>
            <a:r>
              <a:rPr lang="cs-CZ" dirty="0" err="1"/>
              <a:t>phishingového</a:t>
            </a:r>
            <a:r>
              <a:rPr lang="cs-CZ" dirty="0"/>
              <a:t> útoku, rozdíl spočívá především v tom, jaká míra interakce je po uživateli vyžadována.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452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současnosti dochází spíše k využívání druhého typu </a:t>
            </a:r>
            <a:r>
              <a:rPr lang="cs-CZ" dirty="0" err="1"/>
              <a:t>ransomware</a:t>
            </a:r>
            <a:r>
              <a:rPr lang="cs-CZ" dirty="0"/>
              <a:t>, který je známý pod označením </a:t>
            </a:r>
            <a:r>
              <a:rPr lang="cs-CZ" dirty="0" err="1"/>
              <a:t>crypto-ransomware</a:t>
            </a:r>
            <a:r>
              <a:rPr lang="cs-CZ" dirty="0"/>
              <a:t>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Účelem tohoto </a:t>
            </a:r>
            <a:r>
              <a:rPr lang="cs-CZ" dirty="0" err="1"/>
              <a:t>malware</a:t>
            </a:r>
            <a:r>
              <a:rPr lang="cs-CZ" dirty="0"/>
              <a:t> je zašifrovat pevný disk nebo vybrané typy souborů v počítačovém systému, přičemž primárně má tento </a:t>
            </a:r>
            <a:r>
              <a:rPr lang="cs-CZ" dirty="0" err="1"/>
              <a:t>malware</a:t>
            </a:r>
            <a:r>
              <a:rPr lang="cs-CZ" dirty="0"/>
              <a:t> za cíl zašifrovat soukromé soubory uživatele jako jsou obrázky, textové či tabulkové dokumenty, videa aj.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 skončení šifrování se zpravidla uživateli zobrazí zpráva, že jeho soubory jsou zašifrovány, a pokud je chce získat zpět (dešifrovat), musí poslat určitý obnos na účet útočníka.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K transakcím jsou obvykle využívány virtuální měny jako je </a:t>
            </a:r>
            <a:r>
              <a:rPr lang="cs-CZ" dirty="0" err="1"/>
              <a:t>Bitcoin</a:t>
            </a:r>
            <a:r>
              <a:rPr lang="cs-CZ" dirty="0"/>
              <a:t> nebo různé předplacené služby.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Ve většině případů je stanovena časová lhůta pro zaplacení.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 uplynutí této lhůty dochází k smazání klíče, jenž může zašifrované soubory otevřít.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28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5" name="image98.jpeg">
            <a:extLst>
              <a:ext uri="{FF2B5EF4-FFF2-40B4-BE49-F238E27FC236}">
                <a16:creationId xmlns:a16="http://schemas.microsoft.com/office/drawing/2014/main" id="{E080FF3A-93E8-4AF0-9A2F-58CA834FE1C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4211" y="1288110"/>
            <a:ext cx="4188460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6" name="image99.jpeg">
            <a:extLst>
              <a:ext uri="{FF2B5EF4-FFF2-40B4-BE49-F238E27FC236}">
                <a16:creationId xmlns:a16="http://schemas.microsoft.com/office/drawing/2014/main" id="{C30BCF7E-6BB8-4486-AED9-58382F20CD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663" y="1230948"/>
            <a:ext cx="3906999" cy="30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03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Ransomware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7" name="image102.jpeg">
            <a:extLst>
              <a:ext uri="{FF2B5EF4-FFF2-40B4-BE49-F238E27FC236}">
                <a16:creationId xmlns:a16="http://schemas.microsoft.com/office/drawing/2014/main" id="{CC2586BC-C215-4E04-89F0-0A0FA7A4DC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8497" y="1173660"/>
            <a:ext cx="5254868" cy="29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7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Za </a:t>
            </a:r>
            <a:r>
              <a:rPr lang="cs-CZ" dirty="0" err="1"/>
              <a:t>malware</a:t>
            </a:r>
            <a:r>
              <a:rPr lang="cs-CZ" dirty="0"/>
              <a:t> (složenina anglických slov </a:t>
            </a:r>
            <a:r>
              <a:rPr lang="cs-CZ" dirty="0" err="1"/>
              <a:t>malicious</a:t>
            </a:r>
            <a:r>
              <a:rPr lang="cs-CZ" dirty="0"/>
              <a:t> software – škodlivý software), je možné označit jakýkoli software využitý k narušení standardní činnosti počítačového systému, zisku informací (dat), či využitý k získání přístupu k počítačovému systému.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Malware</a:t>
            </a:r>
            <a:r>
              <a:rPr lang="cs-CZ" dirty="0"/>
              <a:t> může mít celou řadu podob, přičemž mnohé druhy </a:t>
            </a:r>
            <a:r>
              <a:rPr lang="cs-CZ" dirty="0" err="1"/>
              <a:t>malware</a:t>
            </a:r>
            <a:r>
              <a:rPr lang="cs-CZ" dirty="0"/>
              <a:t> jsou pojmenovány podle toho, jakou činnost provádějí. 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cs-CZ" dirty="0" err="1"/>
              <a:t>Malware</a:t>
            </a:r>
            <a:r>
              <a:rPr lang="cs-CZ" dirty="0"/>
              <a:t> lze rozdělit do následujících skupin: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Adware</a:t>
            </a:r>
            <a:r>
              <a:rPr lang="cs-CZ" dirty="0"/>
              <a:t>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Spyware</a:t>
            </a:r>
            <a:endParaRPr lang="cs-CZ" dirty="0"/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Viry (</a:t>
            </a:r>
            <a:r>
              <a:rPr lang="cs-CZ" dirty="0" err="1"/>
              <a:t>Viruses</a:t>
            </a:r>
            <a:r>
              <a:rPr lang="cs-CZ" dirty="0"/>
              <a:t>)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Malware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04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Červi (</a:t>
            </a:r>
            <a:r>
              <a:rPr lang="cs-CZ" dirty="0" err="1"/>
              <a:t>Worms</a:t>
            </a:r>
            <a:r>
              <a:rPr lang="cs-CZ" dirty="0"/>
              <a:t>)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Trojské koně (Trojan </a:t>
            </a:r>
            <a:r>
              <a:rPr lang="cs-CZ" dirty="0" err="1"/>
              <a:t>Horses</a:t>
            </a:r>
            <a:r>
              <a:rPr lang="cs-CZ" dirty="0"/>
              <a:t>)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Backdoor</a:t>
            </a:r>
            <a:r>
              <a:rPr lang="cs-CZ" dirty="0"/>
              <a:t>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Rootkity</a:t>
            </a:r>
            <a:r>
              <a:rPr lang="cs-CZ" dirty="0"/>
              <a:t>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Keylogger</a:t>
            </a:r>
            <a:r>
              <a:rPr lang="cs-CZ" dirty="0"/>
              <a:t>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Ransomware</a:t>
            </a:r>
            <a:r>
              <a:rPr lang="cs-CZ" dirty="0"/>
              <a:t> aj.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Malware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75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Pojem </a:t>
            </a:r>
            <a:r>
              <a:rPr lang="cs-CZ" dirty="0" err="1"/>
              <a:t>adware</a:t>
            </a:r>
            <a:r>
              <a:rPr lang="cs-CZ" dirty="0"/>
              <a:t> je zkratka z anglického slovního spojení „</a:t>
            </a:r>
            <a:r>
              <a:rPr lang="cs-CZ" dirty="0" err="1"/>
              <a:t>advertising</a:t>
            </a:r>
            <a:r>
              <a:rPr lang="cs-CZ" dirty="0"/>
              <a:t> </a:t>
            </a:r>
            <a:r>
              <a:rPr lang="cs-CZ" dirty="0" err="1"/>
              <a:t>supported</a:t>
            </a:r>
            <a:r>
              <a:rPr lang="cs-CZ" dirty="0"/>
              <a:t> software“, což lze do českého jazyka volně přeložit jako software podporující reklamu.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 nejméně nebezpečnou, avšak výnosnou formu </a:t>
            </a:r>
            <a:r>
              <a:rPr lang="cs-CZ" dirty="0" err="1"/>
              <a:t>malware</a:t>
            </a:r>
            <a:r>
              <a:rPr lang="cs-CZ" dirty="0"/>
              <a:t>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Adware</a:t>
            </a:r>
            <a:r>
              <a:rPr lang="cs-CZ" dirty="0"/>
              <a:t> zobrazuje reklamy na počítačovém systému uživatele (např. pop-up okna v operačním systému nebo na webových stránkách, reklamy zobrazované společně se software aj.).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Byť jde ve většině případů o produkty, které pouze obtěžují uživatele neustálými reklamními sděleními, která „vyskakují“ na obrazovce, může být </a:t>
            </a:r>
            <a:r>
              <a:rPr lang="cs-CZ" dirty="0" err="1"/>
              <a:t>adware</a:t>
            </a:r>
            <a:r>
              <a:rPr lang="cs-CZ" dirty="0"/>
              <a:t> spojen i se </a:t>
            </a:r>
            <a:r>
              <a:rPr lang="cs-CZ" dirty="0" err="1"/>
              <a:t>spyware</a:t>
            </a:r>
            <a:r>
              <a:rPr lang="cs-CZ" dirty="0"/>
              <a:t>, jehož účelem je sledovat činnost uživatele a odcizit důležité informace.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Adware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99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Adware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5" name="image77.jpeg">
            <a:extLst>
              <a:ext uri="{FF2B5EF4-FFF2-40B4-BE49-F238E27FC236}">
                <a16:creationId xmlns:a16="http://schemas.microsoft.com/office/drawing/2014/main" id="{93C1B927-A719-4D28-8DD7-2DD73C2846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918" y="1300819"/>
            <a:ext cx="4096976" cy="29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4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Adware</a:t>
            </a:r>
            <a:r>
              <a:rPr lang="cs-CZ" dirty="0"/>
              <a:t> – příklady z praxe</a:t>
            </a:r>
            <a:endParaRPr dirty="0"/>
          </a:p>
        </p:txBody>
      </p:sp>
      <p:pic>
        <p:nvPicPr>
          <p:cNvPr id="6" name="image78.jpeg">
            <a:extLst>
              <a:ext uri="{FF2B5EF4-FFF2-40B4-BE49-F238E27FC236}">
                <a16:creationId xmlns:a16="http://schemas.microsoft.com/office/drawing/2014/main" id="{C9E0FCF1-6EC8-4B20-9FB4-15C39C9FB0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2033" y="1120027"/>
            <a:ext cx="4567997" cy="30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46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Pojem </a:t>
            </a:r>
            <a:r>
              <a:rPr lang="cs-CZ" dirty="0" err="1"/>
              <a:t>spyware</a:t>
            </a:r>
            <a:r>
              <a:rPr lang="cs-CZ" dirty="0"/>
              <a:t> je složeninou anglických slov „</a:t>
            </a:r>
            <a:r>
              <a:rPr lang="cs-CZ" dirty="0" err="1"/>
              <a:t>spy</a:t>
            </a:r>
            <a:r>
              <a:rPr lang="cs-CZ" dirty="0"/>
              <a:t>“ (špion) a „software“.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Pomocí </a:t>
            </a:r>
            <a:r>
              <a:rPr lang="cs-CZ" dirty="0" err="1"/>
              <a:t>spyware</a:t>
            </a:r>
            <a:r>
              <a:rPr lang="cs-CZ" dirty="0"/>
              <a:t> jsou získávána statistická data o provozu počítačového systému a bez vědomí a souhlasu uživatele odesílána do datové schránky útočníka.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Součástí těchto dat mohou být i informace osobního charakteru či informace o osobě uživatele, dále informace o navštívených webových stránkách, o spuštěných aplikacích apod.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Spyware</a:t>
            </a:r>
            <a:r>
              <a:rPr lang="cs-CZ" dirty="0"/>
              <a:t> představuje hrozbu jednak proto, že odesílá různé informace z počítačového systému uživatele k „útočníkovi“ (přičemž tyto informace jsou dále zpracovávány a dochází ke korelaci dat s daty a informacemi získanými z jiných zdrojů), a jednak pak proto, že </a:t>
            </a:r>
            <a:r>
              <a:rPr lang="cs-CZ" dirty="0" err="1"/>
              <a:t>spyware</a:t>
            </a:r>
            <a:r>
              <a:rPr lang="cs-CZ" dirty="0"/>
              <a:t> může obsahovat další nástroje, které ovlivňují vlastní činnost uživatele.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Spyware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04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1A539DC-2819-4CE0-A260-FB5AC37F9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dirty="0"/>
              <a:t>Vlastní </a:t>
            </a:r>
            <a:r>
              <a:rPr lang="cs-CZ" dirty="0" err="1"/>
              <a:t>phishingový</a:t>
            </a:r>
            <a:r>
              <a:rPr lang="cs-CZ" dirty="0"/>
              <a:t> útok probíhá v několika krocích.</a:t>
            </a:r>
          </a:p>
          <a:p>
            <a:pPr marL="152400" indent="0" algn="just">
              <a:buNone/>
            </a:pPr>
            <a:endParaRPr lang="cs-CZ" dirty="0"/>
          </a:p>
          <a:p>
            <a:pPr marL="152400" indent="0" algn="just">
              <a:buNone/>
            </a:pPr>
            <a:r>
              <a:rPr lang="cs-CZ" b="1" dirty="0"/>
              <a:t>1) Plánování </a:t>
            </a:r>
            <a:r>
              <a:rPr lang="cs-CZ" b="1" dirty="0" err="1"/>
              <a:t>phishingového</a:t>
            </a:r>
            <a:r>
              <a:rPr lang="cs-CZ" b="1" dirty="0"/>
              <a:t> útoku</a:t>
            </a:r>
          </a:p>
          <a:p>
            <a:pPr marL="152400" indent="0" algn="just">
              <a:buNone/>
            </a:pPr>
            <a:r>
              <a:rPr lang="cs-CZ" dirty="0"/>
              <a:t>V této fázi </a:t>
            </a:r>
            <a:r>
              <a:rPr lang="cs-CZ" dirty="0" err="1"/>
              <a:t>phishingového</a:t>
            </a:r>
            <a:r>
              <a:rPr lang="cs-CZ" dirty="0"/>
              <a:t> útoku dochází k výběru cíle (skupiny uživatelů) a k výběru metody, která má být k útoku použita. Je vyhodnocováno, jakým způsobem je cíl technicky zabezpečen, jaká jsou rizika odhalení identity útočníka apod.</a:t>
            </a:r>
          </a:p>
          <a:p>
            <a:pPr marL="152400" indent="0" algn="just">
              <a:buNone/>
            </a:pPr>
            <a:endParaRPr lang="cs-CZ" dirty="0"/>
          </a:p>
          <a:p>
            <a:pPr marL="152400" indent="0" algn="just">
              <a:buNone/>
            </a:pPr>
            <a:r>
              <a:rPr lang="cs-CZ" b="1" dirty="0"/>
              <a:t>2) Vytváření podmínek pro </a:t>
            </a:r>
            <a:r>
              <a:rPr lang="cs-CZ" b="1" dirty="0" err="1"/>
              <a:t>phishingový</a:t>
            </a:r>
            <a:r>
              <a:rPr lang="cs-CZ" b="1" dirty="0"/>
              <a:t> útok</a:t>
            </a:r>
          </a:p>
          <a:p>
            <a:pPr marL="152400" indent="0" algn="just">
              <a:buNone/>
            </a:pPr>
            <a:r>
              <a:rPr lang="cs-CZ" dirty="0"/>
              <a:t>V této fázi dochází k technickému řešení </a:t>
            </a:r>
            <a:r>
              <a:rPr lang="cs-CZ" dirty="0" err="1"/>
              <a:t>phishingového</a:t>
            </a:r>
            <a:r>
              <a:rPr lang="cs-CZ" dirty="0"/>
              <a:t> útoku. Útočník získává seznamy e-mailových adres uživatelů, jimž má být zaslán </a:t>
            </a:r>
            <a:r>
              <a:rPr lang="cs-CZ" dirty="0" err="1"/>
              <a:t>phishingový</a:t>
            </a:r>
            <a:r>
              <a:rPr lang="cs-CZ" dirty="0"/>
              <a:t> e-mail, je vytvořená datová schránka, kam systém zašle získaná data uživatelů, dochází k vytvoření důvěryhodného sdělení, které je následně distribuováno uživatelům.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BE8CFA-6564-49AC-9B85-65F14F3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0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 program či závadný kód, který sám sebe připojí k jinému existujícímu spustitelnému souboru (např. software aj.) či dokumentu.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Virus se reprodukuje v momentě, kdy dojde ke spuštění tohoto software či otevření infikovaného dokumentu.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Nejčastěji se viry šíří díky sdílení software mezi jednotlivými počítačovými systémy; ke svému šíření nepotřebují součinnost uživatele.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 program či závadný kód, který sám sebe připojí k jinému existujícímu spustitelnému souboru (např. software aj.) či dokumentu.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Virus se reprodukuje v momentě, kdy dojde ke spuštění tohoto software či otevření infikovaného dokumentu.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Nejčastěji se viry šíří díky sdílení software mezi jednotlivými počítačovými systémy; ke svému šíření nepotřebují součinnost uživatele.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Viry (</a:t>
            </a:r>
            <a:r>
              <a:rPr lang="cs-CZ" dirty="0" err="1"/>
              <a:t>Viruses</a:t>
            </a:r>
            <a:r>
              <a:rPr lang="cs-CZ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29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Existuje velká řada virů, jejichž účelem je ničit, jiné naopak mají za úkol „usídlit“ se v co největším počtu počítačových systémů a tyto pak využít k cílenému útoku. </a:t>
            </a:r>
          </a:p>
          <a:p>
            <a:pPr mar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Typické pro tyto programy je schopnost šířit se mezi systémy bez nutnosti zásahu uživatele počítačového systému. </a:t>
            </a:r>
          </a:p>
          <a:p>
            <a:pPr mar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Projevy virů mohou být různé, např. od neškodného vyhrávání melodie, přes zahlcení systému, změnu či zničení dat, až po celkovou destrukci napadeného systému.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Viry (</a:t>
            </a:r>
            <a:r>
              <a:rPr lang="cs-CZ" dirty="0" err="1"/>
              <a:t>Viruses</a:t>
            </a:r>
            <a:r>
              <a:rPr lang="cs-CZ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425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Za viry bývají označováni i tzv. počítačoví červi (anglicky „</a:t>
            </a:r>
            <a:r>
              <a:rPr lang="cs-CZ" dirty="0" err="1"/>
              <a:t>worm</a:t>
            </a:r>
            <a:r>
              <a:rPr lang="cs-CZ" dirty="0"/>
              <a:t>“).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Důvodem bližší spojitosti s viry je ta skutečnost, že červi nepotřebují žádného hostitele, tedy žádný spustitelný soubor (obdobně jako viry).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Tyto programy se na rozdíl od virů, které bývají připojeny jako součást jiného programu, šíří zpravidla samostatně.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Napadený systém je následně červem využit k dalšímu odeslání kopií sebe sama dalším uživatelům pomocí síťové komunikace.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Tímto způsobem se velmi rychle rozšiřuje, což může vést až k zahlcení počítačové sítě, a tím i celé infrastruktury.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Na rozdíl od virů jsou tyto programy schopny analyzovat bezpečnostní slabiny v zabezpečení napadeného informačního systému, proto bývají taktéž využívány k vyhledávání bezpečnostních mezer v systémech nebo v poštovních programech.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Červi (</a:t>
            </a:r>
            <a:r>
              <a:rPr lang="cs-CZ" dirty="0" err="1"/>
              <a:t>Worms</a:t>
            </a:r>
            <a:r>
              <a:rPr lang="cs-CZ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258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Za trojské koně jsou obecně označovány ty počítačové programy, které obsahují skryté funkce, s jejichž užitím uživatel nesouhlasí nebo o nich neví, a které jsou potenciálně nebezpečné pro další fungování systému.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Stejně jako v případě virů mohou být tyto programy připojeny k jinému, bezpečnému programu či aplikaci nebo mohou samy vypadat jako neškodný počítačový program.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Trojské koně, na rozdíl od klasických virů, nejsou schopny se replikovat a ani se šířit bez „pomoci“ uživatele.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případě, že je trojský kůň aktivován, může být využit například k mazání, blokování, modifikaci, kopírování dat či například narušování běhu počítačového systému, či počítačových sítí, </a:t>
            </a:r>
            <a:r>
              <a:rPr lang="cs-CZ" dirty="0" err="1"/>
              <a:t>zůsobem</a:t>
            </a:r>
            <a:r>
              <a:rPr lang="cs-CZ" dirty="0"/>
              <a:t> zjednodušují další napadání takto zasaženého systému jinými škodlivými programy, popřípadě usnadňují přímé ovládnutí napadeného počítače tzv. na dálku.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T</a:t>
            </a:r>
            <a:r>
              <a:rPr lang="en-US" dirty="0" err="1"/>
              <a:t>rojské</a:t>
            </a:r>
            <a:r>
              <a:rPr lang="en-US" dirty="0"/>
              <a:t> </a:t>
            </a:r>
            <a:r>
              <a:rPr lang="en-US" dirty="0" err="1"/>
              <a:t>koně</a:t>
            </a:r>
            <a:r>
              <a:rPr lang="en-US" dirty="0"/>
              <a:t> (Trojan Horses) a Backdoors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78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Takové trojské koně jsou označovány jako </a:t>
            </a:r>
            <a:r>
              <a:rPr lang="cs-CZ" dirty="0" err="1"/>
              <a:t>backdoor</a:t>
            </a:r>
            <a:r>
              <a:rPr lang="cs-CZ" dirty="0"/>
              <a:t> (z anglického „</a:t>
            </a:r>
            <a:r>
              <a:rPr lang="cs-CZ" dirty="0" err="1"/>
              <a:t>backdoor</a:t>
            </a:r>
            <a:r>
              <a:rPr lang="cs-CZ" dirty="0"/>
              <a:t>“ - zadní vrátka).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Moderní </a:t>
            </a:r>
            <a:r>
              <a:rPr lang="cs-CZ" dirty="0" err="1"/>
              <a:t>backdoor</a:t>
            </a:r>
            <a:r>
              <a:rPr lang="cs-CZ" dirty="0"/>
              <a:t> programy mají zdokonalenou komunikaci a  využívají většinou protokolů některých nástrojů komunikace, jako je např. program ICQ.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S  užitím trojských koní bývá často též spojeno užití různých skenovacích (či </a:t>
            </a:r>
            <a:r>
              <a:rPr lang="cs-CZ" dirty="0" err="1"/>
              <a:t>scanovacích</a:t>
            </a:r>
            <a:r>
              <a:rPr lang="cs-CZ" dirty="0"/>
              <a:t>) programů (angl. „port scannery“), což jsou programy, které slouží zejména ke zjištění, které komunikační síťové porty počítače jsou otevřené, jaké služby jsou na nich spuštěné a zda je přes ně možno realizovat útok na takový systém.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Tato data jsou opět zasílána útočníkovi a jsou dále potenciálně využitelná při páchání dalších kybernetických útoků.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/>
              <a:t>T</a:t>
            </a:r>
            <a:r>
              <a:rPr lang="en-US" dirty="0" err="1"/>
              <a:t>rojské</a:t>
            </a:r>
            <a:r>
              <a:rPr lang="en-US" dirty="0"/>
              <a:t> </a:t>
            </a:r>
            <a:r>
              <a:rPr lang="en-US" dirty="0" err="1"/>
              <a:t>koně</a:t>
            </a:r>
            <a:r>
              <a:rPr lang="en-US" dirty="0"/>
              <a:t> (Trojan Horses) a Backdoors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916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Tímto pojmem jsou označovány nejen počítačové programy, ale i celá technologie sloužící k zamaskování přítomnosti </a:t>
            </a:r>
            <a:r>
              <a:rPr lang="cs-CZ" dirty="0" err="1"/>
              <a:t>malware</a:t>
            </a:r>
            <a:r>
              <a:rPr lang="cs-CZ" dirty="0"/>
              <a:t> (např. počítačových virů či trojských koní, červů aj.) v napadeném systému.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Nejčastěji mají formu nepříliš objemných počítačových programů.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Rootkity</a:t>
            </a:r>
            <a:r>
              <a:rPr lang="cs-CZ" dirty="0"/>
              <a:t> nejsou škodlivé samy o osobě, ale jsou využívány právě tvůrci škodlivých programů, jako jsou např. viry, </a:t>
            </a:r>
            <a:r>
              <a:rPr lang="cs-CZ" dirty="0" err="1"/>
              <a:t>spyware</a:t>
            </a:r>
            <a:r>
              <a:rPr lang="cs-CZ" dirty="0"/>
              <a:t> atd.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Program typu </a:t>
            </a:r>
            <a:r>
              <a:rPr lang="cs-CZ" dirty="0" err="1"/>
              <a:t>rootkit</a:t>
            </a:r>
            <a:r>
              <a:rPr lang="cs-CZ" dirty="0"/>
              <a:t> mění chování celého operačního systému, jeho částí nebo nadstavbových aplikací tak, aby se uživatel o existenci nebezpečných programů ve svém počítačovém systému nedozvěděl.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Obecně lze programy typu </a:t>
            </a:r>
            <a:r>
              <a:rPr lang="cs-CZ" dirty="0" err="1"/>
              <a:t>rootkit</a:t>
            </a:r>
            <a:r>
              <a:rPr lang="cs-CZ" dirty="0"/>
              <a:t> rozdělovat na systémové (modifikující jádro systému) a aplikační (modifikují konfiguraci aplikací).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Rootkity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667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Keylogger</a:t>
            </a:r>
            <a:r>
              <a:rPr lang="cs-CZ" dirty="0"/>
              <a:t> je software zaznamenávající konkrétní stisky kláves na napadeném počítačovém systému. </a:t>
            </a:r>
          </a:p>
          <a:p>
            <a:pPr mar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Nejčastěji je </a:t>
            </a:r>
            <a:r>
              <a:rPr lang="cs-CZ" dirty="0" err="1"/>
              <a:t>keylogger</a:t>
            </a:r>
            <a:r>
              <a:rPr lang="cs-CZ" dirty="0"/>
              <a:t> využíván k zaznamenání přihlašovacích údajů (uživatelského jména a hesla) k účtům, k nimž je z počítačového systému přistupováno. </a:t>
            </a:r>
          </a:p>
          <a:p>
            <a:pPr marL="0" indent="0" algn="just">
              <a:spcAft>
                <a:spcPts val="1600"/>
              </a:spcAft>
              <a:buNone/>
            </a:pPr>
            <a:endParaRPr lang="cs-CZ" dirty="0"/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Získané informace pak jsou typicky zaslány útočníkovi.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Keylogger</a:t>
            </a:r>
            <a:r>
              <a:rPr lang="cs-CZ" dirty="0"/>
              <a:t> (</a:t>
            </a:r>
            <a:r>
              <a:rPr lang="cs-CZ" dirty="0" err="1"/>
              <a:t>Keystroke</a:t>
            </a:r>
            <a:r>
              <a:rPr lang="cs-CZ" dirty="0"/>
              <a:t> </a:t>
            </a:r>
            <a:r>
              <a:rPr lang="cs-CZ" dirty="0" err="1"/>
              <a:t>Logger</a:t>
            </a:r>
            <a:r>
              <a:rPr lang="cs-CZ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52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Keylogger</a:t>
            </a:r>
            <a:r>
              <a:rPr lang="cs-CZ" dirty="0"/>
              <a:t> (</a:t>
            </a:r>
            <a:r>
              <a:rPr lang="cs-CZ" dirty="0" err="1"/>
              <a:t>Keystroke</a:t>
            </a:r>
            <a:r>
              <a:rPr lang="cs-CZ" dirty="0"/>
              <a:t> </a:t>
            </a:r>
            <a:r>
              <a:rPr lang="cs-CZ" dirty="0" err="1"/>
              <a:t>Logger</a:t>
            </a:r>
            <a:r>
              <a:rPr lang="cs-CZ" dirty="0"/>
              <a:t>) - příklad z praxe</a:t>
            </a:r>
            <a:endParaRPr dirty="0"/>
          </a:p>
        </p:txBody>
      </p:sp>
      <p:pic>
        <p:nvPicPr>
          <p:cNvPr id="5" name="image79.jpeg">
            <a:extLst>
              <a:ext uri="{FF2B5EF4-FFF2-40B4-BE49-F238E27FC236}">
                <a16:creationId xmlns:a16="http://schemas.microsoft.com/office/drawing/2014/main" id="{D73F3A6A-94FE-4704-BC71-1F2AD86413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0431" y="1105804"/>
            <a:ext cx="5070194" cy="34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1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Kybergrooming</a:t>
            </a:r>
            <a:r>
              <a:rPr lang="cs-CZ" dirty="0"/>
              <a:t> představuje jednání, jehož cílem je manipulace s vybranou osobou.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 druh sociálního inženýrství s využitím informačních a komunikačních technologií.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Hlavním cílem </a:t>
            </a:r>
            <a:r>
              <a:rPr lang="cs-CZ" dirty="0" err="1"/>
              <a:t>kybergroomingu</a:t>
            </a:r>
            <a:r>
              <a:rPr lang="cs-CZ" dirty="0"/>
              <a:t> je vyvolat u oběti důvěru a přimět ji k osobní schůzce.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Výsledkem schůzky může být fyzický nebo sexuální útok na oběť.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Kybergrooming</a:t>
            </a:r>
            <a:r>
              <a:rPr lang="cs-CZ" dirty="0"/>
              <a:t> je často zaměřen na dětské oběti a dospívající jedince.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Kybergrooming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66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Jedná se o další nebezpečný kybernetický útok, jehož podstata spočívá v rozesílání textových nebo multimediálních zpráv se sexuální tématikou.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Tento druh kompromitujícího materiálu může být na sociální sítě umístěn buď samotným autorem, nebo jiným uživatelem.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Nevhodný materiál je pak ve většině případů použit k vydírání oběti.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Pachatel může pod pohrůžkou po oběti požadovat další fotografie nebo videa s podobnou tématikou nebo jej může použít k jinému druhu vydírání (např. obnova partnerského vztahu apod.)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Sexting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54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31A539DC-2819-4CE0-A260-FB5AC37F9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cs-CZ" b="1" dirty="0"/>
              <a:t>3) Vlastní </a:t>
            </a:r>
            <a:r>
              <a:rPr lang="cs-CZ" b="1" dirty="0" err="1"/>
              <a:t>phishingový</a:t>
            </a:r>
            <a:r>
              <a:rPr lang="cs-CZ" b="1" dirty="0"/>
              <a:t> útok </a:t>
            </a:r>
          </a:p>
          <a:p>
            <a:pPr marL="152400" indent="0" algn="just">
              <a:buNone/>
            </a:pPr>
            <a:r>
              <a:rPr lang="cs-CZ" dirty="0" err="1"/>
              <a:t>Phishingový</a:t>
            </a:r>
            <a:r>
              <a:rPr lang="cs-CZ" dirty="0"/>
              <a:t> e-mail je doručen jednotlivým uživatelům a v závislosti na kvalitě zpracování tohoto e-mailu a dalších faktorech (zkušenost uživatele, jeho informovanost o </a:t>
            </a:r>
            <a:r>
              <a:rPr lang="cs-CZ" dirty="0" err="1"/>
              <a:t>phishingové</a:t>
            </a:r>
            <a:r>
              <a:rPr lang="cs-CZ" dirty="0"/>
              <a:t> problematice, </a:t>
            </a:r>
            <a:r>
              <a:rPr lang="cs-CZ" dirty="0" err="1"/>
              <a:t>antiphinshingový</a:t>
            </a:r>
            <a:r>
              <a:rPr lang="cs-CZ" dirty="0"/>
              <a:t> software cíle apod.) jsou data zasílána do datové schránky útočníka. V této fázi </a:t>
            </a:r>
            <a:r>
              <a:rPr lang="cs-CZ" dirty="0" err="1"/>
              <a:t>phishingového</a:t>
            </a:r>
            <a:r>
              <a:rPr lang="cs-CZ" dirty="0"/>
              <a:t> útoku se vůbec poprvé uživatel setkává s </a:t>
            </a:r>
            <a:r>
              <a:rPr lang="cs-CZ" dirty="0" err="1"/>
              <a:t>phishingovým</a:t>
            </a:r>
            <a:r>
              <a:rPr lang="cs-CZ" dirty="0"/>
              <a:t> e-mailem.</a:t>
            </a:r>
          </a:p>
          <a:p>
            <a:pPr marL="152400" indent="0" algn="just">
              <a:buNone/>
            </a:pPr>
            <a:endParaRPr lang="cs-CZ" b="1" dirty="0"/>
          </a:p>
          <a:p>
            <a:pPr marL="152400" indent="0" algn="just">
              <a:buNone/>
            </a:pPr>
            <a:r>
              <a:rPr lang="cs-CZ" b="1" dirty="0"/>
              <a:t>4) Sběr dat </a:t>
            </a:r>
          </a:p>
          <a:p>
            <a:pPr marL="152400" indent="0" algn="just">
              <a:buNone/>
            </a:pPr>
            <a:r>
              <a:rPr lang="cs-CZ" dirty="0"/>
              <a:t>Útočník získává data, která v  prostředí falešné webové stránky zadali jednotliví uživatelé napadeného systému.</a:t>
            </a:r>
          </a:p>
          <a:p>
            <a:pPr marL="152400" indent="0" algn="just">
              <a:buNone/>
            </a:pPr>
            <a:r>
              <a:rPr lang="cs-CZ" b="1" dirty="0"/>
              <a:t> </a:t>
            </a:r>
          </a:p>
          <a:p>
            <a:pPr marL="152400" indent="0" algn="just">
              <a:buNone/>
            </a:pPr>
            <a:r>
              <a:rPr lang="cs-CZ" b="1" dirty="0"/>
              <a:t>5) Odčerpání peněžních prostředků či jiný profit z </a:t>
            </a:r>
            <a:r>
              <a:rPr lang="cs-CZ" b="1" dirty="0" err="1"/>
              <a:t>phishingového</a:t>
            </a:r>
            <a:r>
              <a:rPr lang="cs-CZ" b="1" dirty="0"/>
              <a:t> útoku </a:t>
            </a:r>
          </a:p>
          <a:p>
            <a:pPr marL="152400" indent="0" algn="just">
              <a:buNone/>
            </a:pPr>
            <a:r>
              <a:rPr lang="cs-CZ" dirty="0"/>
              <a:t>Útočník pomocí získaných dat vstupuje na skutečná bankovní konta jednotlivých uživatelů a odčerpává peněžní prostředky. Pomocí převodu na další, zejména zahraniční účty, rozmělnění těchto peněžních prostředků a  pomocí dalších technik se odčerpané peněžní prostředky stávají prakticky nedohledatelnými.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BE8CFA-6564-49AC-9B85-65F14F3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14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Po označením </a:t>
            </a:r>
            <a:r>
              <a:rPr lang="cs-CZ" dirty="0" err="1"/>
              <a:t>kyberstalking</a:t>
            </a:r>
            <a:r>
              <a:rPr lang="cs-CZ" dirty="0"/>
              <a:t> jsou definovány různé druhy obtěžování a pronásledování člověka pomocí elektronických médií a prostředků.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Cílem tohoto chování je vzbudit strach u potenciální oběti.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Informace o oběti získává pachatel z různých informačních zdrojů, jako jsou např. sociální sítě, diskusního fóra nebo jiných hromadných komunikačních nástrojů.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Kyberstalking</a:t>
            </a:r>
            <a:r>
              <a:rPr lang="cs-CZ" dirty="0"/>
              <a:t> je často mezistupněm k jinému trestnému činu, které může výraznějším způsobem zasáhnout do práv a života oběti. </a:t>
            </a:r>
          </a:p>
          <a:p>
            <a:pPr marL="17145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Prostřednictvím </a:t>
            </a:r>
            <a:r>
              <a:rPr lang="cs-CZ" dirty="0" err="1"/>
              <a:t>kyberstalkingu</a:t>
            </a:r>
            <a:r>
              <a:rPr lang="cs-CZ" dirty="0"/>
              <a:t> může také docházet ke zneužití chování oběti k jiným trestným činům. 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Kyberstalking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707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626625" y="1013791"/>
            <a:ext cx="7322400" cy="3126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0" lvl="0" indent="0" algn="ctr">
              <a:spcAft>
                <a:spcPts val="1600"/>
              </a:spcAft>
              <a:buNone/>
            </a:pPr>
            <a:r>
              <a:rPr lang="cs-CZ" sz="3000" dirty="0"/>
              <a:t>Děkuji Vám za pozornost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Google Shape;297;p30"/>
          <p:cNvSpPr txBox="1">
            <a:spLocks noGrp="1"/>
          </p:cNvSpPr>
          <p:nvPr>
            <p:ph type="title"/>
          </p:nvPr>
        </p:nvSpPr>
        <p:spPr>
          <a:xfrm>
            <a:off x="626625" y="154605"/>
            <a:ext cx="6084000" cy="814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9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Prvním předpokladem pro to, aby útočníci mohli úspěšně získat finanční prostředky, byla velká </a:t>
            </a:r>
            <a:r>
              <a:rPr lang="cs-CZ" dirty="0" err="1"/>
              <a:t>phishingová</a:t>
            </a:r>
            <a:r>
              <a:rPr lang="cs-CZ" dirty="0"/>
              <a:t> kampaň, na kterou by zareagoval dostatečný počet osob.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Vlastní rozesílání podvodných e-mailů bylo rozloženo do tří po sobě jdoucích vln </a:t>
            </a:r>
            <a:r>
              <a:rPr lang="cs-CZ" dirty="0" err="1"/>
              <a:t>phishingových</a:t>
            </a:r>
            <a:r>
              <a:rPr lang="cs-CZ" dirty="0"/>
              <a:t> zpráv: 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1) Dluh (</a:t>
            </a:r>
            <a:r>
              <a:rPr lang="cs-CZ" dirty="0" err="1"/>
              <a:t>debt</a:t>
            </a:r>
            <a:r>
              <a:rPr lang="cs-CZ" dirty="0"/>
              <a:t>@....); březen–duben 2014 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2) Banka (bank@....); květen–červen 2014 </a:t>
            </a:r>
          </a:p>
          <a:p>
            <a:pPr marL="0" lvl="0" indent="0" algn="just">
              <a:spcAft>
                <a:spcPts val="1600"/>
              </a:spcAft>
              <a:buNone/>
            </a:pPr>
            <a:r>
              <a:rPr lang="cs-CZ" dirty="0"/>
              <a:t>3) Exekuce (</a:t>
            </a:r>
            <a:r>
              <a:rPr lang="cs-CZ" dirty="0" err="1"/>
              <a:t>emissions</a:t>
            </a:r>
            <a:r>
              <a:rPr lang="cs-CZ" dirty="0"/>
              <a:t>@...); červenec–září 2014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32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  rámci jednotlivých kampaní docházelo k zvyšování „kvality“ vlastních e-mailových zpráv a zejména lepšímu využití sociálního inženýrství ve vztahu k předpokládaným obětem v cílovém regionu, tedy ČR.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Všechny výše uvedené </a:t>
            </a:r>
            <a:r>
              <a:rPr lang="cs-CZ" dirty="0" err="1"/>
              <a:t>phishingové</a:t>
            </a:r>
            <a:r>
              <a:rPr lang="cs-CZ" dirty="0"/>
              <a:t> kampaně však měly minimálně dva společné znaky.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Za prvé se jednalo o tu skutečnost, že v příloze rozeslaného e-mailu se vždy nacházel soubor, tvářící se jako textový dokument, avšak jednalo se o spustitelný soubor, konkrétně </a:t>
            </a:r>
            <a:r>
              <a:rPr lang="cs-CZ" dirty="0" err="1"/>
              <a:t>malware</a:t>
            </a:r>
            <a:r>
              <a:rPr lang="cs-CZ" dirty="0"/>
              <a:t>: Trojan.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Druhým společným znakem bylo, že sociální inženýrství využívalo obav oslovených jedinců z případných soudních sporů, v posledním případě z exekuce.</a:t>
            </a:r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9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První vlna </a:t>
            </a:r>
            <a:r>
              <a:rPr lang="cs-CZ" dirty="0" err="1"/>
              <a:t>phishingových</a:t>
            </a:r>
            <a:r>
              <a:rPr lang="cs-CZ" dirty="0"/>
              <a:t> útoků používala velmi špatnou češtinu, byla rozesílána z různých, pokud se jedná o vymáhání pohledávky ne zcela důvěryhodných domén registrovaných v ČR (např. micik.cz či dhome.cz aj.). </a:t>
            </a:r>
          </a:p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cs-CZ" dirty="0"/>
              <a:t>Využívána byla různá jména osob a existující telefonní čísla, dohledatelná na Internetu (osoba vlastnící toto číslo pak s vlastním útokem neměla nic společného).</a:t>
            </a:r>
          </a:p>
          <a:p>
            <a:pPr marL="0" lvl="0" indent="0" algn="just">
              <a:spcAft>
                <a:spcPts val="1600"/>
              </a:spcAft>
              <a:buNone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4E116E-5C7F-4715-A227-FE18E6634639}"/>
              </a:ext>
            </a:extLst>
          </p:cNvPr>
          <p:cNvGrpSpPr>
            <a:grpSpLocks/>
          </p:cNvGrpSpPr>
          <p:nvPr/>
        </p:nvGrpSpPr>
        <p:grpSpPr bwMode="auto">
          <a:xfrm>
            <a:off x="1465660" y="1965150"/>
            <a:ext cx="4797425" cy="2714625"/>
            <a:chOff x="1468" y="267"/>
            <a:chExt cx="7554" cy="4275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DDD22EAC-DF33-4244-8C1D-72F34EB5D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73"/>
              <a:ext cx="7548" cy="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8E42E32-CCA2-47AD-BB66-023C2E1C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269"/>
              <a:ext cx="7548" cy="4269"/>
            </a:xfrm>
            <a:prstGeom prst="rect">
              <a:avLst/>
            </a:prstGeom>
            <a:noFill/>
            <a:ln w="381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8272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dirty="0" err="1"/>
              <a:t>Phishing</a:t>
            </a:r>
            <a:r>
              <a:rPr lang="cs-CZ" dirty="0"/>
              <a:t> – příklady z praxe</a:t>
            </a:r>
            <a:endParaRPr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F544C82-936C-4865-A98F-51B6DAAB8552}"/>
              </a:ext>
            </a:extLst>
          </p:cNvPr>
          <p:cNvGrpSpPr>
            <a:grpSpLocks/>
          </p:cNvGrpSpPr>
          <p:nvPr/>
        </p:nvGrpSpPr>
        <p:grpSpPr bwMode="auto">
          <a:xfrm>
            <a:off x="1026440" y="1386793"/>
            <a:ext cx="5840146" cy="2753282"/>
            <a:chOff x="1463" y="198"/>
            <a:chExt cx="7563" cy="3129"/>
          </a:xfrm>
        </p:grpSpPr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94C24E53-B022-4F40-B38A-6F82D3B8D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" y="201"/>
              <a:ext cx="7543" cy="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24B6BF2-2E53-4775-ABE4-E662D0BE8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" y="201"/>
              <a:ext cx="7557" cy="3123"/>
            </a:xfrm>
            <a:prstGeom prst="rect">
              <a:avLst/>
            </a:prstGeom>
            <a:noFill/>
            <a:ln w="381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57889704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420</TotalTime>
  <Words>4045</Words>
  <Application>Microsoft Office PowerPoint</Application>
  <PresentationFormat>Předvádění na obrazovce (16:9)</PresentationFormat>
  <Paragraphs>243</Paragraphs>
  <Slides>51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Sablona PPT_základní_CZ</vt:lpstr>
      <vt:lpstr>Nejčastější typy kybernetických hrozeb </vt:lpstr>
      <vt:lpstr>Popis základních kybernetických hrozeb</vt:lpstr>
      <vt:lpstr>Phishing</vt:lpstr>
      <vt:lpstr>Phishing</vt:lpstr>
      <vt:lpstr>Phishing</vt:lpstr>
      <vt:lpstr>Phishing – příklady z praxe</vt:lpstr>
      <vt:lpstr>Phishing – příklady z praxe</vt:lpstr>
      <vt:lpstr>Phishing – příklady z praxe</vt:lpstr>
      <vt:lpstr>Phishing – příklady z praxe</vt:lpstr>
      <vt:lpstr>Phishing – příklady z praxe</vt:lpstr>
      <vt:lpstr>Phishing – příklady z praxe</vt:lpstr>
      <vt:lpstr>Phishing – příklady z praxe</vt:lpstr>
      <vt:lpstr>Phishing – příklady z praxe</vt:lpstr>
      <vt:lpstr>Spear Phishing</vt:lpstr>
      <vt:lpstr>Spear Phishing</vt:lpstr>
      <vt:lpstr>Spear Phishing</vt:lpstr>
      <vt:lpstr>Vishing</vt:lpstr>
      <vt:lpstr>Smishing</vt:lpstr>
      <vt:lpstr>Pharming</vt:lpstr>
      <vt:lpstr>Pharming</vt:lpstr>
      <vt:lpstr>Ochrana proti phishingovým útokům</vt:lpstr>
      <vt:lpstr>Ochrana proti phishingovým útokům</vt:lpstr>
      <vt:lpstr>Spam</vt:lpstr>
      <vt:lpstr>Spam</vt:lpstr>
      <vt:lpstr>Spam</vt:lpstr>
      <vt:lpstr>Spam</vt:lpstr>
      <vt:lpstr>Ransomware</vt:lpstr>
      <vt:lpstr>Ransomware</vt:lpstr>
      <vt:lpstr>Ransomware</vt:lpstr>
      <vt:lpstr>Ransomware</vt:lpstr>
      <vt:lpstr>Ransomware – příklady z praxe</vt:lpstr>
      <vt:lpstr>Ransomware – příklady z praxe</vt:lpstr>
      <vt:lpstr>Ransomware – příklady z praxe</vt:lpstr>
      <vt:lpstr>Malware</vt:lpstr>
      <vt:lpstr>Malware</vt:lpstr>
      <vt:lpstr>Adware</vt:lpstr>
      <vt:lpstr>Adware – příklady z praxe</vt:lpstr>
      <vt:lpstr>Adware – příklady z praxe</vt:lpstr>
      <vt:lpstr>Spyware</vt:lpstr>
      <vt:lpstr>Viry (Viruses)</vt:lpstr>
      <vt:lpstr>Viry (Viruses)</vt:lpstr>
      <vt:lpstr>Červi (Worms)</vt:lpstr>
      <vt:lpstr>Trojské koně (Trojan Horses) a Backdoors</vt:lpstr>
      <vt:lpstr>Trojské koně (Trojan Horses) a Backdoors</vt:lpstr>
      <vt:lpstr>Rootkity</vt:lpstr>
      <vt:lpstr>Keylogger (Keystroke Logger)</vt:lpstr>
      <vt:lpstr>Keylogger (Keystroke Logger) - příklad z praxe</vt:lpstr>
      <vt:lpstr>Kybergrooming</vt:lpstr>
      <vt:lpstr>Sexting</vt:lpstr>
      <vt:lpstr>Kyberstalking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BUSINESS PLAN</dc:title>
  <cp:lastModifiedBy>Uzivatel</cp:lastModifiedBy>
  <cp:revision>30</cp:revision>
  <dcterms:modified xsi:type="dcterms:W3CDTF">2022-05-07T15:28:21Z</dcterms:modified>
</cp:coreProperties>
</file>