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421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45" r:id="rId27"/>
    <p:sldId id="446" r:id="rId28"/>
    <p:sldId id="447" r:id="rId29"/>
    <p:sldId id="448" r:id="rId30"/>
    <p:sldId id="449" r:id="rId31"/>
    <p:sldId id="450" r:id="rId32"/>
    <p:sldId id="451" r:id="rId33"/>
    <p:sldId id="452" r:id="rId34"/>
    <p:sldId id="453" r:id="rId35"/>
    <p:sldId id="454" r:id="rId36"/>
    <p:sldId id="455" r:id="rId37"/>
    <p:sldId id="459" r:id="rId38"/>
    <p:sldId id="456" r:id="rId39"/>
    <p:sldId id="457" r:id="rId40"/>
    <p:sldId id="458" r:id="rId41"/>
    <p:sldId id="461" r:id="rId42"/>
    <p:sldId id="460" r:id="rId43"/>
    <p:sldId id="462" r:id="rId44"/>
    <p:sldId id="463" r:id="rId45"/>
    <p:sldId id="464" r:id="rId46"/>
    <p:sldId id="465" r:id="rId47"/>
    <p:sldId id="466" r:id="rId48"/>
    <p:sldId id="283" r:id="rId4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5828371" y="6138250"/>
            <a:ext cx="6368396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6917124" y="1423285"/>
            <a:ext cx="5286488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77" y="6267816"/>
            <a:ext cx="6095124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9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4772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2282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7034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0092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31124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4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98896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89051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893" y="6267815"/>
            <a:ext cx="5129308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5904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Bezpečnostní analýza (analýza rizik)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09"/>
            <a:ext cx="10515600" cy="105146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Přednášející: Ing. Lukáš Pavlík, Ph.D.</a:t>
            </a:r>
          </a:p>
          <a:p>
            <a:r>
              <a:rPr lang="cs-CZ" dirty="0"/>
              <a:t>Letní </a:t>
            </a:r>
            <a:r>
              <a:rPr lang="cs-CZ"/>
              <a:t>semestr </a:t>
            </a:r>
            <a:r>
              <a:rPr lang="cs-CZ" smtClean="0"/>
              <a:t>2021/2022</a:t>
            </a:r>
            <a:endParaRPr lang="cs-CZ" dirty="0" smtClean="0"/>
          </a:p>
          <a:p>
            <a:r>
              <a:rPr lang="cs-CZ" dirty="0" smtClean="0"/>
              <a:t>E-mail: lukas.pavlik@mvso.cz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24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199C9-5429-48DD-BA59-AB9D7857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aktiv, vytvoření modelu aktiv informačního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5B8946-72E8-49BD-8BD5-9158A93CD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 zpracování analýzy rizik je výhodné i některá aktiva sdružovat do skupin. </a:t>
            </a:r>
          </a:p>
          <a:p>
            <a:pPr algn="just"/>
            <a:r>
              <a:rPr lang="cs-CZ" dirty="0"/>
              <a:t>U všech aktiv pak je stanovena i jejich hodnota, závislá na hodnocení výše uvedených typů aktiv a vazeb plynoucích z vybraných aktiv. </a:t>
            </a:r>
          </a:p>
          <a:p>
            <a:pPr algn="just"/>
            <a:r>
              <a:rPr lang="cs-CZ" dirty="0"/>
              <a:t>V návaznosti na stanovení hodnoty aktiv bude definována úroveň hrozeb a zranitelností pro všechna aktiva. </a:t>
            </a:r>
          </a:p>
          <a:p>
            <a:pPr algn="just"/>
            <a:r>
              <a:rPr lang="cs-CZ" dirty="0"/>
              <a:t>K tomuto účelu jsou využity výsledky z řízených interview se specialisty Zadavatele. </a:t>
            </a:r>
          </a:p>
          <a:p>
            <a:pPr algn="just"/>
            <a:r>
              <a:rPr lang="cs-CZ" dirty="0"/>
              <a:t>Odpovídající opatření k ošetření jednotlivých rizik vycházejí z hodnot aktiv a úrovní hrozeb a zranitelností, resp. ze zjištěné míry rizika. </a:t>
            </a:r>
          </a:p>
          <a:p>
            <a:pPr algn="just"/>
            <a:r>
              <a:rPr lang="cs-CZ" dirty="0"/>
              <a:t>Dále jsou zohledněny i dostupné informace z této oblasti včetně zkušeností zpracovatelského týmu. </a:t>
            </a:r>
          </a:p>
        </p:txBody>
      </p:sp>
    </p:spTree>
    <p:extLst>
      <p:ext uri="{BB962C8B-B14F-4D97-AF65-F5344CB8AC3E}">
        <p14:creationId xmlns:p14="http://schemas.microsoft.com/office/powerpoint/2010/main" val="4291502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26DF8-9C7E-4676-B117-53B9E01CF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zranitelnosti informačního systému, hodnocení rizik (stanovení míry rizika)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55F9DB-989F-4241-AE4D-47CB1BA29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Obecně chápeme riziko jako možnost, že s určitou pravděpodobností dojde k události, jež se liší od předpokládaného stavu či vývoje.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Riziko by nicméně nemělo být směšováno, respektive redukováno na pouhou pravděpodobnost, neboť zahrnuje, jak samotnou pravděpodobnost, tak kvantitativní rozsah dané události (dopad).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Nejčastěji se riziko uvádí v souvislosti s negativním dopadem (i když obecně může být odchylka i kladná, ale kladný výsledek nelze většinou považovat za riziko.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Proto je nejvíce adekvátní definicí ta, podle níž riziko je situace, v níž existuje možnost nepříznivé odchylky od žádoucího výsledku, ve který doufáme nebo ho očekáváme.  </a:t>
            </a:r>
          </a:p>
        </p:txBody>
      </p:sp>
    </p:spTree>
    <p:extLst>
      <p:ext uri="{BB962C8B-B14F-4D97-AF65-F5344CB8AC3E}">
        <p14:creationId xmlns:p14="http://schemas.microsoft.com/office/powerpoint/2010/main" val="4089350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0AE3E-3B18-4D58-8608-C1EACAEBF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zranitelnosti informačního systému, hodnocení rizik (stanovení míry rizika)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EF1DF-753A-4A25-A357-2B18759FD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V </a:t>
            </a:r>
            <a:r>
              <a:rPr lang="en-US" dirty="0" err="1"/>
              <a:t>souvislosti</a:t>
            </a:r>
            <a:r>
              <a:rPr lang="en-US" dirty="0"/>
              <a:t> s </a:t>
            </a:r>
            <a:r>
              <a:rPr lang="en-US" dirty="0" err="1"/>
              <a:t>řízením</a:t>
            </a:r>
            <a:r>
              <a:rPr lang="en-US" dirty="0"/>
              <a:t> IS/IT </a:t>
            </a:r>
            <a:r>
              <a:rPr lang="en-US" dirty="0" err="1"/>
              <a:t>projektů</a:t>
            </a:r>
            <a:r>
              <a:rPr lang="en-US" dirty="0"/>
              <a:t> je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posoudit</a:t>
            </a:r>
            <a:r>
              <a:rPr lang="en-US" dirty="0"/>
              <a:t>: </a:t>
            </a:r>
          </a:p>
          <a:p>
            <a:pPr algn="just"/>
            <a:r>
              <a:rPr lang="cs-CZ" dirty="0"/>
              <a:t>jaká rizika projektu hrozí, </a:t>
            </a:r>
          </a:p>
          <a:p>
            <a:pPr algn="just"/>
            <a:r>
              <a:rPr lang="cs-CZ" dirty="0"/>
              <a:t>jak je lze zcela eliminovat nebo alespoň snížit jejich úroveň.</a:t>
            </a:r>
          </a:p>
          <a:p>
            <a:pPr marL="0" indent="0" algn="just">
              <a:buNone/>
            </a:pPr>
            <a:r>
              <a:rPr lang="cs-CZ" dirty="0"/>
              <a:t>Řízení rizik je proces, při němž se subjekt řízení snaží zamezit působení již existujících i budoucích faktorů a navrhuje řešení, která pomáhají eliminovat účinek nežádoucích vlivů, a naopak umožňují využít příležitosti působení pozitivních vlivů. Součástí procesu řízení rizik je rozhodovací proces, vycházející z analýzy rizika. Po zvážení dalších faktorů, zejména ekonomických, technických, ale i sociálních, politických a jiných, management pro řízení rizik vyvíjí, analyzuje a srovnává možná preventivní a regulační opatření. Posléze z nich vybere ta, která existující riziko minimalizují.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787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40850-78FC-4E40-90FE-B0DC871FD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zranitelnosti informačního systému, hodnocení rizik (stanovení míry rizika)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B7DA4-3F6D-4F48-A94D-FD3448685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Zpracovaná analýza rizik není konečným dokumentem, rizika musí být následně dále upřesňována, zejména z pohledu reakce na ukončení vývoje systémů podniku a reflektovat na nové požadavky vyplývající z rutinního provozu.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Lze konstatovat, že základní analýza již vymezuje bezpečnostní požadavky na realizaci systému a poskytuje podklady pro podrobnou analýzu rizik, prováděnou před nastavením systému do rutinního provozu. </a:t>
            </a:r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183521F1-46E1-44B5-A084-9FFA3533F6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06" y="4317099"/>
            <a:ext cx="3190149" cy="242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117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1976B-68FF-4838-8A9B-326FA3128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zranitelnosti informačního systému, hodnocení rizik (stanovení míry rizika)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B815D-1EA1-4620-8D76-DA9BCDF14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daném případě je u analytických prací výhodné využít zkušeností s postupem využívajícím říze-</a:t>
            </a:r>
            <a:r>
              <a:rPr lang="cs-CZ" dirty="0" err="1"/>
              <a:t>ných</a:t>
            </a:r>
            <a:r>
              <a:rPr lang="cs-CZ" dirty="0"/>
              <a:t> interview, tj. „</a:t>
            </a:r>
            <a:r>
              <a:rPr lang="cs-CZ" dirty="0" err="1"/>
              <a:t>Facilitated</a:t>
            </a:r>
            <a:r>
              <a:rPr lang="cs-CZ" dirty="0"/>
              <a:t> Risk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“ (FRAP).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Tento proces byl vypracován CSI (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smtClean="0"/>
              <a:t>Institute) </a:t>
            </a:r>
            <a:r>
              <a:rPr lang="cs-CZ" dirty="0"/>
              <a:t>a vychází z metodiky </a:t>
            </a:r>
            <a:r>
              <a:rPr lang="cs-CZ" dirty="0" err="1"/>
              <a:t>Delphy</a:t>
            </a:r>
            <a:r>
              <a:rPr lang="cs-CZ" dirty="0"/>
              <a:t>, tedy z postupu založeném na řízené diskusi se zástupci Zadavatele.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Hlavní důraz při jejím provádění je kladen na řízená jednání expertů a pracovníků Zadavatele jakož i Zpracovatele a na komunikaci s těmito pracovníky, kteří se na provádění analýzy podílejí. </a:t>
            </a:r>
          </a:p>
        </p:txBody>
      </p:sp>
    </p:spTree>
    <p:extLst>
      <p:ext uri="{BB962C8B-B14F-4D97-AF65-F5344CB8AC3E}">
        <p14:creationId xmlns:p14="http://schemas.microsoft.com/office/powerpoint/2010/main" val="1971480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8F41F2-401B-4371-A286-8C7624D0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zranitelnosti informačního systému, hodnocení rizik (stanovení míry rizika)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14FCF-493E-4085-AF73-06EC40C7F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Přitom metoda vychází z předpokladu, že obdržené výsledky analýzy jsou na úrovni odpovídající odborné fundovanosti a znalosti prostředí IS jednotlivých zúčastněných pracovníků.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S ohledem na tyto skutečnosti je třeba daný přístup považovat za první krok, kdy je třeba řešit </a:t>
            </a:r>
            <a:r>
              <a:rPr lang="cs-CZ" dirty="0" err="1"/>
              <a:t>zá-kladní</a:t>
            </a:r>
            <a:r>
              <a:rPr lang="cs-CZ" dirty="0"/>
              <a:t> požadavky spojené se stanovením bezpečnosti systému, přičemž podrobná analýza rizik může být provedena v dalším kroku (před nasazením do rutinního provozu). </a:t>
            </a:r>
          </a:p>
        </p:txBody>
      </p:sp>
    </p:spTree>
    <p:extLst>
      <p:ext uri="{BB962C8B-B14F-4D97-AF65-F5344CB8AC3E}">
        <p14:creationId xmlns:p14="http://schemas.microsoft.com/office/powerpoint/2010/main" val="2521105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164ED-B018-4853-80CD-4382F0F26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opatření prevence proti identifikovaným hrozbám a rizikům – fáze analýzy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7ADF29-F465-47DE-85D8-8FC00ABA9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Identifikace aktiv</a:t>
            </a:r>
          </a:p>
          <a:p>
            <a:pPr marL="0" indent="0" algn="just">
              <a:buNone/>
            </a:pPr>
            <a:r>
              <a:rPr lang="cs-CZ" dirty="0"/>
              <a:t>Identifikace aktiv systémů v rámci podniku a jejich základní členění na:</a:t>
            </a:r>
          </a:p>
          <a:p>
            <a:pPr algn="just"/>
            <a:r>
              <a:rPr lang="cs-CZ" dirty="0"/>
              <a:t>informační </a:t>
            </a:r>
            <a:r>
              <a:rPr lang="cs-CZ" dirty="0" smtClean="0"/>
              <a:t>aktiva,</a:t>
            </a:r>
            <a:endParaRPr lang="cs-CZ" dirty="0"/>
          </a:p>
          <a:p>
            <a:pPr algn="just"/>
            <a:r>
              <a:rPr lang="cs-CZ" dirty="0"/>
              <a:t>podpůrná </a:t>
            </a:r>
            <a:r>
              <a:rPr lang="cs-CZ" dirty="0" smtClean="0"/>
              <a:t>aktiva,</a:t>
            </a:r>
            <a:endParaRPr lang="cs-CZ" dirty="0"/>
          </a:p>
          <a:p>
            <a:pPr algn="just"/>
            <a:r>
              <a:rPr lang="cs-CZ" dirty="0"/>
              <a:t>aktiva technické infrastruktury,</a:t>
            </a:r>
          </a:p>
          <a:p>
            <a:pPr algn="just"/>
            <a:r>
              <a:rPr lang="cs-CZ" dirty="0"/>
              <a:t>fyzická aktiva,</a:t>
            </a:r>
          </a:p>
          <a:p>
            <a:pPr algn="just"/>
            <a:r>
              <a:rPr lang="cs-CZ" dirty="0"/>
              <a:t>personál.</a:t>
            </a:r>
          </a:p>
        </p:txBody>
      </p:sp>
    </p:spTree>
    <p:extLst>
      <p:ext uri="{BB962C8B-B14F-4D97-AF65-F5344CB8AC3E}">
        <p14:creationId xmlns:p14="http://schemas.microsoft.com/office/powerpoint/2010/main" val="1301577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1AC8DD-3C73-4191-8C04-862A08235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opatření prevence proti identifikovaným hrozbám a rizikům – fáze analýzy rizik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38F2E7-E08C-476A-99FB-7C2A615A2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Ohodnocení aktiv</a:t>
            </a:r>
          </a:p>
          <a:p>
            <a:pPr marL="0" indent="0" algn="just">
              <a:buNone/>
            </a:pPr>
            <a:r>
              <a:rPr lang="cs-CZ" dirty="0"/>
              <a:t>Zde jsou stanoveny hranice analyzovaného systému a definují se aktiva spravovaná v systému, kdy se u identifikovaných aktiv systému určí jejich hodnoty a ohodnotí závažnost dopadů bezpečnostních incidentů (Business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) podle identifikátorů hodno-cení a se stanovením požadavků na obnovu aktiv v případě havárie (BCP – Business </a:t>
            </a:r>
            <a:r>
              <a:rPr lang="cs-CZ" dirty="0" err="1" smtClean="0"/>
              <a:t>Continuity</a:t>
            </a:r>
            <a:r>
              <a:rPr lang="cs-CZ" dirty="0" smtClean="0"/>
              <a:t> </a:t>
            </a:r>
            <a:r>
              <a:rPr lang="cs-CZ" dirty="0" err="1"/>
              <a:t>Plan</a:t>
            </a:r>
            <a:r>
              <a:rPr lang="cs-CZ" dirty="0"/>
              <a:t>), tedy zajištění nepřetržitosti provozu.</a:t>
            </a:r>
          </a:p>
          <a:p>
            <a:pPr algn="just"/>
            <a:r>
              <a:rPr lang="cs-CZ" b="1" dirty="0"/>
              <a:t>Analýza hrozeb a zranitelností dle metodiky stanovené v ČSN ISO/IEC 27005:2008.</a:t>
            </a:r>
          </a:p>
          <a:p>
            <a:pPr algn="just"/>
            <a:r>
              <a:rPr lang="cs-CZ" b="1" dirty="0"/>
              <a:t>Stanovení rizik dle vztahu: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Riziko = funkce f (dopad hrozby, pravděpodobnost výskytu hrozby)</a:t>
            </a:r>
          </a:p>
        </p:txBody>
      </p:sp>
    </p:spTree>
    <p:extLst>
      <p:ext uri="{BB962C8B-B14F-4D97-AF65-F5344CB8AC3E}">
        <p14:creationId xmlns:p14="http://schemas.microsoft.com/office/powerpoint/2010/main" val="1527729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CDBF8-CA78-4411-BC0B-7BFF1C64A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Aktiva informačního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48B2BD-947D-41FB-BB82-3FFD3D427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Stanovení odpovědnosti za aktiva je nutnou podmínkou pro dosažení odpovídající bezpečnosti in-formací. </a:t>
            </a:r>
          </a:p>
          <a:p>
            <a:pPr algn="just"/>
            <a:r>
              <a:rPr lang="cs-CZ" dirty="0"/>
              <a:t>Musí být stanoven vlastník každého identifikovaného aktiva nebo skupiny aktiv a vlastníkovi musí být přiřazena odpovědnost za udržování příslušných nástrojů řízení bezpečnosti. </a:t>
            </a:r>
          </a:p>
          <a:p>
            <a:pPr algn="just"/>
            <a:r>
              <a:rPr lang="cs-CZ" dirty="0"/>
              <a:t>Odpovědnost za implementaci nástrojů řízení bezpečnosti může být delegována, ačkoliv zodpovědnost musí zůstat u určeného vlastníka aktiva. </a:t>
            </a:r>
          </a:p>
          <a:p>
            <a:pPr algn="just"/>
            <a:r>
              <a:rPr lang="cs-CZ" dirty="0"/>
              <a:t>Při tomto postupu základní analýzy můžeme aktiva seskupovat do kategorií, což umožňuje zjistit a popsat způsoby jejich zpracování. </a:t>
            </a:r>
          </a:p>
          <a:p>
            <a:pPr algn="just"/>
            <a:r>
              <a:rPr lang="cs-CZ" dirty="0"/>
              <a:t>Informační aktiva zobrazují významné komponenty informačního systému s bezprostředním vlivem na informační bezpečnost.  </a:t>
            </a:r>
          </a:p>
        </p:txBody>
      </p:sp>
    </p:spTree>
    <p:extLst>
      <p:ext uri="{BB962C8B-B14F-4D97-AF65-F5344CB8AC3E}">
        <p14:creationId xmlns:p14="http://schemas.microsoft.com/office/powerpoint/2010/main" val="3521982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8BCA1-B613-4ACE-AE9E-5F0E5B58C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Aktiva informačního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D420E6-826E-4FEB-981B-6F9085EFE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Dané skutečnosti jsou posuzovány z pozice nejhorších případů spojených s dopady, které by mohly vyplynout zejména z následujících skupin důsledků: </a:t>
            </a:r>
          </a:p>
          <a:p>
            <a:pPr algn="just"/>
            <a:r>
              <a:rPr lang="cs-CZ" dirty="0"/>
              <a:t>nedostupnosti dat, </a:t>
            </a:r>
          </a:p>
          <a:p>
            <a:pPr algn="just"/>
            <a:r>
              <a:rPr lang="cs-CZ" dirty="0"/>
              <a:t>prozrazení dat, </a:t>
            </a:r>
          </a:p>
          <a:p>
            <a:pPr algn="just"/>
            <a:r>
              <a:rPr lang="cs-CZ" dirty="0"/>
              <a:t>modifikace dat, </a:t>
            </a:r>
          </a:p>
          <a:p>
            <a:pPr algn="just"/>
            <a:r>
              <a:rPr lang="cs-CZ" dirty="0"/>
              <a:t>zničení dat. </a:t>
            </a:r>
          </a:p>
          <a:p>
            <a:endParaRPr lang="cs-CZ" dirty="0"/>
          </a:p>
        </p:txBody>
      </p:sp>
      <p:pic>
        <p:nvPicPr>
          <p:cNvPr id="7" name="Obrázek 6" descr="Obsah obrázku počítač&#10;&#10;Popis byl vytvořen automaticky">
            <a:extLst>
              <a:ext uri="{FF2B5EF4-FFF2-40B4-BE49-F238E27FC236}">
                <a16:creationId xmlns:a16="http://schemas.microsoft.com/office/drawing/2014/main" id="{25FFB92D-92AF-437A-AE96-E08A5734A1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40" y="2701834"/>
            <a:ext cx="3657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2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problematiky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Důležitým atributem navrhovaných systémů je správa bezpečnosti informací. Pro základní analýzu rizik se vychází z přístupů uvedených v metodice, která je v souladu s normami: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ČSN ISO/IEC 27001:2014 – Systémy řízení bezpečnosti informací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ČSN ISO/IEC 27002:2014 – Soubor postupů pro řízení bezpečnosti informací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ČSN ISO/IEC 27005:2009 – Řízení rizik bezpečnosti informací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116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38CAA-EF53-456B-B7B6-4560F1C7F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Aktiva informačního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AF7B0F-E418-482F-8C32-0B7E7E3B4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Bližší posouzení standardně vychází ze čtyř hlavních bezpečnostních hledisek, týkajících se i aktiv informačního systémů podniku, tj.: </a:t>
            </a:r>
          </a:p>
          <a:p>
            <a:pPr algn="just"/>
            <a:r>
              <a:rPr lang="cs-CZ" dirty="0"/>
              <a:t>narušení důvěrnosti dat – ze strany uživatelů neoprávněných, ale i ze strany uživatelů překračujících rozsah svého oprávnění; </a:t>
            </a:r>
          </a:p>
          <a:p>
            <a:pPr algn="just"/>
            <a:r>
              <a:rPr lang="cs-CZ" dirty="0"/>
              <a:t>modifikace dat nebo programů – vlivem chyb, poruch systému a/nebo aktivní (úmyslnou) či nedbalostní činností uživatelů; </a:t>
            </a:r>
          </a:p>
          <a:p>
            <a:pPr algn="just"/>
            <a:r>
              <a:rPr lang="cs-CZ" dirty="0"/>
              <a:t>zničení dat nebo programů – vlivem chyb (hardware, software, správy IS nebo uživatelů, a to rovněž aktivní (úmyslnou) či nedbalostní činností); </a:t>
            </a:r>
          </a:p>
          <a:p>
            <a:pPr algn="just"/>
            <a:r>
              <a:rPr lang="cs-CZ" dirty="0"/>
              <a:t>nedostupnost – zamezení přístupu oprávněných uživatelů do systému nebo datům.</a:t>
            </a:r>
          </a:p>
          <a:p>
            <a:pPr marL="0" indent="0" algn="just">
              <a:buNone/>
            </a:pPr>
            <a:r>
              <a:rPr lang="cs-CZ" dirty="0"/>
              <a:t>Při základním posuzování aktiv je zásadou pomíjet stávající realizovaná opatření, aby nedošlo ke zkreslení výsledku díky jejich stávající účinnosti.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95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78CB7-F29C-4A4E-A07C-A8520BF2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Ohodnocení aktiv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174FC5-A491-4D24-BDDB-12A57F220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 všech aktiv je stanovena i jejich hodnota, závislá na hodnocení výše uvedených typů aktiv a vazeb plynoucích z kategorií aktiv. </a:t>
            </a:r>
          </a:p>
          <a:p>
            <a:pPr marL="0" indent="0" algn="just">
              <a:buNone/>
            </a:pPr>
            <a:r>
              <a:rPr lang="cs-CZ" dirty="0"/>
              <a:t>Informační aktiva, která jsou předmětem zkoumání v této etapě projektu, byla identifikována na základě úvodních pohovorů, kdy se dané skutečnosti posuzovaly z pozice nejhorších případů, které by mohly vyplynout zejména z následujících skupin důsledků: </a:t>
            </a:r>
          </a:p>
          <a:p>
            <a:pPr algn="just"/>
            <a:r>
              <a:rPr lang="cs-CZ" dirty="0"/>
              <a:t>nedostupnosti dat, </a:t>
            </a:r>
          </a:p>
          <a:p>
            <a:pPr algn="just"/>
            <a:r>
              <a:rPr lang="cs-CZ" dirty="0"/>
              <a:t>prozrazení dat, </a:t>
            </a:r>
          </a:p>
          <a:p>
            <a:pPr algn="just"/>
            <a:r>
              <a:rPr lang="cs-CZ" dirty="0"/>
              <a:t>modifikace dat, </a:t>
            </a:r>
          </a:p>
          <a:p>
            <a:pPr algn="just"/>
            <a:r>
              <a:rPr lang="cs-CZ" dirty="0"/>
              <a:t>zničení dat.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428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9DB74-6E4D-42D3-9AEE-88CDCE74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Ohodnocení aktiv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BE7075-6240-463E-8B72-253DE169B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Každé z výše uvedených hledisek je třeba hodnotit z konkrétních dílčích hledisek: </a:t>
            </a:r>
          </a:p>
          <a:p>
            <a:pPr algn="just"/>
            <a:r>
              <a:rPr lang="cs-CZ" dirty="0"/>
              <a:t>v případě nedostupnosti je nutné hodnotit alespoň tři časové úseky specifikující dobu </a:t>
            </a:r>
            <a:r>
              <a:rPr lang="cs-CZ" dirty="0" err="1"/>
              <a:t>nedo-stupnosti</a:t>
            </a:r>
            <a:r>
              <a:rPr lang="cs-CZ" dirty="0"/>
              <a:t>, kdy dojde k určité formě dopadů a následků – od pouhých nepříjemností přes vážný problém až po nezvratné změny. </a:t>
            </a:r>
          </a:p>
          <a:p>
            <a:pPr algn="just"/>
            <a:r>
              <a:rPr lang="cs-CZ" dirty="0"/>
              <a:t>u zničení se zvažuje, zda se jedná o totální zničení bez možnosti náhrady, či o zničení s možností obnovy z náhradních zdrojů – tj. v našem případě informačních aktiv o pořízení dat z náhradních zdrojů. </a:t>
            </a:r>
          </a:p>
          <a:p>
            <a:pPr algn="just"/>
            <a:r>
              <a:rPr lang="cs-CZ" dirty="0"/>
              <a:t>v případě chybné funkce se jedná o rozlišení ve vztahu k alespoň třem časovým úsekům </a:t>
            </a:r>
            <a:r>
              <a:rPr lang="cs-CZ" dirty="0" err="1"/>
              <a:t>spe-cifikujícím</a:t>
            </a:r>
            <a:r>
              <a:rPr lang="cs-CZ" dirty="0"/>
              <a:t> dobu chybné funkce, kdy dojde k určité formě dopadů a následků – od pouhých nepříjemností až vážným problémům. </a:t>
            </a:r>
          </a:p>
          <a:p>
            <a:pPr algn="just"/>
            <a:r>
              <a:rPr lang="pl-PL" dirty="0"/>
              <a:t>u modifikace je hodnocena chyba nebo úmysl.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985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F97EF-11A3-4AA1-9FAE-B9FFAFD40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Ohodnocení aktiv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9D1A56-7FC6-4297-8F73-4E75D7853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Jelikož se ukazuje dosti obtížné, přiřadit jednotlivým aktivům finanční hodnotu, efektivní cesta k ocenění, resp. ohodnocení významu aktiv spočívá v odhadu důležitosti posuzovaných aktiv v rámci navrženého systému.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Numerické údaje tedy nevyjadřují hodnotu nebo kvantitu veličiny, ale příslušnost do dané oblasti.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Tím</a:t>
            </a:r>
            <a:r>
              <a:rPr lang="cs-CZ" dirty="0"/>
              <a:t>, že se pracuje s veličinami, které spadají do definovaných intervalů, se do jisté míry eliminuje různá kvalita (různá úroveň hodnocení) získaných podkladů. </a:t>
            </a:r>
          </a:p>
        </p:txBody>
      </p:sp>
    </p:spTree>
    <p:extLst>
      <p:ext uri="{BB962C8B-B14F-4D97-AF65-F5344CB8AC3E}">
        <p14:creationId xmlns:p14="http://schemas.microsoft.com/office/powerpoint/2010/main" val="1311975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9B3F9-E5D9-46CA-B092-2DFD7C4DC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Ohodnocení aktiv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F2D3AB-E2FA-48DA-BFC4-B978535B7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Obvyklými důsledky naplnění hrozeb jsou dopady finanční (vícenáklady, ušlý zisk, náklady na soudní spor, náhrada škody apod.).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Ale mohou to být i dopady společensko-politické (neschopnost organizace zajistit určitou činnost, vyplývající ze zákona nebo z vlastního rozhodnutí příslušného orgánu veřejné moci), jakož i dopady právní (porušení zákona – např. na ochranu osobních údajů).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Některé lze kvantifikovat (zejména z oblasti finanční), některé nikoliv a v takovém případě nám přijde vhod výše popsaný kvalifikovaný odhad na pětistupňové stupnici. </a:t>
            </a:r>
          </a:p>
        </p:txBody>
      </p:sp>
    </p:spTree>
    <p:extLst>
      <p:ext uri="{BB962C8B-B14F-4D97-AF65-F5344CB8AC3E}">
        <p14:creationId xmlns:p14="http://schemas.microsoft.com/office/powerpoint/2010/main" val="4009788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556C4-5A99-4B2F-B98A-DC16744D4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Ohodnocení aktiv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9EC190-463D-4445-82F6-1706815BE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Za klíčové dopady lze považovat již výše uvedené: </a:t>
            </a:r>
          </a:p>
          <a:p>
            <a:pPr algn="just"/>
            <a:r>
              <a:rPr lang="cs-CZ" dirty="0"/>
              <a:t>pořizovací náklady či jiná hodnota aktiva, </a:t>
            </a:r>
          </a:p>
          <a:p>
            <a:pPr algn="just"/>
            <a:r>
              <a:rPr lang="cs-CZ" dirty="0"/>
              <a:t>důležitost aktiva pro existenci či chování subjektu, </a:t>
            </a:r>
          </a:p>
          <a:p>
            <a:pPr algn="just"/>
            <a:r>
              <a:rPr lang="cs-CZ" dirty="0"/>
              <a:t>náklady na překlenutí případné škody na aktivu, </a:t>
            </a:r>
          </a:p>
          <a:p>
            <a:pPr algn="just"/>
            <a:r>
              <a:rPr lang="cs-CZ" dirty="0"/>
              <a:t>rychlost odstranění případné škody na aktivu, </a:t>
            </a:r>
          </a:p>
          <a:p>
            <a:pPr algn="just"/>
            <a:r>
              <a:rPr lang="cs-CZ" dirty="0"/>
              <a:t>jiná hlediska (mohou být specifická případ od případu).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211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B836B-DFA0-48D5-97B5-B1A8710E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Ohodnocení aktiv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B4C35-4C67-4C78-AA42-321041226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Hodnoty z tabulek, tj. pravděpodobnost vzniku hrozby, hodnota aktiva a zranitelnost daného </a:t>
            </a:r>
            <a:r>
              <a:rPr lang="cs-CZ" dirty="0" err="1"/>
              <a:t>ak-tiva</a:t>
            </a:r>
            <a:r>
              <a:rPr lang="cs-CZ" dirty="0"/>
              <a:t> jsou podkladem k výpočtu rizik. </a:t>
            </a:r>
          </a:p>
          <a:p>
            <a:r>
              <a:rPr lang="cs-CZ" dirty="0"/>
              <a:t>Vypočtenou míru rizik pak můžeme vyjádřit ve formě matice rizik. </a:t>
            </a:r>
          </a:p>
          <a:p>
            <a:pPr marL="0" indent="0">
              <a:buNone/>
            </a:pPr>
            <a:r>
              <a:rPr lang="cs-CZ" dirty="0"/>
              <a:t>Zde můžeme identifikovat pásma rizika definovaná hranicemi pro nízká (přijatelná), střední a vysoká rizika takto (měřítko je ilustrativní):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082" y="3918929"/>
            <a:ext cx="3586200" cy="198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237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Ohodnocení aktiv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 identifikování hlavních informačních aktiv se vychází z procesního řízení a stanovuje se výše každého případu v rozsahu od stupně „velmi nízký“ do „kritický“.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návaznosti na zhodnocení vlivu hrozeb na řešené prostředí informačního systému vyplývá i obsah tabulky (viz příloha), kde jsou, ve vztahu na nedostupnost či chybnou funkci aktiva, hodnoceny tři časové úseky specifikující dobu nestandardní situace, kdy dojde k určité formě dopadů a následků – od pouhých nepříjemností přes vážný problém až po nezvratné změny. </a:t>
            </a:r>
          </a:p>
        </p:txBody>
      </p:sp>
    </p:spTree>
    <p:extLst>
      <p:ext uri="{BB962C8B-B14F-4D97-AF65-F5344CB8AC3E}">
        <p14:creationId xmlns:p14="http://schemas.microsoft.com/office/powerpoint/2010/main" val="26937934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 provedení analýzy rizik je hodnota identifikovaných aktiv základním vstupem.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širším pojetí zahrnujeme do informačních aktiv i aktiva, která souvisejí s technickou infrastrukturou posuzovaných informačních systémů, i personální a objektovou oblastí.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Úroveň hrozby stanovujeme jako pravděpodobnost výskytu hrozby a úroveň zranitelnosti odpovídá pravděpodobnosti, že se hrozba vyplní s tím, že se hodnotí důležitost aktiva napadeného hrozbou. </a:t>
            </a:r>
          </a:p>
        </p:txBody>
      </p:sp>
    </p:spTree>
    <p:extLst>
      <p:ext uri="{BB962C8B-B14F-4D97-AF65-F5344CB8AC3E}">
        <p14:creationId xmlns:p14="http://schemas.microsoft.com/office/powerpoint/2010/main" val="17240719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Princip odhadu hrozeb a zranitelností </a:t>
            </a:r>
            <a:endParaRPr lang="cs-CZ" dirty="0"/>
          </a:p>
          <a:p>
            <a:pPr algn="just"/>
            <a:r>
              <a:rPr lang="cs-CZ" dirty="0"/>
              <a:t>Vzhledem k množství faktorů, které mohou zapříčinit dopad hrozby na informační systém, byly jednotlivé hrozby a zranitelnosti strukturovány podle názvu příslušných aktiv, přičemž bylo dodrženo členění normy ČSN ISO/IEC 27001. </a:t>
            </a:r>
          </a:p>
          <a:p>
            <a:pPr algn="just"/>
            <a:r>
              <a:rPr lang="cs-CZ" dirty="0"/>
              <a:t>Takto zvolený přístup umožnil postihnout celou šíři hrozeb a zranitelností, potenciálně směrovaných na prostředí informačního systému. </a:t>
            </a:r>
          </a:p>
          <a:p>
            <a:pPr marL="0" indent="0" algn="just">
              <a:buNone/>
            </a:pPr>
            <a:r>
              <a:rPr lang="cs-CZ" dirty="0"/>
              <a:t>Důležité je, aby se vždy hodnocení soustředilo na možné projevy vyplývající mj. z následujících ne-standardních situací a činností s ohledem na charakter daného informačního systému, zejména na: </a:t>
            </a:r>
          </a:p>
          <a:p>
            <a:pPr algn="just"/>
            <a:r>
              <a:rPr lang="cs-CZ" dirty="0"/>
              <a:t>logická infiltrace (neoprávněný přístup, zneužití oprávněného přístupu, neoprávněné použití aplikace, viry apod.),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75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411F6-0984-4D1C-BE51-F6AB6862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BE8B7C-8EA7-4BC4-93AE-C1FD3972B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Aktivum </a:t>
            </a:r>
            <a:endParaRPr lang="cs-CZ" dirty="0"/>
          </a:p>
          <a:p>
            <a:pPr algn="just"/>
            <a:r>
              <a:rPr lang="cs-CZ" dirty="0"/>
              <a:t>Aktivum je vše, co má pro subjekt hodnotu, která může být zmenšena působením hrozby. </a:t>
            </a:r>
          </a:p>
          <a:p>
            <a:pPr algn="just"/>
            <a:r>
              <a:rPr lang="cs-CZ" dirty="0"/>
              <a:t>Základní charakteristikou aktiva je hodnota aktiva, která je založena na objektivním vyjádření obecně vnímané ceny nebo na subjektivním ocenění důležitosti (kritičnosti) aktiva pro daný subjekt, popřípadě kombinaci obou přístupů. </a:t>
            </a:r>
          </a:p>
          <a:p>
            <a:pPr algn="just"/>
            <a:r>
              <a:rPr lang="cs-CZ" dirty="0"/>
              <a:t>Hodnota aktiva je relativní v závislosti na úhlu pohledu hodnocení. </a:t>
            </a:r>
          </a:p>
        </p:txBody>
      </p:sp>
      <p:pic>
        <p:nvPicPr>
          <p:cNvPr id="5" name="Obrázek 4" descr="Obsah obrázku láhev&#10;&#10;Popis byl vytvořen automaticky">
            <a:extLst>
              <a:ext uri="{FF2B5EF4-FFF2-40B4-BE49-F238E27FC236}">
                <a16:creationId xmlns:a16="http://schemas.microsoft.com/office/drawing/2014/main" id="{7CE84483-5258-46A9-AEFA-CBBBA4AD7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000" y="3866227"/>
            <a:ext cx="3048000" cy="202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117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infiltrace komunikace (aktivní narušení komunikace, zneužití logického propojení apod.),</a:t>
            </a:r>
          </a:p>
          <a:p>
            <a:pPr algn="just"/>
            <a:r>
              <a:rPr lang="cs-CZ" dirty="0"/>
              <a:t>chyby lidského faktoru (chyby uživatelů, administrátorů, operátorů apod.),</a:t>
            </a:r>
          </a:p>
          <a:p>
            <a:pPr algn="just"/>
            <a:r>
              <a:rPr lang="cs-CZ" dirty="0"/>
              <a:t>provozní závady IS,</a:t>
            </a:r>
          </a:p>
          <a:p>
            <a:pPr algn="just"/>
            <a:r>
              <a:rPr lang="cs-CZ" dirty="0"/>
              <a:t>fyzické hrozby (krádež, úmyslné poškození, terorismus).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Posuzuje se, do jaké míry by působením hrozeb ve vztahu k identifikovaným zranitelnostem utrpěl informační systém, resp. podnik významnou újmu či případní narušitelé získali významný prospěch. </a:t>
            </a:r>
          </a:p>
        </p:txBody>
      </p:sp>
    </p:spTree>
    <p:extLst>
      <p:ext uri="{BB962C8B-B14F-4D97-AF65-F5344CB8AC3E}">
        <p14:creationId xmlns:p14="http://schemas.microsoft.com/office/powerpoint/2010/main" val="289588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Metrika hrozeb a zranitelností </a:t>
            </a:r>
            <a:endParaRPr lang="cs-CZ" dirty="0"/>
          </a:p>
          <a:p>
            <a:pPr algn="just"/>
            <a:r>
              <a:rPr lang="cs-CZ" dirty="0"/>
              <a:t>Pro stanovení úrovně hrozeb i zranitelnosti byla zvolena pětibodová stupnice, na rozdíl od tříbodové metriky použité v metodice CRAMM.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Tato diference vyplynula ze zvolení jiného postupu při výpočtu míry rizika, kdy v našem případě jsou východiskem doporučení a postupy uvedené v normě ČSN ISO/IEC 27005. </a:t>
            </a:r>
          </a:p>
          <a:p>
            <a:pPr algn="just"/>
            <a:endParaRPr lang="cs-CZ" dirty="0"/>
          </a:p>
          <a:p>
            <a:pPr marL="0" indent="0">
              <a:buNone/>
            </a:pPr>
            <a:r>
              <a:rPr lang="cs-CZ" b="1" dirty="0"/>
              <a:t>Použitá metoda stanovení míry rizik </a:t>
            </a:r>
            <a:endParaRPr lang="cs-CZ" dirty="0"/>
          </a:p>
          <a:p>
            <a:r>
              <a:rPr lang="cs-CZ" dirty="0"/>
              <a:t>V našem případě byla zvolena metoda analýzy rizik využívající matice aktiv, hrozeb a zranitelností.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6220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Při této analýze rizik se využívají následující tabulky: </a:t>
            </a:r>
          </a:p>
          <a:p>
            <a:pPr algn="just"/>
            <a:r>
              <a:rPr lang="cs-CZ" dirty="0"/>
              <a:t>tabulka, obsahující identifikovaná aktiva spolu s jejich hodnotou; </a:t>
            </a:r>
          </a:p>
          <a:p>
            <a:pPr algn="just"/>
            <a:r>
              <a:rPr lang="cs-CZ" dirty="0"/>
              <a:t>tabulka, obsahující identifikované hrozby a pravděpodobnost možnosti jejich realizace;</a:t>
            </a:r>
          </a:p>
          <a:p>
            <a:pPr algn="just"/>
            <a:r>
              <a:rPr lang="cs-CZ" dirty="0"/>
              <a:t>tabulka zranitelností systému.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Hodnoty z tabulek, tj. pravděpodobnost vzniku hrozby, hodnota aktiva a zranitelnost daného aktiva jsou podkladem k výpočtu rizik. </a:t>
            </a:r>
          </a:p>
          <a:p>
            <a:pPr algn="just"/>
            <a:r>
              <a:rPr lang="cs-CZ" dirty="0"/>
              <a:t>Vypočtenou míru rizik pak můžeme vyjádřit ve formě matice rizik.</a:t>
            </a:r>
          </a:p>
        </p:txBody>
      </p:sp>
    </p:spTree>
    <p:extLst>
      <p:ext uri="{BB962C8B-B14F-4D97-AF65-F5344CB8AC3E}">
        <p14:creationId xmlns:p14="http://schemas.microsoft.com/office/powerpoint/2010/main" val="693062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Míru rizika lze zjistit výpočtem dle vztahu: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Riziko = funkce (pravděpodobnost výskytu hrozby, výše dopadu na aktivum) 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S ohledem na hodnotu aktiva je pak stanoven bezpečnostní profil pro aktiva zahrnutá do analýzy rizik a návazně pak budou definována příslušná opatření k ošetření rizik. </a:t>
            </a:r>
          </a:p>
          <a:p>
            <a:pPr algn="just"/>
            <a:r>
              <a:rPr lang="cs-CZ" dirty="0"/>
              <a:t>Lze již nyní poznamenat, že srovnání bezpečnostního profilu a stávajících opatření přijatých v daném informačním systému dává relevantní podklady k vytvoření bezpečnostního modelu maturity (úrovně bezpečnostní zralosti) systému. </a:t>
            </a:r>
          </a:p>
        </p:txBody>
      </p:sp>
    </p:spTree>
    <p:extLst>
      <p:ext uri="{BB962C8B-B14F-4D97-AF65-F5344CB8AC3E}">
        <p14:creationId xmlns:p14="http://schemas.microsoft.com/office/powerpoint/2010/main" val="3212327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Ke stanovení míry rizika bude využito principů definovaných v normě ČSN ISO/IEC 27005:2009 In-formační technologie – Bezpečnostní techniky – Řízení rizik bezpečnosti informací) Grafické znázornění míry rizika je v daném případě velmi přehledné a lze jej dobře využít pro zpracování souborů návazných plánů pro ošetření jednotlivých rizik, jakož i podklady pro sledování navržených akčních plánů.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návaznosti na doporučení normy ISO/IEC 27005:2008 a z pohledu efektivnosti řešení rizik v informačních systémech podniku (jakož i s ohledem na charakter získaných podkladových materiálů) je zvolena metoda využívající tedy dvou základních parametrů, kdy míra rizika je funkcí pravděpodobnosti výskytu incidentu a dopadu uskutečnění hrozby ve vztahu k příslušnému aktivu. </a:t>
            </a:r>
          </a:p>
        </p:txBody>
      </p:sp>
    </p:spTree>
    <p:extLst>
      <p:ext uri="{BB962C8B-B14F-4D97-AF65-F5344CB8AC3E}">
        <p14:creationId xmlns:p14="http://schemas.microsoft.com/office/powerpoint/2010/main" val="35147899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Nejdříve je ke každému aktivu přiřazena jeho hodnota.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Tato hodnota vyjadřuje míru nepříznivého dopadu, ke kterému by došlo v případě ohrožení daného aktiva.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Pro určení pravděpodobnosti výskytu této události je možné s výhodou využít empiricky zjištěných hodnot z veřejně dostupných zdrojů.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Tyto hodnoty uvedené v příslušných tabulkách pak vyjadřují pravděpodobnost výskytu dotčené události. </a:t>
            </a:r>
          </a:p>
        </p:txBody>
      </p:sp>
    </p:spTree>
    <p:extLst>
      <p:ext uri="{BB962C8B-B14F-4D97-AF65-F5344CB8AC3E}">
        <p14:creationId xmlns:p14="http://schemas.microsoft.com/office/powerpoint/2010/main" val="4203161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Následně je pak nalezením průsečíku hodnot dopadu na aktivum a pravděpodobnosti výskytu dané události v součtové tabulce je určena míra rizika pro dotčené aktivum. </a:t>
            </a:r>
          </a:p>
          <a:p>
            <a:r>
              <a:rPr lang="cs-CZ" dirty="0"/>
              <a:t>Tabulkou je pak tato operace vyjádřena následovně: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260" y="3268602"/>
            <a:ext cx="4849158" cy="2773160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065608"/>
              </p:ext>
            </p:extLst>
          </p:nvPr>
        </p:nvGraphicFramePr>
        <p:xfrm>
          <a:off x="1137228" y="3246216"/>
          <a:ext cx="3683000" cy="2795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1500">
                  <a:extLst>
                    <a:ext uri="{9D8B030D-6E8A-4147-A177-3AD203B41FA5}">
                      <a16:colId xmlns:a16="http://schemas.microsoft.com/office/drawing/2014/main" val="2400746938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3085731478"/>
                    </a:ext>
                  </a:extLst>
                </a:gridCol>
              </a:tblGrid>
              <a:tr h="465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Pravděpodobnost hrozby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Číselné vyjádření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31042"/>
                  </a:ext>
                </a:extLst>
              </a:tr>
              <a:tr h="465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0 – 0,25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8053273"/>
                  </a:ext>
                </a:extLst>
              </a:tr>
              <a:tr h="465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0,3 – 0,45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2435"/>
                  </a:ext>
                </a:extLst>
              </a:tr>
              <a:tr h="465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0,5 – 0,65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6977645"/>
                  </a:ext>
                </a:extLst>
              </a:tr>
              <a:tr h="465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0,7 – 0,85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4234720"/>
                  </a:ext>
                </a:extLst>
              </a:tr>
              <a:tr h="4659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0,9 - 1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6291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2811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pic>
        <p:nvPicPr>
          <p:cNvPr id="12" name="Zástupný symbol pro obsah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138" y="1784061"/>
            <a:ext cx="6462597" cy="4081463"/>
          </a:xfrm>
        </p:spPr>
      </p:pic>
    </p:spTree>
    <p:extLst>
      <p:ext uri="{BB962C8B-B14F-4D97-AF65-F5344CB8AC3E}">
        <p14:creationId xmlns:p14="http://schemas.microsoft.com/office/powerpoint/2010/main" val="35520111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hodnocení míry jednotlivých rizik (inherentního, reziduálního a zbytkového) je použita tzv. </a:t>
            </a:r>
            <a:r>
              <a:rPr lang="cs-CZ" dirty="0" err="1"/>
              <a:t>souč-tová</a:t>
            </a:r>
            <a:r>
              <a:rPr lang="cs-CZ" dirty="0"/>
              <a:t> matice.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etapě analýzy rizik a před přijetím opatření na jejich eliminaci se realizuje ohodnocení </a:t>
            </a:r>
            <a:r>
              <a:rPr lang="cs-CZ" dirty="0" err="1"/>
              <a:t>inherent-ních</a:t>
            </a:r>
            <a:r>
              <a:rPr lang="cs-CZ" dirty="0"/>
              <a:t> rizik (tj. bez zohlednění již existujících či uvažovaných opatření v analyzovaném systému).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 implementaci opatření tak musí být provedeno nové hodnocení míry rizik tak, že je stanovena míra rizika reziduálního, tj. s uvažováním dopadu provedených opatření, popř. cílového rizika, které vychází ze strategického manažerského rozhodnutí, kde je stanovena míra daného rizika, která je již plně akceptovatelná. </a:t>
            </a:r>
          </a:p>
        </p:txBody>
      </p:sp>
    </p:spTree>
    <p:extLst>
      <p:ext uri="{BB962C8B-B14F-4D97-AF65-F5344CB8AC3E}">
        <p14:creationId xmlns:p14="http://schemas.microsoft.com/office/powerpoint/2010/main" val="33032112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tabulkách jsou hodnoty pravděpodobnosti výskytu rizika definovány takto: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660" y="2706311"/>
            <a:ext cx="5538438" cy="247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41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67B70-6D5C-4739-8D5F-C6CD877B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B77514-5BC3-4C2E-8D89-B44E73F2F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Hrozba </a:t>
            </a:r>
            <a:endParaRPr lang="cs-CZ" dirty="0"/>
          </a:p>
          <a:p>
            <a:pPr algn="just"/>
            <a:r>
              <a:rPr lang="cs-CZ" dirty="0"/>
              <a:t>Hrozba je síla, událost, aktivita nebo osoba, která má nežádoucí vliv na bezpečnost nebo může způsobit škodu.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Škoda, kterou způsobí hrozba při jejím působení na určité aktivum, se nazývá dopad hrozby.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Základní </a:t>
            </a:r>
            <a:r>
              <a:rPr lang="cs-CZ" dirty="0"/>
              <a:t>charakteristikou hrozby je její úroveň.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Úroveň hrozby je definována jako pravděpodobnost výskytu hrozby. </a:t>
            </a:r>
          </a:p>
        </p:txBody>
      </p:sp>
    </p:spTree>
    <p:extLst>
      <p:ext uri="{BB962C8B-B14F-4D97-AF65-F5344CB8AC3E}">
        <p14:creationId xmlns:p14="http://schemas.microsoft.com/office/powerpoint/2010/main" val="7137157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Dopad je ohodnocen mírou následků pro subjekt rovněž ve stupnici 1-5. </a:t>
            </a:r>
          </a:p>
          <a:p>
            <a:pPr algn="just"/>
            <a:r>
              <a:rPr lang="cs-CZ" dirty="0"/>
              <a:t>Numerické údaje tedy nevyjadřují hodnotu nebo kvantitu veličiny, ale příslušnost do dané oblasti. </a:t>
            </a:r>
          </a:p>
          <a:p>
            <a:pPr algn="just"/>
            <a:r>
              <a:rPr lang="cs-CZ" dirty="0"/>
              <a:t>Tím, že se pracuje s veličinami, které spadají do definovaných intervalů, se do jisté míry eliminuje různá kvalita (různá úroveň hodnocení) získaných podkladů. </a:t>
            </a:r>
          </a:p>
          <a:p>
            <a:pPr algn="just"/>
            <a:r>
              <a:rPr lang="cs-CZ" dirty="0"/>
              <a:t>V souladu s metodikou uvedenou v ČSN ISO/IEC 27005:2009 jsou evidovaná rizika strukturovaná dle své úrovně do součtové matice rizik uvedené na následujícím obrázku, kde jsou ilustrovány oblasti s danými číselnými hodnotami. </a:t>
            </a:r>
          </a:p>
        </p:txBody>
      </p:sp>
    </p:spTree>
    <p:extLst>
      <p:ext uri="{BB962C8B-B14F-4D97-AF65-F5344CB8AC3E}">
        <p14:creationId xmlns:p14="http://schemas.microsoft.com/office/powerpoint/2010/main" val="1888384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Při návrhu odpovídajících bezpečnostních opatření dochází k „posunům“ v tabulkách rizik z úrovně inherentního rizika na úroveň reziduálního rizika, kdy je nutno brát v úvahu účinnost navrhovaných opatření, která jsou v rámci informačního systému implementována. </a:t>
            </a:r>
          </a:p>
          <a:p>
            <a:pPr algn="just"/>
            <a:r>
              <a:rPr lang="cs-CZ" dirty="0"/>
              <a:t>Důležité je zdůraznit, že míru reziduálního rizika neurčují opatření, která jsou teprve uvažována či připravována. </a:t>
            </a:r>
          </a:p>
          <a:p>
            <a:pPr algn="just"/>
            <a:r>
              <a:rPr lang="cs-CZ" dirty="0"/>
              <a:t>Zbytkové riziko je svázáno se strategickým manažerským rozhodnutím, kdy je stanovena míra daného rizika, která je pro podnik v dané situaci akceptovatelná. </a:t>
            </a:r>
          </a:p>
          <a:p>
            <a:pPr marL="0" indent="0" algn="just">
              <a:buNone/>
            </a:pPr>
            <a:r>
              <a:rPr lang="cs-CZ" dirty="0"/>
              <a:t>Z toho vyplývá, že v systému správy bezpečnostních rizik musí vlastník rizika po jeho zjištění a evidenci stanovit úroveň rizika ve třech základních kategoriích: </a:t>
            </a:r>
          </a:p>
          <a:p>
            <a:pPr algn="just"/>
            <a:r>
              <a:rPr lang="cs-CZ" b="1" dirty="0"/>
              <a:t>inherentní riziko </a:t>
            </a:r>
            <a:r>
              <a:rPr lang="cs-CZ" dirty="0"/>
              <a:t>– míra evidovaného rizika bez implementovaných opatření, </a:t>
            </a:r>
          </a:p>
          <a:p>
            <a:pPr algn="just"/>
            <a:r>
              <a:rPr lang="cs-CZ" b="1" dirty="0" smtClean="0"/>
              <a:t>reziduální </a:t>
            </a:r>
            <a:r>
              <a:rPr lang="cs-CZ" b="1" dirty="0"/>
              <a:t>riziko </a:t>
            </a:r>
            <a:r>
              <a:rPr lang="cs-CZ" dirty="0"/>
              <a:t>– aktuální míra evidovaného rizika (při zohlednění implementovaných opatření), </a:t>
            </a:r>
          </a:p>
          <a:p>
            <a:pPr algn="just"/>
            <a:r>
              <a:rPr lang="cs-CZ" b="1" dirty="0"/>
              <a:t>zbytkové riziko </a:t>
            </a:r>
            <a:r>
              <a:rPr lang="cs-CZ" dirty="0"/>
              <a:t>– cílový stav, který nevyžaduje žádné akce na jeho řešení.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6072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Metrika míry rizik 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Pro zpracování analýzy rizik v rámci informačních systémů může být zvolena stupnice, kde jsou </a:t>
            </a:r>
            <a:r>
              <a:rPr lang="cs-CZ" dirty="0" smtClean="0"/>
              <a:t>hodnoty </a:t>
            </a:r>
            <a:r>
              <a:rPr lang="cs-CZ" dirty="0"/>
              <a:t>strukturovány do „oblastí“, takže můžeme danou veličinu zařadit po položku: </a:t>
            </a:r>
          </a:p>
          <a:p>
            <a:pPr algn="just"/>
            <a:r>
              <a:rPr lang="cs-CZ" b="1" dirty="0"/>
              <a:t>1 = velmi nízké </a:t>
            </a:r>
            <a:r>
              <a:rPr lang="cs-CZ" dirty="0"/>
              <a:t>– prakticky nepravděpodobné, </a:t>
            </a:r>
          </a:p>
          <a:p>
            <a:pPr algn="just"/>
            <a:r>
              <a:rPr lang="cs-CZ" b="1" dirty="0"/>
              <a:t>2 = nízké </a:t>
            </a:r>
            <a:r>
              <a:rPr lang="cs-CZ" dirty="0"/>
              <a:t>– málo pravděpodobné apod.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Míra rizika 2–4 znamená, že je možné dané riziko akceptovat, toto riziko není vyřazeno z </a:t>
            </a:r>
            <a:r>
              <a:rPr lang="cs-CZ" dirty="0" err="1"/>
              <a:t>evi-dence</a:t>
            </a:r>
            <a:r>
              <a:rPr lang="cs-CZ" dirty="0"/>
              <a:t>, nejsou přijata žádná opatření, která by vedla k eliminaci tohoto rizika, většinou se jedná o rizika, u kterých by náklady spojené s odpovídajícím opatřením byly vyšší než potenciální dopad uskutečněné hrozby.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7396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Míra rizika 5–7 značí, že se jedná o riziko, které vyžaduje přijetí adekvátních opatření, v rámci ošetření tohoto rizika je nutné zpracovat plán </a:t>
            </a:r>
            <a:r>
              <a:rPr lang="cs-CZ" dirty="0" err="1"/>
              <a:t>mitigace</a:t>
            </a:r>
            <a:r>
              <a:rPr lang="cs-CZ" dirty="0"/>
              <a:t> (snížení) tohoto rizika a příslušné činnosti budou průběžně sledovány v rámci správy rizik. </a:t>
            </a:r>
          </a:p>
          <a:p>
            <a:pPr algn="just"/>
            <a:r>
              <a:rPr lang="cs-CZ" dirty="0"/>
              <a:t>Dané riziko bude posouzeno při pravidelné kontrole (vesměs se jedná o pravidelné každoroční aktivity).</a:t>
            </a:r>
          </a:p>
          <a:p>
            <a:pPr algn="just"/>
            <a:r>
              <a:rPr lang="cs-CZ" dirty="0"/>
              <a:t>Míra rizika 8–10 ukazuje na kritickou oblast a vyžaduje okamžité přijetí nápravy.</a:t>
            </a:r>
          </a:p>
          <a:p>
            <a:pPr algn="just"/>
            <a:r>
              <a:rPr lang="cs-CZ" dirty="0"/>
              <a:t>Numerické údaje tedy nevyjadřují hodnotu nebo kvantitu veličiny, ale příslušnost do dané oblasti. </a:t>
            </a:r>
          </a:p>
          <a:p>
            <a:pPr algn="just"/>
            <a:r>
              <a:rPr lang="cs-CZ" dirty="0"/>
              <a:t>V rámci této tabulky jsou následně stanoveny hranice pro nízká (přijatelná), střední a vysoká rizika. </a:t>
            </a:r>
          </a:p>
          <a:p>
            <a:pPr algn="just"/>
            <a:r>
              <a:rPr lang="cs-CZ" dirty="0"/>
              <a:t>Každé riziko je charakterizováno množinou {úroveň hrozby; úroveň zranitelnosti; pravděpodobnost výskytu rizika; výše škody}, přičemž v rámci návrhu systému bude k takto definovaným rizikům při-řazeno navrhované opatření. </a:t>
            </a:r>
          </a:p>
        </p:txBody>
      </p:sp>
    </p:spTree>
    <p:extLst>
      <p:ext uri="{BB962C8B-B14F-4D97-AF65-F5344CB8AC3E}">
        <p14:creationId xmlns:p14="http://schemas.microsoft.com/office/powerpoint/2010/main" val="17971260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Metodika výpočtu rizika </a:t>
            </a:r>
            <a:endParaRPr lang="cs-CZ" dirty="0"/>
          </a:p>
          <a:p>
            <a:pPr algn="just"/>
            <a:r>
              <a:rPr lang="cs-CZ" dirty="0"/>
              <a:t>Míra rizika podle metody postavené na vztahu výše dopadu události (resp. uskutečnění hrozby) na dané aktivum a pravděpodobnosti výskytu takové události je relativní veličina ve stupnici 2–10. </a:t>
            </a:r>
          </a:p>
          <a:p>
            <a:pPr algn="just"/>
            <a:r>
              <a:rPr lang="cs-CZ" dirty="0"/>
              <a:t>Tato hodnota vychází ze závislosti jednotlivých atributů (hrozby, zranitelnosti apod.) stanovených v předchozích etapách analýzy. </a:t>
            </a:r>
          </a:p>
          <a:p>
            <a:pPr algn="just"/>
            <a:r>
              <a:rPr lang="cs-CZ" dirty="0"/>
              <a:t>Pro další práci s evidovanými riziky systému a další činnosti svázané se správou rizik související s je jich hodnocením ve vztahu ke všem kategoriím rizik (tj. inherentnímu, reziduálnímu a zbytkovému riziku) jsou využity příslušné tabulky uvedené v příloze. Získané hodnoty jsou pak uvedeny v tabulce rizik. </a:t>
            </a:r>
          </a:p>
        </p:txBody>
      </p:sp>
    </p:spTree>
    <p:extLst>
      <p:ext uri="{BB962C8B-B14F-4D97-AF65-F5344CB8AC3E}">
        <p14:creationId xmlns:p14="http://schemas.microsoft.com/office/powerpoint/2010/main" val="16546138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Cílem analýzy rizik je evidence a stanovení míry jednotlivých základních rizik informačního systému podniku.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Analýza rizik je vždy směrována do výpočtu míry inherentních rizik, tj. rizik systému, kde nejsou uplatněna bezpečnostní opatření.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Dělení evidovaných rizik do příslušných matic rizik se uplatní až při evidenci a stanovení reziduálních rizik, informačních systémů, to umožní jednoznačně sledovat účinnost implementovaných bezpečnostních opatření a využít hodnoty v daných maticích při plánování procesu řízení rizik. </a:t>
            </a:r>
          </a:p>
        </p:txBody>
      </p:sp>
    </p:spTree>
    <p:extLst>
      <p:ext uri="{BB962C8B-B14F-4D97-AF65-F5344CB8AC3E}">
        <p14:creationId xmlns:p14="http://schemas.microsoft.com/office/powerpoint/2010/main" val="21529886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 příslušných tabulkách (maticích rizik) jsou rizika umístěna v závislosti na pravděpodobnost jejich výskytu a dle dopadu na aktiva podniku, které projev tohoto rizika způsobí.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ČERVENÁ OBLAST </a:t>
            </a:r>
            <a:r>
              <a:rPr lang="cs-CZ" dirty="0"/>
              <a:t>– pro rizika, která jsou začleněna do této oblasti, musí být navrženo bezpečnostní opatření k jejich zvládnutí a tvorba plánů eliminace těchto rizik má vysokou prioritu.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b="1" dirty="0"/>
              <a:t>ŽLUTÁ OBLAST </a:t>
            </a:r>
            <a:r>
              <a:rPr lang="cs-CZ" dirty="0"/>
              <a:t>– míra rizika, umístěného v této oblasti umožňuje posouzení nezbytnosti realizace bezpečnostních opatření, jejich rozsahu a časového plánu. Nicméně je třeba zdůraznit, že navržený přístup musí být důkladně zvážen a případná akceptace tohoto rizika musí být zdůvodněna a musí podléhat periodické kontrole. </a:t>
            </a:r>
          </a:p>
        </p:txBody>
      </p:sp>
    </p:spTree>
    <p:extLst>
      <p:ext uri="{BB962C8B-B14F-4D97-AF65-F5344CB8AC3E}">
        <p14:creationId xmlns:p14="http://schemas.microsoft.com/office/powerpoint/2010/main" val="24406617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hrozeb a zranitelností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ZELENÁ OBLAST </a:t>
            </a:r>
            <a:r>
              <a:rPr lang="cs-CZ" dirty="0"/>
              <a:t>– vytváří prostor, kde rizika mohou být akceptována, neboť jejich dopad či </a:t>
            </a:r>
            <a:r>
              <a:rPr lang="cs-CZ" dirty="0" err="1"/>
              <a:t>frek-vence</a:t>
            </a:r>
            <a:r>
              <a:rPr lang="cs-CZ" dirty="0"/>
              <a:t> jejich výskytu nevyžaduje realizaci opatření. Reakce na tato rizika ve většině případů spadá do organizační úrovně.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Základní analýza rizik informačních systémů podniku je koncipována tak, aby poskytla podklady pro realizaci opatření, adekvátní ke zjištěným hrozbám. </a:t>
            </a:r>
          </a:p>
          <a:p>
            <a:pPr algn="just"/>
            <a:r>
              <a:rPr lang="cs-CZ" dirty="0"/>
              <a:t>Na rizika zjištěná a evidovaná v základní analýze rizik musí reagovat bezpečnostní opatření již následující etapě vývoje. </a:t>
            </a:r>
          </a:p>
          <a:p>
            <a:pPr algn="just"/>
            <a:r>
              <a:rPr lang="cs-CZ" dirty="0"/>
              <a:t>Uplatněná bezpečnostní opatření se pak odrazí v maticích rizik, kdy bude možné poukázat na eliminaci inherentních rizik na hodnoty reziduálního rizika, popř. až na zbytkovou hodnotu rizika. </a:t>
            </a:r>
          </a:p>
        </p:txBody>
      </p:sp>
    </p:spTree>
    <p:extLst>
      <p:ext uri="{BB962C8B-B14F-4D97-AF65-F5344CB8AC3E}">
        <p14:creationId xmlns:p14="http://schemas.microsoft.com/office/powerpoint/2010/main" val="21628565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/>
              <a:t>	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2684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10E17-4A47-4190-A0AE-07FC466CB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308F0-6521-4F28-9FE3-0B8EAA497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Zranitelnost </a:t>
            </a:r>
            <a:endParaRPr lang="cs-CZ" dirty="0"/>
          </a:p>
          <a:p>
            <a:pPr algn="just"/>
            <a:r>
              <a:rPr lang="cs-CZ" dirty="0"/>
              <a:t>Zranitelnost je nedostatek, slabina nebo stav analyzovaného aktiva (případně subjektu nebo jeho části), který může hrozba využít pro uplatnění svého nežádoucího vlivu. </a:t>
            </a:r>
          </a:p>
          <a:p>
            <a:pPr algn="just"/>
            <a:r>
              <a:rPr lang="cs-CZ" dirty="0"/>
              <a:t>Tato veličina je vlastností aktiva a vyjadřuje, jak citlivé je aktivum na působení dané hrozby. </a:t>
            </a:r>
          </a:p>
          <a:p>
            <a:pPr algn="just"/>
            <a:r>
              <a:rPr lang="cs-CZ" dirty="0"/>
              <a:t>Zranitelnost vznikne všude tam, kde dochází k interakci mezi hrozbou a aktivem. </a:t>
            </a:r>
          </a:p>
          <a:p>
            <a:pPr algn="just"/>
            <a:r>
              <a:rPr lang="cs-CZ" dirty="0"/>
              <a:t>Základní charakteristikou zranitelnosti je její úroveň. </a:t>
            </a:r>
          </a:p>
          <a:p>
            <a:pPr algn="just"/>
            <a:r>
              <a:rPr lang="cs-CZ" dirty="0"/>
              <a:t>Úroveň zranitelnosti aktiva odpovídá pravděpodobnosti, že se hrozba vyplní. </a:t>
            </a:r>
          </a:p>
        </p:txBody>
      </p:sp>
    </p:spTree>
    <p:extLst>
      <p:ext uri="{BB962C8B-B14F-4D97-AF65-F5344CB8AC3E}">
        <p14:creationId xmlns:p14="http://schemas.microsoft.com/office/powerpoint/2010/main" val="1008356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CDA22-E1C6-42AF-9485-794E1E05F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DCCC43-D050-44D9-B31F-CD0C416D0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Opatření </a:t>
            </a:r>
            <a:endParaRPr lang="cs-CZ" dirty="0"/>
          </a:p>
          <a:p>
            <a:pPr algn="just"/>
            <a:r>
              <a:rPr lang="cs-CZ" dirty="0"/>
              <a:t>Opatření je postup, proces, procedura, technický prostředek nebo cokoliv, co bylo speciálně </a:t>
            </a:r>
            <a:r>
              <a:rPr lang="cs-CZ" dirty="0" err="1"/>
              <a:t>navr</a:t>
            </a:r>
            <a:r>
              <a:rPr lang="cs-CZ" dirty="0"/>
              <a:t>-ženo pro zmírnění působení hrozby (její eliminaci), snížení zranitelnosti nebo dopadu hrozby. </a:t>
            </a:r>
          </a:p>
          <a:p>
            <a:pPr algn="just"/>
            <a:r>
              <a:rPr lang="cs-CZ" dirty="0"/>
              <a:t>Opatření se navrhují s cílem předejít vzniku škody nebo s cílem usnadnit překlenutí následků vzniklé škody. </a:t>
            </a:r>
          </a:p>
          <a:p>
            <a:pPr algn="just"/>
            <a:r>
              <a:rPr lang="cs-CZ" dirty="0"/>
              <a:t>Z hlediska analýzy rizik je opatření charakterizováno efektivitou a náklady. </a:t>
            </a:r>
          </a:p>
          <a:p>
            <a:pPr algn="just"/>
            <a:r>
              <a:rPr lang="cs-CZ" dirty="0"/>
              <a:t>Do nákladů na opatření se započítávají náklady na pořízení, zavedení a provozování opatření. </a:t>
            </a:r>
          </a:p>
          <a:p>
            <a:pPr algn="just"/>
            <a:r>
              <a:rPr lang="cs-CZ" dirty="0"/>
              <a:t>Společně s efektivitou opatření jsou tyto náklady důležitými parametry při výběru opatření. </a:t>
            </a:r>
          </a:p>
        </p:txBody>
      </p:sp>
    </p:spTree>
    <p:extLst>
      <p:ext uri="{BB962C8B-B14F-4D97-AF65-F5344CB8AC3E}">
        <p14:creationId xmlns:p14="http://schemas.microsoft.com/office/powerpoint/2010/main" val="239998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EC414-B4E0-426D-A8F2-DEACE066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EEACF-2B47-479B-93DC-8EFF7D4D2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Riziko </a:t>
            </a:r>
            <a:endParaRPr lang="cs-CZ" dirty="0"/>
          </a:p>
          <a:p>
            <a:pPr algn="just"/>
            <a:r>
              <a:rPr lang="cs-CZ" dirty="0"/>
              <a:t>Ve smyslu předchozích definic riziko vyjadřuje míru ohrožení aktiva, míru nebezpečí toho, že se uplatní hrozba a dojde k nežádoucímu výsledku vedoucímu ke vzniku škody.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Velikost rizika je vyjádřena jeho úrovní.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Při návrhu opatření se používá pravidlo, které stanovuje, že náklady vynaložené na snížení rizika musí být přiměřené hodnotě chráněných aktiv s cílem dosažení referenční úrovně rizika, pod kterou se riziko prohlásí za zbytkové a nepodnikají se žádná opatření. </a:t>
            </a:r>
          </a:p>
        </p:txBody>
      </p:sp>
    </p:spTree>
    <p:extLst>
      <p:ext uri="{BB962C8B-B14F-4D97-AF65-F5344CB8AC3E}">
        <p14:creationId xmlns:p14="http://schemas.microsoft.com/office/powerpoint/2010/main" val="4064130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3DE11-8031-43B2-8911-00249AF1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aktiv, vytvoření modelu aktiv informačního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C2A46-238B-401F-8C20-35C5EDC4F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V rámci této fáze je provedeno rozdělení aktiv do kategorií: </a:t>
            </a:r>
          </a:p>
          <a:p>
            <a:pPr marL="0" indent="0" algn="just">
              <a:buNone/>
            </a:pPr>
            <a:r>
              <a:rPr lang="cs-CZ" b="1" dirty="0"/>
              <a:t>1. datová aktiva </a:t>
            </a:r>
            <a:r>
              <a:rPr lang="cs-CZ" dirty="0"/>
              <a:t>– informace, data, </a:t>
            </a:r>
          </a:p>
          <a:p>
            <a:pPr marL="0" indent="0" algn="just">
              <a:buNone/>
            </a:pPr>
            <a:r>
              <a:rPr lang="cs-CZ" b="1" dirty="0"/>
              <a:t>2. fyzická aktiva </a:t>
            </a:r>
            <a:r>
              <a:rPr lang="cs-CZ" dirty="0"/>
              <a:t>– počítačové vybavení, komunikační zařízení, úložná media, další technická zařízení (napájecí zdroje, klimatizační zařízení), </a:t>
            </a:r>
          </a:p>
          <a:p>
            <a:pPr marL="0" indent="0" algn="just">
              <a:buNone/>
            </a:pPr>
            <a:r>
              <a:rPr lang="cs-CZ" b="1" dirty="0"/>
              <a:t>3. aplikační programová aktiva </a:t>
            </a:r>
            <a:r>
              <a:rPr lang="cs-CZ" dirty="0"/>
              <a:t>– aplikační a systémové programové vybavení, vývojové nástroje a utility, </a:t>
            </a:r>
          </a:p>
          <a:p>
            <a:pPr marL="0" indent="0" algn="just">
              <a:buNone/>
            </a:pPr>
            <a:r>
              <a:rPr lang="cs-CZ" b="1" dirty="0"/>
              <a:t>4. informační aktiva </a:t>
            </a:r>
            <a:r>
              <a:rPr lang="cs-CZ" dirty="0"/>
              <a:t>– databáze, datové soubory, systémová dokumentace, uživatelské manuály, školící materiály, archivované informace,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641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60C8A-BA6E-420F-B5BB-8A0AA9325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aktiv, vytvoření modelu aktiv informačního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16B5F8-0DCB-43ED-BE2F-53866D3E0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5. služby koncovému uživateli </a:t>
            </a:r>
            <a:r>
              <a:rPr lang="cs-CZ" dirty="0"/>
              <a:t>– procesy, přístupy k datům,</a:t>
            </a:r>
          </a:p>
          <a:p>
            <a:pPr marL="0" indent="0" algn="just">
              <a:buNone/>
            </a:pPr>
            <a:r>
              <a:rPr lang="cs-CZ" b="1" dirty="0"/>
              <a:t>6. prostory </a:t>
            </a:r>
            <a:r>
              <a:rPr lang="cs-CZ" dirty="0"/>
              <a:t>– lokality, budovy, místnosti,</a:t>
            </a:r>
          </a:p>
          <a:p>
            <a:pPr marL="0" indent="0" algn="just">
              <a:buNone/>
            </a:pPr>
            <a:r>
              <a:rPr lang="cs-CZ" b="1" dirty="0"/>
              <a:t>7. lidé </a:t>
            </a:r>
            <a:r>
              <a:rPr lang="cs-CZ" dirty="0"/>
              <a:t>– dovednosti, zkušenosti,</a:t>
            </a:r>
          </a:p>
          <a:p>
            <a:pPr marL="0" indent="0" algn="just">
              <a:buNone/>
            </a:pPr>
            <a:r>
              <a:rPr lang="cs-CZ" b="1" dirty="0"/>
              <a:t>8. nehmotná aktiva </a:t>
            </a:r>
            <a:r>
              <a:rPr lang="cs-CZ" dirty="0"/>
              <a:t>– pověst, image organizace.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14739CF-A082-421D-BE78-0F1DF3B16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422" y="2882755"/>
            <a:ext cx="3915734" cy="261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8448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1067</TotalTime>
  <Words>3931</Words>
  <Application>Microsoft Office PowerPoint</Application>
  <PresentationFormat>Širokoúhlá obrazovka</PresentationFormat>
  <Paragraphs>299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Times New Roman</vt:lpstr>
      <vt:lpstr>Sablona PPT_základní_CZ</vt:lpstr>
      <vt:lpstr>Bezpečnostní analýza (analýza rizik)</vt:lpstr>
      <vt:lpstr>Úvod do problematiky</vt:lpstr>
      <vt:lpstr>Definice pojmů</vt:lpstr>
      <vt:lpstr>Definice pojmů</vt:lpstr>
      <vt:lpstr>Definice pojmů</vt:lpstr>
      <vt:lpstr>Definice pojmů</vt:lpstr>
      <vt:lpstr>Definice pojmů</vt:lpstr>
      <vt:lpstr>Identifikace aktiv, vytvoření modelu aktiv informačního systému</vt:lpstr>
      <vt:lpstr>Identifikace aktiv, vytvoření modelu aktiv informačního systému</vt:lpstr>
      <vt:lpstr>Identifikace aktiv, vytvoření modelu aktiv informačního systému</vt:lpstr>
      <vt:lpstr>Stanovení zranitelnosti informačního systému, hodnocení rizik (stanovení míry rizika)</vt:lpstr>
      <vt:lpstr>Stanovení zranitelnosti informačního systému, hodnocení rizik (stanovení míry rizika)</vt:lpstr>
      <vt:lpstr>Stanovení zranitelnosti informačního systému, hodnocení rizik (stanovení míry rizika)</vt:lpstr>
      <vt:lpstr>Stanovení zranitelnosti informačního systému, hodnocení rizik (stanovení míry rizika)</vt:lpstr>
      <vt:lpstr>Stanovení zranitelnosti informačního systému, hodnocení rizik (stanovení míry rizika)</vt:lpstr>
      <vt:lpstr>Návrh opatření prevence proti identifikovaným hrozbám a rizikům – fáze analýzy rizik</vt:lpstr>
      <vt:lpstr>Návrh opatření prevence proti identifikovaným hrozbám a rizikům – fáze analýzy rizik</vt:lpstr>
      <vt:lpstr>Aktiva informačního systému</vt:lpstr>
      <vt:lpstr>Aktiva informačního systému</vt:lpstr>
      <vt:lpstr>Aktiva informačního systému</vt:lpstr>
      <vt:lpstr>Ohodnocení aktiv</vt:lpstr>
      <vt:lpstr>Ohodnocení aktiv</vt:lpstr>
      <vt:lpstr>Ohodnocení aktiv</vt:lpstr>
      <vt:lpstr>Ohodnocení aktiv</vt:lpstr>
      <vt:lpstr>Ohodnocení aktiv</vt:lpstr>
      <vt:lpstr>Ohodnocení aktiv</vt:lpstr>
      <vt:lpstr>Ohodnocení aktiv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Analýza hrozeb a zranitelností</vt:lpstr>
      <vt:lpstr>Prezentace aplikace PowerPoint</vt:lpstr>
    </vt:vector>
  </TitlesOfParts>
  <Company>UTB,FAI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informační systémy</dc:title>
  <dc:creator>Uzivatel</dc:creator>
  <cp:lastModifiedBy>Uzivatel</cp:lastModifiedBy>
  <cp:revision>101</cp:revision>
  <dcterms:created xsi:type="dcterms:W3CDTF">2017-08-27T09:58:33Z</dcterms:created>
  <dcterms:modified xsi:type="dcterms:W3CDTF">2022-02-10T15:18:36Z</dcterms:modified>
</cp:coreProperties>
</file>