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5" r:id="rId2"/>
    <p:sldId id="327" r:id="rId3"/>
    <p:sldId id="333" r:id="rId4"/>
    <p:sldId id="332" r:id="rId5"/>
    <p:sldId id="328" r:id="rId6"/>
    <p:sldId id="329" r:id="rId7"/>
    <p:sldId id="331" r:id="rId8"/>
    <p:sldId id="360" r:id="rId9"/>
    <p:sldId id="334" r:id="rId10"/>
    <p:sldId id="361" r:id="rId11"/>
    <p:sldId id="362" r:id="rId12"/>
    <p:sldId id="335" r:id="rId13"/>
    <p:sldId id="364" r:id="rId14"/>
    <p:sldId id="365" r:id="rId15"/>
    <p:sldId id="367" r:id="rId16"/>
    <p:sldId id="336" r:id="rId17"/>
    <p:sldId id="366" r:id="rId18"/>
    <p:sldId id="368" r:id="rId19"/>
    <p:sldId id="326" r:id="rId20"/>
    <p:sldId id="340" r:id="rId21"/>
    <p:sldId id="342" r:id="rId22"/>
    <p:sldId id="346" r:id="rId23"/>
    <p:sldId id="341" r:id="rId24"/>
    <p:sldId id="344" r:id="rId25"/>
    <p:sldId id="337" r:id="rId26"/>
    <p:sldId id="343" r:id="rId27"/>
    <p:sldId id="345" r:id="rId28"/>
    <p:sldId id="348" r:id="rId29"/>
    <p:sldId id="349" r:id="rId30"/>
    <p:sldId id="351" r:id="rId31"/>
    <p:sldId id="350" r:id="rId32"/>
    <p:sldId id="347" r:id="rId33"/>
    <p:sldId id="352" r:id="rId34"/>
    <p:sldId id="354" r:id="rId35"/>
    <p:sldId id="353" r:id="rId36"/>
    <p:sldId id="355" r:id="rId37"/>
    <p:sldId id="356" r:id="rId38"/>
    <p:sldId id="338" r:id="rId39"/>
    <p:sldId id="357" r:id="rId40"/>
    <p:sldId id="339" r:id="rId41"/>
    <p:sldId id="358" r:id="rId42"/>
    <p:sldId id="359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791A87-BDEA-4BBE-9DB4-F530D316D66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CD515A-FF65-4C14-A514-C41B8893E56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600" b="0" dirty="0">
              <a:latin typeface="Amasis MT Pro" panose="02040504050005020304" pitchFamily="18" charset="-18"/>
              <a:cs typeface="Calibri" panose="020F0502020204030204" pitchFamily="34" charset="0"/>
            </a:rPr>
            <a:t>PŘÍMÝ MATERIÁL</a:t>
          </a:r>
        </a:p>
      </dgm:t>
    </dgm:pt>
    <dgm:pt modelId="{E9F15D01-5585-4FD2-B987-C07B8626033B}" type="parTrans" cxnId="{74C3C293-243F-4687-BCF2-4347DEB5BEC2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7E72CC02-5CD0-49D0-A236-BFE142C3E784}" type="sibTrans" cxnId="{74C3C293-243F-4687-BCF2-4347DEB5BEC2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03993BFB-7255-41D3-B5F3-950451450BD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600" b="0" dirty="0">
              <a:latin typeface="Amasis MT Pro" panose="02040504050005020304" pitchFamily="18" charset="-18"/>
              <a:cs typeface="Calibri" panose="020F0502020204030204" pitchFamily="34" charset="0"/>
            </a:rPr>
            <a:t>PŘÍMÉ MZDY</a:t>
          </a:r>
        </a:p>
      </dgm:t>
    </dgm:pt>
    <dgm:pt modelId="{262A86A1-D795-4B19-9F99-E06B38865C01}" type="parTrans" cxnId="{DA8B7EAC-F564-4A77-8E4E-3CEA16A3FA2A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AA6855D7-6B03-42C0-97EF-B8B6BDB42E81}" type="sibTrans" cxnId="{DA8B7EAC-F564-4A77-8E4E-3CEA16A3FA2A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D8AAECE5-FACC-452A-A815-4811F843F9B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600" b="0" dirty="0">
              <a:latin typeface="Amasis MT Pro" panose="02040504050005020304" pitchFamily="18" charset="-18"/>
              <a:cs typeface="Calibri" panose="020F0502020204030204" pitchFamily="34" charset="0"/>
            </a:rPr>
            <a:t>OSTATNÍ PŘÍMÉ NÁKLADY</a:t>
          </a:r>
        </a:p>
      </dgm:t>
    </dgm:pt>
    <dgm:pt modelId="{2CD1009E-994B-443C-91C9-D2301E59A36B}" type="parTrans" cxnId="{16699E82-C410-47AE-AE3A-484BE8A96BC0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1F439DCD-3013-493B-9B44-AFB3736A9F7A}" type="sibTrans" cxnId="{16699E82-C410-47AE-AE3A-484BE8A96BC0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E01CF740-4FD4-45C8-9862-90DF2DB0F5A3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600" b="0" dirty="0">
              <a:latin typeface="Amasis MT Pro" panose="02040504050005020304" pitchFamily="18" charset="-18"/>
              <a:cs typeface="Calibri" panose="020F0502020204030204" pitchFamily="34" charset="0"/>
            </a:rPr>
            <a:t>VÝROBNÍ REŽIE</a:t>
          </a:r>
        </a:p>
      </dgm:t>
    </dgm:pt>
    <dgm:pt modelId="{18B95408-0E6B-4C33-AFAF-5B3830BB799E}" type="parTrans" cxnId="{9F907CBA-93F2-41A2-B53D-621793B10863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5AED6F4D-EF8E-493C-9E2B-7E61E27D0E64}" type="sibTrans" cxnId="{9F907CBA-93F2-41A2-B53D-621793B10863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9C589FBA-60D0-4EE3-9B51-C77802F01A46}">
      <dgm:prSet phldrT="[Text]" custT="1"/>
      <dgm:spPr/>
      <dgm:t>
        <a:bodyPr/>
        <a:lstStyle/>
        <a:p>
          <a:r>
            <a:rPr lang="cs-CZ" sz="2800" b="1" dirty="0">
              <a:latin typeface="Amasis MT Pro" panose="02040504050005020304" pitchFamily="18" charset="-18"/>
              <a:cs typeface="Calibri" panose="020F0502020204030204" pitchFamily="34" charset="0"/>
            </a:rPr>
            <a:t>VLASTNÍ NÁKLADY VÝROBY</a:t>
          </a:r>
        </a:p>
      </dgm:t>
    </dgm:pt>
    <dgm:pt modelId="{C3845230-67E6-4530-ADBC-F45DAA2B0F0B}" type="parTrans" cxnId="{484557D2-F367-4A4E-9931-5E8408F479D1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017BDA44-B3F8-464F-BDD5-1418D08DEA01}" type="sibTrans" cxnId="{484557D2-F367-4A4E-9931-5E8408F479D1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0E0AF7A3-3043-4872-B7CF-1304094B161F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600" b="0" dirty="0">
              <a:latin typeface="Amasis MT Pro" panose="02040504050005020304" pitchFamily="18" charset="-18"/>
              <a:cs typeface="Calibri" panose="020F0502020204030204" pitchFamily="34" charset="0"/>
            </a:rPr>
            <a:t>SPRÁVNÍ REŽIE</a:t>
          </a:r>
        </a:p>
      </dgm:t>
    </dgm:pt>
    <dgm:pt modelId="{294C1882-0344-4E04-A10F-1BF298AE88AC}" type="parTrans" cxnId="{99F72494-3D10-4AE6-A585-1690CAA74DD6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942609B6-3A15-4065-A53B-D20CCA1D865E}" type="sibTrans" cxnId="{99F72494-3D10-4AE6-A585-1690CAA74DD6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F232A222-EF03-4F50-B3EF-50BA46D1A3FA}">
      <dgm:prSet phldrT="[Text]" custT="1"/>
      <dgm:spPr/>
      <dgm:t>
        <a:bodyPr/>
        <a:lstStyle/>
        <a:p>
          <a:r>
            <a:rPr lang="cs-CZ" sz="2800" b="1" dirty="0">
              <a:latin typeface="Amasis MT Pro" panose="02040504050005020304" pitchFamily="18" charset="-18"/>
              <a:cs typeface="Calibri" panose="020F0502020204030204" pitchFamily="34" charset="0"/>
            </a:rPr>
            <a:t>VLASTNÍ NÁKLADY VÝKONU</a:t>
          </a:r>
        </a:p>
      </dgm:t>
    </dgm:pt>
    <dgm:pt modelId="{F3B55CDA-00B9-46A7-BEB1-9FC2F9D17E55}" type="parTrans" cxnId="{C8585650-B07C-4B3B-B5F1-C5091B331B0D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81D842C7-82E6-46DD-9631-1C93350BFEE4}" type="sibTrans" cxnId="{C8585650-B07C-4B3B-B5F1-C5091B331B0D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7C7AAE0C-07C8-445A-BEAA-5FB16A1593CA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600" b="0" dirty="0">
              <a:latin typeface="Amasis MT Pro" panose="02040504050005020304" pitchFamily="18" charset="-18"/>
              <a:cs typeface="Calibri" panose="020F0502020204030204" pitchFamily="34" charset="0"/>
            </a:rPr>
            <a:t>ODBYTOVÉ NÁKLADY</a:t>
          </a:r>
        </a:p>
      </dgm:t>
    </dgm:pt>
    <dgm:pt modelId="{520D6730-B293-44D4-AA90-89A8A89A6B5F}" type="parTrans" cxnId="{941E1F70-0560-4054-A696-B5007ACA0035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4AE6AD8A-6C66-459B-9EA2-A9F73565E366}" type="sibTrans" cxnId="{941E1F70-0560-4054-A696-B5007ACA0035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3A08F758-08FB-4B82-AEF0-5660DAB0F9F4}">
      <dgm:prSet phldrT="[Text]" custT="1"/>
      <dgm:spPr/>
      <dgm:t>
        <a:bodyPr/>
        <a:lstStyle/>
        <a:p>
          <a:r>
            <a:rPr lang="cs-CZ" sz="2800" b="1" dirty="0">
              <a:latin typeface="Amasis MT Pro" panose="02040504050005020304" pitchFamily="18" charset="-18"/>
              <a:cs typeface="Calibri" panose="020F0502020204030204" pitchFamily="34" charset="0"/>
            </a:rPr>
            <a:t>ÚPLNÉ VLASTNÍ NÁKLADY VÝKONU</a:t>
          </a:r>
        </a:p>
      </dgm:t>
    </dgm:pt>
    <dgm:pt modelId="{3C8F635C-865F-4337-A157-4C556D105BED}" type="parTrans" cxnId="{643CC7C7-1CF6-4067-AA42-1C6317770769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E75E242C-FE43-44C3-9B06-E2528E49EBAC}" type="sibTrans" cxnId="{643CC7C7-1CF6-4067-AA42-1C6317770769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37DE914C-4883-429C-870A-2CE74D6DEFC7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2600" b="0" dirty="0">
              <a:latin typeface="Amasis MT Pro" panose="02040504050005020304" pitchFamily="18" charset="-18"/>
              <a:cs typeface="Calibri" panose="020F0502020204030204" pitchFamily="34" charset="0"/>
            </a:rPr>
            <a:t>MARŽE</a:t>
          </a:r>
        </a:p>
      </dgm:t>
    </dgm:pt>
    <dgm:pt modelId="{40FA2C4C-EA2A-4382-82F8-D4662CE48DB3}" type="parTrans" cxnId="{D5177BF1-3625-47C6-8C6C-CFD1B4A04306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7F65CD41-5DEE-48E9-BFE7-91328F5E3051}" type="sibTrans" cxnId="{D5177BF1-3625-47C6-8C6C-CFD1B4A04306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3A6EC510-BEDA-4881-B3A0-7D2E5B3215CB}">
      <dgm:prSet phldrT="[Text]" custT="1"/>
      <dgm:spPr/>
      <dgm:t>
        <a:bodyPr/>
        <a:lstStyle/>
        <a:p>
          <a:r>
            <a:rPr lang="cs-CZ" sz="3200" b="1" dirty="0">
              <a:latin typeface="Amasis MT Pro" panose="02040504050005020304" pitchFamily="18" charset="-18"/>
              <a:cs typeface="Calibri" panose="020F0502020204030204" pitchFamily="34" charset="0"/>
            </a:rPr>
            <a:t>CENA VÝKONU</a:t>
          </a:r>
        </a:p>
      </dgm:t>
    </dgm:pt>
    <dgm:pt modelId="{93214ACE-FF8E-4DC9-8163-E7FF3B9C4F88}" type="parTrans" cxnId="{DCD8715B-8FE9-483B-A825-192BECE4C9DC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44A95A65-9FD9-4BB0-9894-FA44A044130F}" type="sibTrans" cxnId="{DCD8715B-8FE9-483B-A825-192BECE4C9DC}">
      <dgm:prSet/>
      <dgm:spPr/>
      <dgm:t>
        <a:bodyPr/>
        <a:lstStyle/>
        <a:p>
          <a:endParaRPr lang="cs-CZ" sz="2800" b="0">
            <a:latin typeface="Amasis MT Pro" panose="02040504050005020304" pitchFamily="18" charset="-18"/>
            <a:cs typeface="Calibri" panose="020F0502020204030204" pitchFamily="34" charset="0"/>
          </a:endParaRPr>
        </a:p>
      </dgm:t>
    </dgm:pt>
    <dgm:pt modelId="{B89213F0-3995-4911-AAB0-B5E7CCADA6E0}" type="pres">
      <dgm:prSet presAssocID="{DF791A87-BDEA-4BBE-9DB4-F530D316D66F}" presName="vert0" presStyleCnt="0">
        <dgm:presLayoutVars>
          <dgm:dir/>
          <dgm:animOne val="branch"/>
          <dgm:animLvl val="lvl"/>
        </dgm:presLayoutVars>
      </dgm:prSet>
      <dgm:spPr/>
    </dgm:pt>
    <dgm:pt modelId="{E7280253-126E-490B-951E-B1C653AC1042}" type="pres">
      <dgm:prSet presAssocID="{25CD515A-FF65-4C14-A514-C41B8893E569}" presName="thickLine" presStyleLbl="alignNode1" presStyleIdx="0" presStyleCnt="11"/>
      <dgm:spPr/>
    </dgm:pt>
    <dgm:pt modelId="{0CA85550-F866-44C0-94FC-908FBF96C169}" type="pres">
      <dgm:prSet presAssocID="{25CD515A-FF65-4C14-A514-C41B8893E569}" presName="horz1" presStyleCnt="0"/>
      <dgm:spPr/>
    </dgm:pt>
    <dgm:pt modelId="{E106B435-0661-49F9-8337-7A44EBDAB637}" type="pres">
      <dgm:prSet presAssocID="{25CD515A-FF65-4C14-A514-C41B8893E569}" presName="tx1" presStyleLbl="revTx" presStyleIdx="0" presStyleCnt="11" custLinFactNeighborX="0" custLinFactNeighborY="8362"/>
      <dgm:spPr/>
    </dgm:pt>
    <dgm:pt modelId="{88DC8F29-F371-41CB-B01D-FE8BDE4C46A8}" type="pres">
      <dgm:prSet presAssocID="{25CD515A-FF65-4C14-A514-C41B8893E569}" presName="vert1" presStyleCnt="0"/>
      <dgm:spPr/>
    </dgm:pt>
    <dgm:pt modelId="{19A421BD-1527-4FAC-AAC0-A6C2AF731E3D}" type="pres">
      <dgm:prSet presAssocID="{03993BFB-7255-41D3-B5F3-950451450BDA}" presName="thickLine" presStyleLbl="alignNode1" presStyleIdx="1" presStyleCnt="11"/>
      <dgm:spPr/>
    </dgm:pt>
    <dgm:pt modelId="{C3767DF7-66BA-476D-B80C-7F1EEAB30B3F}" type="pres">
      <dgm:prSet presAssocID="{03993BFB-7255-41D3-B5F3-950451450BDA}" presName="horz1" presStyleCnt="0"/>
      <dgm:spPr/>
    </dgm:pt>
    <dgm:pt modelId="{9BA32B23-972E-4849-9FA6-11B31190FBF4}" type="pres">
      <dgm:prSet presAssocID="{03993BFB-7255-41D3-B5F3-950451450BDA}" presName="tx1" presStyleLbl="revTx" presStyleIdx="1" presStyleCnt="11" custLinFactNeighborX="0" custLinFactNeighborY="8362"/>
      <dgm:spPr/>
    </dgm:pt>
    <dgm:pt modelId="{0D0E099C-288E-4196-831A-DDA656CE80D9}" type="pres">
      <dgm:prSet presAssocID="{03993BFB-7255-41D3-B5F3-950451450BDA}" presName="vert1" presStyleCnt="0"/>
      <dgm:spPr/>
    </dgm:pt>
    <dgm:pt modelId="{C7E47032-C3AB-41B2-ADA8-3617D1713E46}" type="pres">
      <dgm:prSet presAssocID="{D8AAECE5-FACC-452A-A815-4811F843F9B1}" presName="thickLine" presStyleLbl="alignNode1" presStyleIdx="2" presStyleCnt="11"/>
      <dgm:spPr/>
    </dgm:pt>
    <dgm:pt modelId="{52AA83A6-40AF-4ABC-A95A-4B2A0E6383A1}" type="pres">
      <dgm:prSet presAssocID="{D8AAECE5-FACC-452A-A815-4811F843F9B1}" presName="horz1" presStyleCnt="0"/>
      <dgm:spPr/>
    </dgm:pt>
    <dgm:pt modelId="{C3B6CEAB-2A95-4775-8364-CB9B7EF0BC17}" type="pres">
      <dgm:prSet presAssocID="{D8AAECE5-FACC-452A-A815-4811F843F9B1}" presName="tx1" presStyleLbl="revTx" presStyleIdx="2" presStyleCnt="11" custLinFactNeighborX="0" custLinFactNeighborY="8362"/>
      <dgm:spPr/>
    </dgm:pt>
    <dgm:pt modelId="{D3B5CF48-5711-4E62-B42D-2E9015C8E6EB}" type="pres">
      <dgm:prSet presAssocID="{D8AAECE5-FACC-452A-A815-4811F843F9B1}" presName="vert1" presStyleCnt="0"/>
      <dgm:spPr/>
    </dgm:pt>
    <dgm:pt modelId="{67108776-08EF-4913-8AEB-D0E9E2B51397}" type="pres">
      <dgm:prSet presAssocID="{E01CF740-4FD4-45C8-9862-90DF2DB0F5A3}" presName="thickLine" presStyleLbl="alignNode1" presStyleIdx="3" presStyleCnt="11"/>
      <dgm:spPr/>
    </dgm:pt>
    <dgm:pt modelId="{A59276F9-66E2-4D3C-B127-E241BD392378}" type="pres">
      <dgm:prSet presAssocID="{E01CF740-4FD4-45C8-9862-90DF2DB0F5A3}" presName="horz1" presStyleCnt="0"/>
      <dgm:spPr/>
    </dgm:pt>
    <dgm:pt modelId="{4E9571AC-9450-4C46-B965-03A09801FC4B}" type="pres">
      <dgm:prSet presAssocID="{E01CF740-4FD4-45C8-9862-90DF2DB0F5A3}" presName="tx1" presStyleLbl="revTx" presStyleIdx="3" presStyleCnt="11" custLinFactNeighborX="0" custLinFactNeighborY="8362"/>
      <dgm:spPr/>
    </dgm:pt>
    <dgm:pt modelId="{1213E184-EFE9-49B1-A17F-3780A8D5CBD5}" type="pres">
      <dgm:prSet presAssocID="{E01CF740-4FD4-45C8-9862-90DF2DB0F5A3}" presName="vert1" presStyleCnt="0"/>
      <dgm:spPr/>
    </dgm:pt>
    <dgm:pt modelId="{0C4F603D-E16D-4BE8-B7C0-6A7F32D27A6C}" type="pres">
      <dgm:prSet presAssocID="{9C589FBA-60D0-4EE3-9B51-C77802F01A46}" presName="thickLine" presStyleLbl="alignNode1" presStyleIdx="4" presStyleCnt="11"/>
      <dgm:spPr/>
    </dgm:pt>
    <dgm:pt modelId="{BC73FDD6-CB6B-4B1D-9E19-3CDE354DA616}" type="pres">
      <dgm:prSet presAssocID="{9C589FBA-60D0-4EE3-9B51-C77802F01A46}" presName="horz1" presStyleCnt="0"/>
      <dgm:spPr/>
    </dgm:pt>
    <dgm:pt modelId="{E386FA72-10DA-451D-9F0E-E7FAD0EF25FB}" type="pres">
      <dgm:prSet presAssocID="{9C589FBA-60D0-4EE3-9B51-C77802F01A46}" presName="tx1" presStyleLbl="revTx" presStyleIdx="4" presStyleCnt="11"/>
      <dgm:spPr/>
    </dgm:pt>
    <dgm:pt modelId="{9954954A-A8A3-4700-AB4C-8B84B6F18D14}" type="pres">
      <dgm:prSet presAssocID="{9C589FBA-60D0-4EE3-9B51-C77802F01A46}" presName="vert1" presStyleCnt="0"/>
      <dgm:spPr/>
    </dgm:pt>
    <dgm:pt modelId="{5027F1AE-B5C7-439A-8A85-4D3973F425FD}" type="pres">
      <dgm:prSet presAssocID="{0E0AF7A3-3043-4872-B7CF-1304094B161F}" presName="thickLine" presStyleLbl="alignNode1" presStyleIdx="5" presStyleCnt="11"/>
      <dgm:spPr/>
    </dgm:pt>
    <dgm:pt modelId="{1765B5F9-D90F-4F2F-8857-1CE2CB8E4BF6}" type="pres">
      <dgm:prSet presAssocID="{0E0AF7A3-3043-4872-B7CF-1304094B161F}" presName="horz1" presStyleCnt="0"/>
      <dgm:spPr/>
    </dgm:pt>
    <dgm:pt modelId="{CF556D82-5237-4325-B06A-E671A5FBA67D}" type="pres">
      <dgm:prSet presAssocID="{0E0AF7A3-3043-4872-B7CF-1304094B161F}" presName="tx1" presStyleLbl="revTx" presStyleIdx="5" presStyleCnt="11" custLinFactNeighborX="0" custLinFactNeighborY="8362"/>
      <dgm:spPr/>
    </dgm:pt>
    <dgm:pt modelId="{29229981-F9F0-47FD-8EA5-D74800CFBB31}" type="pres">
      <dgm:prSet presAssocID="{0E0AF7A3-3043-4872-B7CF-1304094B161F}" presName="vert1" presStyleCnt="0"/>
      <dgm:spPr/>
    </dgm:pt>
    <dgm:pt modelId="{EE3524C9-7DFE-4722-9E30-53AB6A2E92E6}" type="pres">
      <dgm:prSet presAssocID="{F232A222-EF03-4F50-B3EF-50BA46D1A3FA}" presName="thickLine" presStyleLbl="alignNode1" presStyleIdx="6" presStyleCnt="11"/>
      <dgm:spPr/>
    </dgm:pt>
    <dgm:pt modelId="{3EF233CE-D96D-4CD3-86AD-2B1C4D712F04}" type="pres">
      <dgm:prSet presAssocID="{F232A222-EF03-4F50-B3EF-50BA46D1A3FA}" presName="horz1" presStyleCnt="0"/>
      <dgm:spPr/>
    </dgm:pt>
    <dgm:pt modelId="{4F3AFA3C-0F87-4ABC-8BEF-224DA0DA42AE}" type="pres">
      <dgm:prSet presAssocID="{F232A222-EF03-4F50-B3EF-50BA46D1A3FA}" presName="tx1" presStyleLbl="revTx" presStyleIdx="6" presStyleCnt="11"/>
      <dgm:spPr/>
    </dgm:pt>
    <dgm:pt modelId="{25FD3058-51D1-425D-BF14-C4EED4B2C307}" type="pres">
      <dgm:prSet presAssocID="{F232A222-EF03-4F50-B3EF-50BA46D1A3FA}" presName="vert1" presStyleCnt="0"/>
      <dgm:spPr/>
    </dgm:pt>
    <dgm:pt modelId="{60B7EB5C-D25C-4D0E-8918-5EDECF63916C}" type="pres">
      <dgm:prSet presAssocID="{7C7AAE0C-07C8-445A-BEAA-5FB16A1593CA}" presName="thickLine" presStyleLbl="alignNode1" presStyleIdx="7" presStyleCnt="11"/>
      <dgm:spPr/>
    </dgm:pt>
    <dgm:pt modelId="{61FB92AE-475F-4519-A260-9597CCF7FD2C}" type="pres">
      <dgm:prSet presAssocID="{7C7AAE0C-07C8-445A-BEAA-5FB16A1593CA}" presName="horz1" presStyleCnt="0"/>
      <dgm:spPr/>
    </dgm:pt>
    <dgm:pt modelId="{7F64CD6A-013F-45A5-AE93-071EF8F61AA2}" type="pres">
      <dgm:prSet presAssocID="{7C7AAE0C-07C8-445A-BEAA-5FB16A1593CA}" presName="tx1" presStyleLbl="revTx" presStyleIdx="7" presStyleCnt="11" custLinFactNeighborX="0" custLinFactNeighborY="8362"/>
      <dgm:spPr/>
    </dgm:pt>
    <dgm:pt modelId="{E97E1D1D-ED76-4D0C-89A6-7AE07AE224BF}" type="pres">
      <dgm:prSet presAssocID="{7C7AAE0C-07C8-445A-BEAA-5FB16A1593CA}" presName="vert1" presStyleCnt="0"/>
      <dgm:spPr/>
    </dgm:pt>
    <dgm:pt modelId="{9933A8F6-580C-4A87-8BA9-3F12DEB6743F}" type="pres">
      <dgm:prSet presAssocID="{3A08F758-08FB-4B82-AEF0-5660DAB0F9F4}" presName="thickLine" presStyleLbl="alignNode1" presStyleIdx="8" presStyleCnt="11"/>
      <dgm:spPr/>
    </dgm:pt>
    <dgm:pt modelId="{F3AD6F14-92FF-476C-87AB-6E4BF49596FA}" type="pres">
      <dgm:prSet presAssocID="{3A08F758-08FB-4B82-AEF0-5660DAB0F9F4}" presName="horz1" presStyleCnt="0"/>
      <dgm:spPr/>
    </dgm:pt>
    <dgm:pt modelId="{B7416C68-AF89-4443-9DF3-CE2997377F62}" type="pres">
      <dgm:prSet presAssocID="{3A08F758-08FB-4B82-AEF0-5660DAB0F9F4}" presName="tx1" presStyleLbl="revTx" presStyleIdx="8" presStyleCnt="11"/>
      <dgm:spPr/>
    </dgm:pt>
    <dgm:pt modelId="{9975E4CC-2745-41B5-A515-6214D92E6E40}" type="pres">
      <dgm:prSet presAssocID="{3A08F758-08FB-4B82-AEF0-5660DAB0F9F4}" presName="vert1" presStyleCnt="0"/>
      <dgm:spPr/>
    </dgm:pt>
    <dgm:pt modelId="{554AF9F8-9A40-4F0F-9BD5-30258E856C1F}" type="pres">
      <dgm:prSet presAssocID="{37DE914C-4883-429C-870A-2CE74D6DEFC7}" presName="thickLine" presStyleLbl="alignNode1" presStyleIdx="9" presStyleCnt="11"/>
      <dgm:spPr/>
    </dgm:pt>
    <dgm:pt modelId="{F643DFAF-7970-4E9A-9CFA-37771176CE42}" type="pres">
      <dgm:prSet presAssocID="{37DE914C-4883-429C-870A-2CE74D6DEFC7}" presName="horz1" presStyleCnt="0"/>
      <dgm:spPr/>
    </dgm:pt>
    <dgm:pt modelId="{51B95CA8-DD3D-43A7-86E0-9F21980A9334}" type="pres">
      <dgm:prSet presAssocID="{37DE914C-4883-429C-870A-2CE74D6DEFC7}" presName="tx1" presStyleLbl="revTx" presStyleIdx="9" presStyleCnt="11" custLinFactNeighborX="0" custLinFactNeighborY="8362"/>
      <dgm:spPr/>
    </dgm:pt>
    <dgm:pt modelId="{FBBCDE9F-84C7-4100-8F18-FE9CDB37E04E}" type="pres">
      <dgm:prSet presAssocID="{37DE914C-4883-429C-870A-2CE74D6DEFC7}" presName="vert1" presStyleCnt="0"/>
      <dgm:spPr/>
    </dgm:pt>
    <dgm:pt modelId="{3A797BD2-E164-4381-9F8E-E9D66BCA8146}" type="pres">
      <dgm:prSet presAssocID="{3A6EC510-BEDA-4881-B3A0-7D2E5B3215CB}" presName="thickLine" presStyleLbl="alignNode1" presStyleIdx="10" presStyleCnt="11"/>
      <dgm:spPr/>
    </dgm:pt>
    <dgm:pt modelId="{5392CB2D-DC68-4087-9EF7-B306FECAB328}" type="pres">
      <dgm:prSet presAssocID="{3A6EC510-BEDA-4881-B3A0-7D2E5B3215CB}" presName="horz1" presStyleCnt="0"/>
      <dgm:spPr/>
    </dgm:pt>
    <dgm:pt modelId="{BE10CCF2-F316-4A49-B666-C7295117D138}" type="pres">
      <dgm:prSet presAssocID="{3A6EC510-BEDA-4881-B3A0-7D2E5B3215CB}" presName="tx1" presStyleLbl="revTx" presStyleIdx="10" presStyleCnt="11"/>
      <dgm:spPr/>
    </dgm:pt>
    <dgm:pt modelId="{94F1501B-E62A-4628-BD1D-3E3574987DC6}" type="pres">
      <dgm:prSet presAssocID="{3A6EC510-BEDA-4881-B3A0-7D2E5B3215CB}" presName="vert1" presStyleCnt="0"/>
      <dgm:spPr/>
    </dgm:pt>
  </dgm:ptLst>
  <dgm:cxnLst>
    <dgm:cxn modelId="{DCD8715B-8FE9-483B-A825-192BECE4C9DC}" srcId="{DF791A87-BDEA-4BBE-9DB4-F530D316D66F}" destId="{3A6EC510-BEDA-4881-B3A0-7D2E5B3215CB}" srcOrd="10" destOrd="0" parTransId="{93214ACE-FF8E-4DC9-8163-E7FF3B9C4F88}" sibTransId="{44A95A65-9FD9-4BB0-9894-FA44A044130F}"/>
    <dgm:cxn modelId="{41D5AC6B-1AFF-4E15-A8A8-649F6A2AA304}" type="presOf" srcId="{25CD515A-FF65-4C14-A514-C41B8893E569}" destId="{E106B435-0661-49F9-8337-7A44EBDAB637}" srcOrd="0" destOrd="0" presId="urn:microsoft.com/office/officeart/2008/layout/LinedList"/>
    <dgm:cxn modelId="{403BA86D-3ADA-4BC9-8BEF-81C93BD5EC44}" type="presOf" srcId="{0E0AF7A3-3043-4872-B7CF-1304094B161F}" destId="{CF556D82-5237-4325-B06A-E671A5FBA67D}" srcOrd="0" destOrd="0" presId="urn:microsoft.com/office/officeart/2008/layout/LinedList"/>
    <dgm:cxn modelId="{941E1F70-0560-4054-A696-B5007ACA0035}" srcId="{DF791A87-BDEA-4BBE-9DB4-F530D316D66F}" destId="{7C7AAE0C-07C8-445A-BEAA-5FB16A1593CA}" srcOrd="7" destOrd="0" parTransId="{520D6730-B293-44D4-AA90-89A8A89A6B5F}" sibTransId="{4AE6AD8A-6C66-459B-9EA2-A9F73565E366}"/>
    <dgm:cxn modelId="{C8585650-B07C-4B3B-B5F1-C5091B331B0D}" srcId="{DF791A87-BDEA-4BBE-9DB4-F530D316D66F}" destId="{F232A222-EF03-4F50-B3EF-50BA46D1A3FA}" srcOrd="6" destOrd="0" parTransId="{F3B55CDA-00B9-46A7-BEB1-9FC2F9D17E55}" sibTransId="{81D842C7-82E6-46DD-9631-1C93350BFEE4}"/>
    <dgm:cxn modelId="{F2ADD153-E4CA-46D7-853E-8786C814F1F5}" type="presOf" srcId="{3A6EC510-BEDA-4881-B3A0-7D2E5B3215CB}" destId="{BE10CCF2-F316-4A49-B666-C7295117D138}" srcOrd="0" destOrd="0" presId="urn:microsoft.com/office/officeart/2008/layout/LinedList"/>
    <dgm:cxn modelId="{5A447A57-75AA-452A-AFD9-0588F33BDEED}" type="presOf" srcId="{F232A222-EF03-4F50-B3EF-50BA46D1A3FA}" destId="{4F3AFA3C-0F87-4ABC-8BEF-224DA0DA42AE}" srcOrd="0" destOrd="0" presId="urn:microsoft.com/office/officeart/2008/layout/LinedList"/>
    <dgm:cxn modelId="{0AE10A7E-58FB-483A-80B9-58BDD7FD06A1}" type="presOf" srcId="{37DE914C-4883-429C-870A-2CE74D6DEFC7}" destId="{51B95CA8-DD3D-43A7-86E0-9F21980A9334}" srcOrd="0" destOrd="0" presId="urn:microsoft.com/office/officeart/2008/layout/LinedList"/>
    <dgm:cxn modelId="{280AAA7F-87F4-46AE-B7D7-2862A47A722E}" type="presOf" srcId="{3A08F758-08FB-4B82-AEF0-5660DAB0F9F4}" destId="{B7416C68-AF89-4443-9DF3-CE2997377F62}" srcOrd="0" destOrd="0" presId="urn:microsoft.com/office/officeart/2008/layout/LinedList"/>
    <dgm:cxn modelId="{16699E82-C410-47AE-AE3A-484BE8A96BC0}" srcId="{DF791A87-BDEA-4BBE-9DB4-F530D316D66F}" destId="{D8AAECE5-FACC-452A-A815-4811F843F9B1}" srcOrd="2" destOrd="0" parTransId="{2CD1009E-994B-443C-91C9-D2301E59A36B}" sibTransId="{1F439DCD-3013-493B-9B44-AFB3736A9F7A}"/>
    <dgm:cxn modelId="{74C3C293-243F-4687-BCF2-4347DEB5BEC2}" srcId="{DF791A87-BDEA-4BBE-9DB4-F530D316D66F}" destId="{25CD515A-FF65-4C14-A514-C41B8893E569}" srcOrd="0" destOrd="0" parTransId="{E9F15D01-5585-4FD2-B987-C07B8626033B}" sibTransId="{7E72CC02-5CD0-49D0-A236-BFE142C3E784}"/>
    <dgm:cxn modelId="{99F72494-3D10-4AE6-A585-1690CAA74DD6}" srcId="{DF791A87-BDEA-4BBE-9DB4-F530D316D66F}" destId="{0E0AF7A3-3043-4872-B7CF-1304094B161F}" srcOrd="5" destOrd="0" parTransId="{294C1882-0344-4E04-A10F-1BF298AE88AC}" sibTransId="{942609B6-3A15-4065-A53B-D20CCA1D865E}"/>
    <dgm:cxn modelId="{B19E5A94-78A3-4087-B845-B182E60A8503}" type="presOf" srcId="{E01CF740-4FD4-45C8-9862-90DF2DB0F5A3}" destId="{4E9571AC-9450-4C46-B965-03A09801FC4B}" srcOrd="0" destOrd="0" presId="urn:microsoft.com/office/officeart/2008/layout/LinedList"/>
    <dgm:cxn modelId="{FC60C6A4-2A94-4951-B067-6C85A9CBCE84}" type="presOf" srcId="{DF791A87-BDEA-4BBE-9DB4-F530D316D66F}" destId="{B89213F0-3995-4911-AAB0-B5E7CCADA6E0}" srcOrd="0" destOrd="0" presId="urn:microsoft.com/office/officeart/2008/layout/LinedList"/>
    <dgm:cxn modelId="{DA8B7EAC-F564-4A77-8E4E-3CEA16A3FA2A}" srcId="{DF791A87-BDEA-4BBE-9DB4-F530D316D66F}" destId="{03993BFB-7255-41D3-B5F3-950451450BDA}" srcOrd="1" destOrd="0" parTransId="{262A86A1-D795-4B19-9F99-E06B38865C01}" sibTransId="{AA6855D7-6B03-42C0-97EF-B8B6BDB42E81}"/>
    <dgm:cxn modelId="{D3B904B1-BD67-4B2A-9BBE-36E2460D2346}" type="presOf" srcId="{D8AAECE5-FACC-452A-A815-4811F843F9B1}" destId="{C3B6CEAB-2A95-4775-8364-CB9B7EF0BC17}" srcOrd="0" destOrd="0" presId="urn:microsoft.com/office/officeart/2008/layout/LinedList"/>
    <dgm:cxn modelId="{E44184B1-8207-4A24-8E2D-F6F8338A24A5}" type="presOf" srcId="{9C589FBA-60D0-4EE3-9B51-C77802F01A46}" destId="{E386FA72-10DA-451D-9F0E-E7FAD0EF25FB}" srcOrd="0" destOrd="0" presId="urn:microsoft.com/office/officeart/2008/layout/LinedList"/>
    <dgm:cxn modelId="{9F907CBA-93F2-41A2-B53D-621793B10863}" srcId="{DF791A87-BDEA-4BBE-9DB4-F530D316D66F}" destId="{E01CF740-4FD4-45C8-9862-90DF2DB0F5A3}" srcOrd="3" destOrd="0" parTransId="{18B95408-0E6B-4C33-AFAF-5B3830BB799E}" sibTransId="{5AED6F4D-EF8E-493C-9E2B-7E61E27D0E64}"/>
    <dgm:cxn modelId="{288093BB-582E-4628-A637-C4AE060A9696}" type="presOf" srcId="{03993BFB-7255-41D3-B5F3-950451450BDA}" destId="{9BA32B23-972E-4849-9FA6-11B31190FBF4}" srcOrd="0" destOrd="0" presId="urn:microsoft.com/office/officeart/2008/layout/LinedList"/>
    <dgm:cxn modelId="{643CC7C7-1CF6-4067-AA42-1C6317770769}" srcId="{DF791A87-BDEA-4BBE-9DB4-F530D316D66F}" destId="{3A08F758-08FB-4B82-AEF0-5660DAB0F9F4}" srcOrd="8" destOrd="0" parTransId="{3C8F635C-865F-4337-A157-4C556D105BED}" sibTransId="{E75E242C-FE43-44C3-9B06-E2528E49EBAC}"/>
    <dgm:cxn modelId="{484557D2-F367-4A4E-9931-5E8408F479D1}" srcId="{DF791A87-BDEA-4BBE-9DB4-F530D316D66F}" destId="{9C589FBA-60D0-4EE3-9B51-C77802F01A46}" srcOrd="4" destOrd="0" parTransId="{C3845230-67E6-4530-ADBC-F45DAA2B0F0B}" sibTransId="{017BDA44-B3F8-464F-BDD5-1418D08DEA01}"/>
    <dgm:cxn modelId="{96A220DC-01D8-4AA1-BF6C-3A3724B14407}" type="presOf" srcId="{7C7AAE0C-07C8-445A-BEAA-5FB16A1593CA}" destId="{7F64CD6A-013F-45A5-AE93-071EF8F61AA2}" srcOrd="0" destOrd="0" presId="urn:microsoft.com/office/officeart/2008/layout/LinedList"/>
    <dgm:cxn modelId="{D5177BF1-3625-47C6-8C6C-CFD1B4A04306}" srcId="{DF791A87-BDEA-4BBE-9DB4-F530D316D66F}" destId="{37DE914C-4883-429C-870A-2CE74D6DEFC7}" srcOrd="9" destOrd="0" parTransId="{40FA2C4C-EA2A-4382-82F8-D4662CE48DB3}" sibTransId="{7F65CD41-5DEE-48E9-BFE7-91328F5E3051}"/>
    <dgm:cxn modelId="{40C9B75D-7665-4341-A291-D58B7B241DEE}" type="presParOf" srcId="{B89213F0-3995-4911-AAB0-B5E7CCADA6E0}" destId="{E7280253-126E-490B-951E-B1C653AC1042}" srcOrd="0" destOrd="0" presId="urn:microsoft.com/office/officeart/2008/layout/LinedList"/>
    <dgm:cxn modelId="{FF3C87A7-079B-4145-A18A-283A0F407C34}" type="presParOf" srcId="{B89213F0-3995-4911-AAB0-B5E7CCADA6E0}" destId="{0CA85550-F866-44C0-94FC-908FBF96C169}" srcOrd="1" destOrd="0" presId="urn:microsoft.com/office/officeart/2008/layout/LinedList"/>
    <dgm:cxn modelId="{780CA2A4-FDE1-4056-A94E-5726CF552771}" type="presParOf" srcId="{0CA85550-F866-44C0-94FC-908FBF96C169}" destId="{E106B435-0661-49F9-8337-7A44EBDAB637}" srcOrd="0" destOrd="0" presId="urn:microsoft.com/office/officeart/2008/layout/LinedList"/>
    <dgm:cxn modelId="{40433880-BAD8-4079-8D05-EDF480DA0D26}" type="presParOf" srcId="{0CA85550-F866-44C0-94FC-908FBF96C169}" destId="{88DC8F29-F371-41CB-B01D-FE8BDE4C46A8}" srcOrd="1" destOrd="0" presId="urn:microsoft.com/office/officeart/2008/layout/LinedList"/>
    <dgm:cxn modelId="{8C090C61-CD84-48A3-80DE-E5D9538C074E}" type="presParOf" srcId="{B89213F0-3995-4911-AAB0-B5E7CCADA6E0}" destId="{19A421BD-1527-4FAC-AAC0-A6C2AF731E3D}" srcOrd="2" destOrd="0" presId="urn:microsoft.com/office/officeart/2008/layout/LinedList"/>
    <dgm:cxn modelId="{1141DE14-A8F8-447B-9898-CC3F68053A82}" type="presParOf" srcId="{B89213F0-3995-4911-AAB0-B5E7CCADA6E0}" destId="{C3767DF7-66BA-476D-B80C-7F1EEAB30B3F}" srcOrd="3" destOrd="0" presId="urn:microsoft.com/office/officeart/2008/layout/LinedList"/>
    <dgm:cxn modelId="{0BF8A8C9-BAB6-4FFB-AF0B-D740DAE4ADC0}" type="presParOf" srcId="{C3767DF7-66BA-476D-B80C-7F1EEAB30B3F}" destId="{9BA32B23-972E-4849-9FA6-11B31190FBF4}" srcOrd="0" destOrd="0" presId="urn:microsoft.com/office/officeart/2008/layout/LinedList"/>
    <dgm:cxn modelId="{C3491369-A13F-4892-86FC-42423D31999D}" type="presParOf" srcId="{C3767DF7-66BA-476D-B80C-7F1EEAB30B3F}" destId="{0D0E099C-288E-4196-831A-DDA656CE80D9}" srcOrd="1" destOrd="0" presId="urn:microsoft.com/office/officeart/2008/layout/LinedList"/>
    <dgm:cxn modelId="{33ECEF7B-509B-46CB-B361-4C5C25174A33}" type="presParOf" srcId="{B89213F0-3995-4911-AAB0-B5E7CCADA6E0}" destId="{C7E47032-C3AB-41B2-ADA8-3617D1713E46}" srcOrd="4" destOrd="0" presId="urn:microsoft.com/office/officeart/2008/layout/LinedList"/>
    <dgm:cxn modelId="{66E11F60-42D3-4585-B110-EF4A1D3D2B4C}" type="presParOf" srcId="{B89213F0-3995-4911-AAB0-B5E7CCADA6E0}" destId="{52AA83A6-40AF-4ABC-A95A-4B2A0E6383A1}" srcOrd="5" destOrd="0" presId="urn:microsoft.com/office/officeart/2008/layout/LinedList"/>
    <dgm:cxn modelId="{72D24E98-D8F3-4993-9A39-5EAB0F032C2D}" type="presParOf" srcId="{52AA83A6-40AF-4ABC-A95A-4B2A0E6383A1}" destId="{C3B6CEAB-2A95-4775-8364-CB9B7EF0BC17}" srcOrd="0" destOrd="0" presId="urn:microsoft.com/office/officeart/2008/layout/LinedList"/>
    <dgm:cxn modelId="{91309FAD-8296-4C83-8EE3-8A30099B1755}" type="presParOf" srcId="{52AA83A6-40AF-4ABC-A95A-4B2A0E6383A1}" destId="{D3B5CF48-5711-4E62-B42D-2E9015C8E6EB}" srcOrd="1" destOrd="0" presId="urn:microsoft.com/office/officeart/2008/layout/LinedList"/>
    <dgm:cxn modelId="{2E4F9450-6AED-4281-B0E1-EDAD72EB20BD}" type="presParOf" srcId="{B89213F0-3995-4911-AAB0-B5E7CCADA6E0}" destId="{67108776-08EF-4913-8AEB-D0E9E2B51397}" srcOrd="6" destOrd="0" presId="urn:microsoft.com/office/officeart/2008/layout/LinedList"/>
    <dgm:cxn modelId="{32D55A81-CFB1-448E-B11C-C5FA7ED1FBDE}" type="presParOf" srcId="{B89213F0-3995-4911-AAB0-B5E7CCADA6E0}" destId="{A59276F9-66E2-4D3C-B127-E241BD392378}" srcOrd="7" destOrd="0" presId="urn:microsoft.com/office/officeart/2008/layout/LinedList"/>
    <dgm:cxn modelId="{0956A8C5-2E0A-4C5D-A462-48D64ED32D6E}" type="presParOf" srcId="{A59276F9-66E2-4D3C-B127-E241BD392378}" destId="{4E9571AC-9450-4C46-B965-03A09801FC4B}" srcOrd="0" destOrd="0" presId="urn:microsoft.com/office/officeart/2008/layout/LinedList"/>
    <dgm:cxn modelId="{81ABEDBB-184F-4E8E-84D4-0C81D3389318}" type="presParOf" srcId="{A59276F9-66E2-4D3C-B127-E241BD392378}" destId="{1213E184-EFE9-49B1-A17F-3780A8D5CBD5}" srcOrd="1" destOrd="0" presId="urn:microsoft.com/office/officeart/2008/layout/LinedList"/>
    <dgm:cxn modelId="{7258AF47-3B73-453C-97BF-691188384D84}" type="presParOf" srcId="{B89213F0-3995-4911-AAB0-B5E7CCADA6E0}" destId="{0C4F603D-E16D-4BE8-B7C0-6A7F32D27A6C}" srcOrd="8" destOrd="0" presId="urn:microsoft.com/office/officeart/2008/layout/LinedList"/>
    <dgm:cxn modelId="{FFFC0339-D3B2-4D24-91D0-AEAF14A1BDCF}" type="presParOf" srcId="{B89213F0-3995-4911-AAB0-B5E7CCADA6E0}" destId="{BC73FDD6-CB6B-4B1D-9E19-3CDE354DA616}" srcOrd="9" destOrd="0" presId="urn:microsoft.com/office/officeart/2008/layout/LinedList"/>
    <dgm:cxn modelId="{416798DB-5BD0-493B-95E5-52681BFBA45C}" type="presParOf" srcId="{BC73FDD6-CB6B-4B1D-9E19-3CDE354DA616}" destId="{E386FA72-10DA-451D-9F0E-E7FAD0EF25FB}" srcOrd="0" destOrd="0" presId="urn:microsoft.com/office/officeart/2008/layout/LinedList"/>
    <dgm:cxn modelId="{117F571E-07BE-40F6-AD25-EE06B123FA25}" type="presParOf" srcId="{BC73FDD6-CB6B-4B1D-9E19-3CDE354DA616}" destId="{9954954A-A8A3-4700-AB4C-8B84B6F18D14}" srcOrd="1" destOrd="0" presId="urn:microsoft.com/office/officeart/2008/layout/LinedList"/>
    <dgm:cxn modelId="{F924613B-5AE8-41C3-A74D-8A9465A09A93}" type="presParOf" srcId="{B89213F0-3995-4911-AAB0-B5E7CCADA6E0}" destId="{5027F1AE-B5C7-439A-8A85-4D3973F425FD}" srcOrd="10" destOrd="0" presId="urn:microsoft.com/office/officeart/2008/layout/LinedList"/>
    <dgm:cxn modelId="{AB72776F-9B4E-4FF2-9FA5-A3FC463D589C}" type="presParOf" srcId="{B89213F0-3995-4911-AAB0-B5E7CCADA6E0}" destId="{1765B5F9-D90F-4F2F-8857-1CE2CB8E4BF6}" srcOrd="11" destOrd="0" presId="urn:microsoft.com/office/officeart/2008/layout/LinedList"/>
    <dgm:cxn modelId="{4759E633-F34E-48D1-9404-C31D6EEFBE01}" type="presParOf" srcId="{1765B5F9-D90F-4F2F-8857-1CE2CB8E4BF6}" destId="{CF556D82-5237-4325-B06A-E671A5FBA67D}" srcOrd="0" destOrd="0" presId="urn:microsoft.com/office/officeart/2008/layout/LinedList"/>
    <dgm:cxn modelId="{41760C4F-4AD5-4531-B419-A03C8ADB2FD7}" type="presParOf" srcId="{1765B5F9-D90F-4F2F-8857-1CE2CB8E4BF6}" destId="{29229981-F9F0-47FD-8EA5-D74800CFBB31}" srcOrd="1" destOrd="0" presId="urn:microsoft.com/office/officeart/2008/layout/LinedList"/>
    <dgm:cxn modelId="{F8075479-B553-4DC3-A0AA-FD087E75157B}" type="presParOf" srcId="{B89213F0-3995-4911-AAB0-B5E7CCADA6E0}" destId="{EE3524C9-7DFE-4722-9E30-53AB6A2E92E6}" srcOrd="12" destOrd="0" presId="urn:microsoft.com/office/officeart/2008/layout/LinedList"/>
    <dgm:cxn modelId="{7E867916-1586-4456-8041-91990DA9101D}" type="presParOf" srcId="{B89213F0-3995-4911-AAB0-B5E7CCADA6E0}" destId="{3EF233CE-D96D-4CD3-86AD-2B1C4D712F04}" srcOrd="13" destOrd="0" presId="urn:microsoft.com/office/officeart/2008/layout/LinedList"/>
    <dgm:cxn modelId="{7FE06567-4DF9-42F7-9DCA-410D50DDE110}" type="presParOf" srcId="{3EF233CE-D96D-4CD3-86AD-2B1C4D712F04}" destId="{4F3AFA3C-0F87-4ABC-8BEF-224DA0DA42AE}" srcOrd="0" destOrd="0" presId="urn:microsoft.com/office/officeart/2008/layout/LinedList"/>
    <dgm:cxn modelId="{17CA5DE2-4F03-4E54-A838-AD5B73DF4900}" type="presParOf" srcId="{3EF233CE-D96D-4CD3-86AD-2B1C4D712F04}" destId="{25FD3058-51D1-425D-BF14-C4EED4B2C307}" srcOrd="1" destOrd="0" presId="urn:microsoft.com/office/officeart/2008/layout/LinedList"/>
    <dgm:cxn modelId="{D77904A3-69D6-46AE-B6C4-4681FC177431}" type="presParOf" srcId="{B89213F0-3995-4911-AAB0-B5E7CCADA6E0}" destId="{60B7EB5C-D25C-4D0E-8918-5EDECF63916C}" srcOrd="14" destOrd="0" presId="urn:microsoft.com/office/officeart/2008/layout/LinedList"/>
    <dgm:cxn modelId="{C1285B81-5052-4558-A085-79373B704DF3}" type="presParOf" srcId="{B89213F0-3995-4911-AAB0-B5E7CCADA6E0}" destId="{61FB92AE-475F-4519-A260-9597CCF7FD2C}" srcOrd="15" destOrd="0" presId="urn:microsoft.com/office/officeart/2008/layout/LinedList"/>
    <dgm:cxn modelId="{44234B78-8917-4623-8687-266459DB7AB5}" type="presParOf" srcId="{61FB92AE-475F-4519-A260-9597CCF7FD2C}" destId="{7F64CD6A-013F-45A5-AE93-071EF8F61AA2}" srcOrd="0" destOrd="0" presId="urn:microsoft.com/office/officeart/2008/layout/LinedList"/>
    <dgm:cxn modelId="{A327B3EE-FCE0-4ED4-BBED-9B03CE143D23}" type="presParOf" srcId="{61FB92AE-475F-4519-A260-9597CCF7FD2C}" destId="{E97E1D1D-ED76-4D0C-89A6-7AE07AE224BF}" srcOrd="1" destOrd="0" presId="urn:microsoft.com/office/officeart/2008/layout/LinedList"/>
    <dgm:cxn modelId="{95A09F93-350B-4E70-B30F-F551D151CB4C}" type="presParOf" srcId="{B89213F0-3995-4911-AAB0-B5E7CCADA6E0}" destId="{9933A8F6-580C-4A87-8BA9-3F12DEB6743F}" srcOrd="16" destOrd="0" presId="urn:microsoft.com/office/officeart/2008/layout/LinedList"/>
    <dgm:cxn modelId="{B3F3A13D-4789-4122-A870-5A3F40AD9FA7}" type="presParOf" srcId="{B89213F0-3995-4911-AAB0-B5E7CCADA6E0}" destId="{F3AD6F14-92FF-476C-87AB-6E4BF49596FA}" srcOrd="17" destOrd="0" presId="urn:microsoft.com/office/officeart/2008/layout/LinedList"/>
    <dgm:cxn modelId="{E3EDAE32-4336-4B62-8D7B-834FD94A0B55}" type="presParOf" srcId="{F3AD6F14-92FF-476C-87AB-6E4BF49596FA}" destId="{B7416C68-AF89-4443-9DF3-CE2997377F62}" srcOrd="0" destOrd="0" presId="urn:microsoft.com/office/officeart/2008/layout/LinedList"/>
    <dgm:cxn modelId="{5847DF57-C551-417C-8ECD-16A3383CEB11}" type="presParOf" srcId="{F3AD6F14-92FF-476C-87AB-6E4BF49596FA}" destId="{9975E4CC-2745-41B5-A515-6214D92E6E40}" srcOrd="1" destOrd="0" presId="urn:microsoft.com/office/officeart/2008/layout/LinedList"/>
    <dgm:cxn modelId="{3673BF47-F312-4659-95E8-0F1CCFB0C800}" type="presParOf" srcId="{B89213F0-3995-4911-AAB0-B5E7CCADA6E0}" destId="{554AF9F8-9A40-4F0F-9BD5-30258E856C1F}" srcOrd="18" destOrd="0" presId="urn:microsoft.com/office/officeart/2008/layout/LinedList"/>
    <dgm:cxn modelId="{38D48584-D2E0-497C-A011-7FE398225F3D}" type="presParOf" srcId="{B89213F0-3995-4911-AAB0-B5E7CCADA6E0}" destId="{F643DFAF-7970-4E9A-9CFA-37771176CE42}" srcOrd="19" destOrd="0" presId="urn:microsoft.com/office/officeart/2008/layout/LinedList"/>
    <dgm:cxn modelId="{5C82A6E7-A5D7-4C8A-B6AD-F2F61FB87CEC}" type="presParOf" srcId="{F643DFAF-7970-4E9A-9CFA-37771176CE42}" destId="{51B95CA8-DD3D-43A7-86E0-9F21980A9334}" srcOrd="0" destOrd="0" presId="urn:microsoft.com/office/officeart/2008/layout/LinedList"/>
    <dgm:cxn modelId="{A5EB81F9-1E81-4D50-98D5-1824A2759D87}" type="presParOf" srcId="{F643DFAF-7970-4E9A-9CFA-37771176CE42}" destId="{FBBCDE9F-84C7-4100-8F18-FE9CDB37E04E}" srcOrd="1" destOrd="0" presId="urn:microsoft.com/office/officeart/2008/layout/LinedList"/>
    <dgm:cxn modelId="{47582BB3-FFB4-4F92-9D59-EDA280BDBD4C}" type="presParOf" srcId="{B89213F0-3995-4911-AAB0-B5E7CCADA6E0}" destId="{3A797BD2-E164-4381-9F8E-E9D66BCA8146}" srcOrd="20" destOrd="0" presId="urn:microsoft.com/office/officeart/2008/layout/LinedList"/>
    <dgm:cxn modelId="{77FEB196-9F06-42E5-AC34-EDD1177ED4A8}" type="presParOf" srcId="{B89213F0-3995-4911-AAB0-B5E7CCADA6E0}" destId="{5392CB2D-DC68-4087-9EF7-B306FECAB328}" srcOrd="21" destOrd="0" presId="urn:microsoft.com/office/officeart/2008/layout/LinedList"/>
    <dgm:cxn modelId="{45B288DA-53D4-4C74-9DAF-B18685A91469}" type="presParOf" srcId="{5392CB2D-DC68-4087-9EF7-B306FECAB328}" destId="{BE10CCF2-F316-4A49-B666-C7295117D138}" srcOrd="0" destOrd="0" presId="urn:microsoft.com/office/officeart/2008/layout/LinedList"/>
    <dgm:cxn modelId="{10DAAB9C-00DE-4A75-AD49-7E727374ECD2}" type="presParOf" srcId="{5392CB2D-DC68-4087-9EF7-B306FECAB328}" destId="{94F1501B-E62A-4628-BD1D-3E3574987D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80253-126E-490B-951E-B1C653AC1042}">
      <dsp:nvSpPr>
        <dsp:cNvPr id="0" name=""/>
        <dsp:cNvSpPr/>
      </dsp:nvSpPr>
      <dsp:spPr>
        <a:xfrm>
          <a:off x="0" y="2832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6B435-0661-49F9-8337-7A44EBDAB637}">
      <dsp:nvSpPr>
        <dsp:cNvPr id="0" name=""/>
        <dsp:cNvSpPr/>
      </dsp:nvSpPr>
      <dsp:spPr>
        <a:xfrm>
          <a:off x="0" y="46884"/>
          <a:ext cx="7792089" cy="52681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latin typeface="Amasis MT Pro" panose="02040504050005020304" pitchFamily="18" charset="-18"/>
              <a:cs typeface="Calibri" panose="020F0502020204030204" pitchFamily="34" charset="0"/>
            </a:rPr>
            <a:t>PŘÍMÝ MATERIÁL</a:t>
          </a:r>
        </a:p>
      </dsp:txBody>
      <dsp:txXfrm>
        <a:off x="0" y="46884"/>
        <a:ext cx="7792089" cy="526816"/>
      </dsp:txXfrm>
    </dsp:sp>
    <dsp:sp modelId="{19A421BD-1527-4FAC-AAC0-A6C2AF731E3D}">
      <dsp:nvSpPr>
        <dsp:cNvPr id="0" name=""/>
        <dsp:cNvSpPr/>
      </dsp:nvSpPr>
      <dsp:spPr>
        <a:xfrm>
          <a:off x="0" y="529649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32B23-972E-4849-9FA6-11B31190FBF4}">
      <dsp:nvSpPr>
        <dsp:cNvPr id="0" name=""/>
        <dsp:cNvSpPr/>
      </dsp:nvSpPr>
      <dsp:spPr>
        <a:xfrm>
          <a:off x="0" y="573701"/>
          <a:ext cx="7792089" cy="52681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latin typeface="Amasis MT Pro" panose="02040504050005020304" pitchFamily="18" charset="-18"/>
              <a:cs typeface="Calibri" panose="020F0502020204030204" pitchFamily="34" charset="0"/>
            </a:rPr>
            <a:t>PŘÍMÉ MZDY</a:t>
          </a:r>
        </a:p>
      </dsp:txBody>
      <dsp:txXfrm>
        <a:off x="0" y="573701"/>
        <a:ext cx="7792089" cy="526816"/>
      </dsp:txXfrm>
    </dsp:sp>
    <dsp:sp modelId="{C7E47032-C3AB-41B2-ADA8-3617D1713E46}">
      <dsp:nvSpPr>
        <dsp:cNvPr id="0" name=""/>
        <dsp:cNvSpPr/>
      </dsp:nvSpPr>
      <dsp:spPr>
        <a:xfrm>
          <a:off x="0" y="1056465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B6CEAB-2A95-4775-8364-CB9B7EF0BC17}">
      <dsp:nvSpPr>
        <dsp:cNvPr id="0" name=""/>
        <dsp:cNvSpPr/>
      </dsp:nvSpPr>
      <dsp:spPr>
        <a:xfrm>
          <a:off x="0" y="1100518"/>
          <a:ext cx="7792089" cy="52681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latin typeface="Amasis MT Pro" panose="02040504050005020304" pitchFamily="18" charset="-18"/>
              <a:cs typeface="Calibri" panose="020F0502020204030204" pitchFamily="34" charset="0"/>
            </a:rPr>
            <a:t>OSTATNÍ PŘÍMÉ NÁKLADY</a:t>
          </a:r>
        </a:p>
      </dsp:txBody>
      <dsp:txXfrm>
        <a:off x="0" y="1100518"/>
        <a:ext cx="7792089" cy="526816"/>
      </dsp:txXfrm>
    </dsp:sp>
    <dsp:sp modelId="{67108776-08EF-4913-8AEB-D0E9E2B51397}">
      <dsp:nvSpPr>
        <dsp:cNvPr id="0" name=""/>
        <dsp:cNvSpPr/>
      </dsp:nvSpPr>
      <dsp:spPr>
        <a:xfrm>
          <a:off x="0" y="1583282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571AC-9450-4C46-B965-03A09801FC4B}">
      <dsp:nvSpPr>
        <dsp:cNvPr id="0" name=""/>
        <dsp:cNvSpPr/>
      </dsp:nvSpPr>
      <dsp:spPr>
        <a:xfrm>
          <a:off x="0" y="1627335"/>
          <a:ext cx="7792089" cy="52681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latin typeface="Amasis MT Pro" panose="02040504050005020304" pitchFamily="18" charset="-18"/>
              <a:cs typeface="Calibri" panose="020F0502020204030204" pitchFamily="34" charset="0"/>
            </a:rPr>
            <a:t>VÝROBNÍ REŽIE</a:t>
          </a:r>
        </a:p>
      </dsp:txBody>
      <dsp:txXfrm>
        <a:off x="0" y="1627335"/>
        <a:ext cx="7792089" cy="526816"/>
      </dsp:txXfrm>
    </dsp:sp>
    <dsp:sp modelId="{0C4F603D-E16D-4BE8-B7C0-6A7F32D27A6C}">
      <dsp:nvSpPr>
        <dsp:cNvPr id="0" name=""/>
        <dsp:cNvSpPr/>
      </dsp:nvSpPr>
      <dsp:spPr>
        <a:xfrm>
          <a:off x="0" y="2110099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6FA72-10DA-451D-9F0E-E7FAD0EF25FB}">
      <dsp:nvSpPr>
        <dsp:cNvPr id="0" name=""/>
        <dsp:cNvSpPr/>
      </dsp:nvSpPr>
      <dsp:spPr>
        <a:xfrm>
          <a:off x="0" y="2110099"/>
          <a:ext cx="7792089" cy="52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latin typeface="Amasis MT Pro" panose="02040504050005020304" pitchFamily="18" charset="-18"/>
              <a:cs typeface="Calibri" panose="020F0502020204030204" pitchFamily="34" charset="0"/>
            </a:rPr>
            <a:t>VLASTNÍ NÁKLADY VÝROBY</a:t>
          </a:r>
        </a:p>
      </dsp:txBody>
      <dsp:txXfrm>
        <a:off x="0" y="2110099"/>
        <a:ext cx="7792089" cy="526816"/>
      </dsp:txXfrm>
    </dsp:sp>
    <dsp:sp modelId="{5027F1AE-B5C7-439A-8A85-4D3973F425FD}">
      <dsp:nvSpPr>
        <dsp:cNvPr id="0" name=""/>
        <dsp:cNvSpPr/>
      </dsp:nvSpPr>
      <dsp:spPr>
        <a:xfrm>
          <a:off x="0" y="2636916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556D82-5237-4325-B06A-E671A5FBA67D}">
      <dsp:nvSpPr>
        <dsp:cNvPr id="0" name=""/>
        <dsp:cNvSpPr/>
      </dsp:nvSpPr>
      <dsp:spPr>
        <a:xfrm>
          <a:off x="0" y="2680968"/>
          <a:ext cx="7792089" cy="52681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latin typeface="Amasis MT Pro" panose="02040504050005020304" pitchFamily="18" charset="-18"/>
              <a:cs typeface="Calibri" panose="020F0502020204030204" pitchFamily="34" charset="0"/>
            </a:rPr>
            <a:t>SPRÁVNÍ REŽIE</a:t>
          </a:r>
        </a:p>
      </dsp:txBody>
      <dsp:txXfrm>
        <a:off x="0" y="2680968"/>
        <a:ext cx="7792089" cy="526816"/>
      </dsp:txXfrm>
    </dsp:sp>
    <dsp:sp modelId="{EE3524C9-7DFE-4722-9E30-53AB6A2E92E6}">
      <dsp:nvSpPr>
        <dsp:cNvPr id="0" name=""/>
        <dsp:cNvSpPr/>
      </dsp:nvSpPr>
      <dsp:spPr>
        <a:xfrm>
          <a:off x="0" y="3163732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AFA3C-0F87-4ABC-8BEF-224DA0DA42AE}">
      <dsp:nvSpPr>
        <dsp:cNvPr id="0" name=""/>
        <dsp:cNvSpPr/>
      </dsp:nvSpPr>
      <dsp:spPr>
        <a:xfrm>
          <a:off x="0" y="3163732"/>
          <a:ext cx="7792089" cy="52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latin typeface="Amasis MT Pro" panose="02040504050005020304" pitchFamily="18" charset="-18"/>
              <a:cs typeface="Calibri" panose="020F0502020204030204" pitchFamily="34" charset="0"/>
            </a:rPr>
            <a:t>VLASTNÍ NÁKLADY VÝKONU</a:t>
          </a:r>
        </a:p>
      </dsp:txBody>
      <dsp:txXfrm>
        <a:off x="0" y="3163732"/>
        <a:ext cx="7792089" cy="526816"/>
      </dsp:txXfrm>
    </dsp:sp>
    <dsp:sp modelId="{60B7EB5C-D25C-4D0E-8918-5EDECF63916C}">
      <dsp:nvSpPr>
        <dsp:cNvPr id="0" name=""/>
        <dsp:cNvSpPr/>
      </dsp:nvSpPr>
      <dsp:spPr>
        <a:xfrm>
          <a:off x="0" y="3690549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4CD6A-013F-45A5-AE93-071EF8F61AA2}">
      <dsp:nvSpPr>
        <dsp:cNvPr id="0" name=""/>
        <dsp:cNvSpPr/>
      </dsp:nvSpPr>
      <dsp:spPr>
        <a:xfrm>
          <a:off x="0" y="3734602"/>
          <a:ext cx="7792089" cy="52681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latin typeface="Amasis MT Pro" panose="02040504050005020304" pitchFamily="18" charset="-18"/>
              <a:cs typeface="Calibri" panose="020F0502020204030204" pitchFamily="34" charset="0"/>
            </a:rPr>
            <a:t>ODBYTOVÉ NÁKLADY</a:t>
          </a:r>
        </a:p>
      </dsp:txBody>
      <dsp:txXfrm>
        <a:off x="0" y="3734602"/>
        <a:ext cx="7792089" cy="526816"/>
      </dsp:txXfrm>
    </dsp:sp>
    <dsp:sp modelId="{9933A8F6-580C-4A87-8BA9-3F12DEB6743F}">
      <dsp:nvSpPr>
        <dsp:cNvPr id="0" name=""/>
        <dsp:cNvSpPr/>
      </dsp:nvSpPr>
      <dsp:spPr>
        <a:xfrm>
          <a:off x="0" y="4217366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16C68-AF89-4443-9DF3-CE2997377F62}">
      <dsp:nvSpPr>
        <dsp:cNvPr id="0" name=""/>
        <dsp:cNvSpPr/>
      </dsp:nvSpPr>
      <dsp:spPr>
        <a:xfrm>
          <a:off x="0" y="4217366"/>
          <a:ext cx="7792089" cy="52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latin typeface="Amasis MT Pro" panose="02040504050005020304" pitchFamily="18" charset="-18"/>
              <a:cs typeface="Calibri" panose="020F0502020204030204" pitchFamily="34" charset="0"/>
            </a:rPr>
            <a:t>ÚPLNÉ VLASTNÍ NÁKLADY VÝKONU</a:t>
          </a:r>
        </a:p>
      </dsp:txBody>
      <dsp:txXfrm>
        <a:off x="0" y="4217366"/>
        <a:ext cx="7792089" cy="526816"/>
      </dsp:txXfrm>
    </dsp:sp>
    <dsp:sp modelId="{554AF9F8-9A40-4F0F-9BD5-30258E856C1F}">
      <dsp:nvSpPr>
        <dsp:cNvPr id="0" name=""/>
        <dsp:cNvSpPr/>
      </dsp:nvSpPr>
      <dsp:spPr>
        <a:xfrm>
          <a:off x="0" y="4744183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95CA8-DD3D-43A7-86E0-9F21980A9334}">
      <dsp:nvSpPr>
        <dsp:cNvPr id="0" name=""/>
        <dsp:cNvSpPr/>
      </dsp:nvSpPr>
      <dsp:spPr>
        <a:xfrm>
          <a:off x="0" y="4788235"/>
          <a:ext cx="7792089" cy="52681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kern="1200" dirty="0">
              <a:latin typeface="Amasis MT Pro" panose="02040504050005020304" pitchFamily="18" charset="-18"/>
              <a:cs typeface="Calibri" panose="020F0502020204030204" pitchFamily="34" charset="0"/>
            </a:rPr>
            <a:t>MARŽE</a:t>
          </a:r>
        </a:p>
      </dsp:txBody>
      <dsp:txXfrm>
        <a:off x="0" y="4788235"/>
        <a:ext cx="7792089" cy="526816"/>
      </dsp:txXfrm>
    </dsp:sp>
    <dsp:sp modelId="{3A797BD2-E164-4381-9F8E-E9D66BCA8146}">
      <dsp:nvSpPr>
        <dsp:cNvPr id="0" name=""/>
        <dsp:cNvSpPr/>
      </dsp:nvSpPr>
      <dsp:spPr>
        <a:xfrm>
          <a:off x="0" y="5270999"/>
          <a:ext cx="77920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0CCF2-F316-4A49-B666-C7295117D138}">
      <dsp:nvSpPr>
        <dsp:cNvPr id="0" name=""/>
        <dsp:cNvSpPr/>
      </dsp:nvSpPr>
      <dsp:spPr>
        <a:xfrm>
          <a:off x="0" y="5270999"/>
          <a:ext cx="7792089" cy="526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latin typeface="Amasis MT Pro" panose="02040504050005020304" pitchFamily="18" charset="-18"/>
              <a:cs typeface="Calibri" panose="020F0502020204030204" pitchFamily="34" charset="0"/>
            </a:rPr>
            <a:t>CENA VÝKONU</a:t>
          </a:r>
        </a:p>
      </dsp:txBody>
      <dsp:txXfrm>
        <a:off x="0" y="5270999"/>
        <a:ext cx="7792089" cy="526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52BAE-B626-44BB-8885-59E1A2D67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DE764F-38BC-454D-9EDD-6477B0647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E39D99-9F63-4A83-A63F-7246643CE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D011DB-D1A8-466B-91AD-41EB22C93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801FE-055B-4C4E-825F-7C0887CED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75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79BF3-4C7E-447B-ADB5-053AAC684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CF0254-521C-48E5-87E5-A7C93D268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AF2C8-9303-42C5-B248-C8906A95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6959B-6056-4AEA-935A-4C2154AA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96FB00-73B2-497A-9043-CB125BC1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0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0D9CA9-E1DE-4620-89BA-9E0211DCF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0E11C7-44DC-4EE6-8ECC-846F32A43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FFA89-990C-4582-BE10-9084BFFD1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6F18E7-4C9A-45AE-A32F-FCA10F49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7DE399-2923-4D4F-B937-47018D05F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11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83DA4-DD4B-4893-B9F9-5321AE625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E866C-5AB5-468B-BF1F-28D8E48D4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6FEF1C-791F-4243-AE05-E83C2F78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16670B-BAF7-41E8-823C-13C42EB0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18E0E0-AC12-4302-8A35-2144F7A1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52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11DCF-2550-4136-8435-3AFFAE74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D4D829-369A-4C43-B1E1-9F86846D1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BF607-40FF-4AE5-A37C-8D1FCB93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2B778F-B53D-4EBF-8A11-B364299E1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B3580F-D44D-41C0-A592-6A1DD2F5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7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BF26C-14DD-4CB3-9EE5-4D41BBDB9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49369E-EBEE-46BE-8385-D00CDB2DC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39EEC4-C32B-41F9-B3DF-F5103FA9C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7C6B44-9E8F-403E-928C-F5D7198DD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9480C8-A432-447F-8221-3D8AD7AB9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26CDBE-6121-47F0-9A49-4ABBBF31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9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84F11-7E74-4DA7-AD63-B537314BF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F312FD-B922-43E8-B4F5-D0F7F611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AA0D4B-0360-4B9A-A9C0-D31E8C5D8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7E549C5-2A0E-4DC8-9D68-6B39C1A0E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54CACB-332E-492F-8CA1-CAA5B1E93C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C5D2A2-5598-4013-A5CD-50E7B00C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B7EF82-B28F-4871-9AA5-284F142B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558707-D4E5-4A62-B3FD-1152318E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79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84F51-8002-40CA-BD56-2E37E337A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392A8B-B019-4C5D-9B5E-744F019F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252976-7756-40BD-ABF6-C6F77CF3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74E7E6-A7E5-4D6D-B94D-1AB2DB8C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26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60609F-9151-4332-9362-48034FEB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DD09E5-D569-47E0-A244-E70F4FDF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F5BE3A-9787-4D72-BCE8-D20D9350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10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66000-A169-477C-A2D6-36A876ED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7039A-9178-4ECB-8BB9-FA87F1A3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4EDC26-0549-4B4B-941C-A1D31489E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A10C79-AB6A-4A7E-996F-10FB631F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7A717A-C6AD-4FFE-A0B2-2F980804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744B3E-D6B5-4361-888D-CB23A23B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29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486B9-5D4E-4D7B-98BF-F54BB37B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8F8B1B-6535-4D68-BE9E-B6BF4F815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1B1989-FD82-4E0A-9872-6A5AE82FE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765CE0-C868-4245-8FF4-A9D2A2EC1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3C5FAC-29B8-4A6D-AA60-52FE1610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70314E-A14C-4DCE-9D91-966A450D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87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584554-B576-47AB-8273-C3D3FEEFC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A2AF97-FB99-4E7F-B9EA-ED5564100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4C1C17-CE2C-42C8-8E25-F18122D36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39EE-A3A0-4586-8CBD-69413121C87B}" type="datetimeFigureOut">
              <a:rPr lang="cs-CZ" smtClean="0"/>
              <a:t>08.04.2022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0AD548-5448-49C5-8AB3-7B2F6072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9B2535-FD1F-4D3C-B861-BE18AF031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81DC9-77AB-4968-A59B-F238E9BAA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50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EA20985-2188-4EAC-A9D1-CFBFB4EF3EA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FF44670-0FE5-4DF2-86B4-53CEA3C697BE}"/>
              </a:ext>
            </a:extLst>
          </p:cNvPr>
          <p:cNvSpPr txBox="1"/>
          <p:nvPr/>
        </p:nvSpPr>
        <p:spPr>
          <a:xfrm>
            <a:off x="1762086" y="1099149"/>
            <a:ext cx="89090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4.</a:t>
            </a:r>
          </a:p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VYHODNOCENÍ VÝSLEDKŮ FINANČNÍ ANALÝZY</a:t>
            </a:r>
          </a:p>
        </p:txBody>
      </p:sp>
    </p:spTree>
    <p:extLst>
      <p:ext uri="{BB962C8B-B14F-4D97-AF65-F5344CB8AC3E}">
        <p14:creationId xmlns:p14="http://schemas.microsoft.com/office/powerpoint/2010/main" val="179624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3500" b="1" dirty="0">
                <a:latin typeface="Amasis MT Pro" panose="02040504050005020304" pitchFamily="18" charset="-18"/>
              </a:rPr>
              <a:t>DĚLENÍ ODCHYLEK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88" y="898154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kvantitativní odchylky -</a:t>
            </a:r>
            <a:r>
              <a:rPr lang="cs-CZ" sz="3500" dirty="0">
                <a:latin typeface="Amasis MT Pro" panose="02040504050005020304" pitchFamily="18" charset="-18"/>
              </a:rPr>
              <a:t> změny v objemových parametrech hodnocených kritérií (změny v množství výkonů, v objemu spotřebovaného materiálu, změny v časovém intervalu lidské práce),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kvalitativní odchylky -</a:t>
            </a:r>
            <a:r>
              <a:rPr lang="cs-CZ" sz="3500" dirty="0">
                <a:latin typeface="Amasis MT Pro" panose="02040504050005020304" pitchFamily="18" charset="-18"/>
              </a:rPr>
              <a:t> změny v  kvalitativních parametrů hodnocených kritérií (změny pořizovacích cen materiálu, změny mzdových sazeb),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odchylky struktury -</a:t>
            </a:r>
            <a:r>
              <a:rPr lang="cs-CZ" sz="3500" dirty="0">
                <a:latin typeface="Amasis MT Pro" panose="02040504050005020304" pitchFamily="18" charset="-18"/>
              </a:rPr>
              <a:t> vyjadřují změny ve struktuře výkonů nebo vstupujících zdrojů (změna struktury práce,  změna druhů materiálů).</a:t>
            </a:r>
          </a:p>
        </p:txBody>
      </p:sp>
    </p:spTree>
    <p:extLst>
      <p:ext uri="{BB962C8B-B14F-4D97-AF65-F5344CB8AC3E}">
        <p14:creationId xmlns:p14="http://schemas.microsoft.com/office/powerpoint/2010/main" val="1374462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KALKULACE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1057360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Představuje činnost, při které je vyčíslena výše nákladů, ceny, marže na kalkulační jednici.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Kalkulační jednice představuje objekt kalkulace a je definována jako určitý výkon daný měrnou jednotkou na kterou se stanoví nebo zjišťují vlastní náklady.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6609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ČLENĚNÍ NÁKLADŮ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1237113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 podle řízení nákladů kalkulací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jednicové,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režijní, </a:t>
            </a:r>
          </a:p>
          <a:p>
            <a:pPr marL="0"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b="1" dirty="0">
                <a:latin typeface="Amasis MT Pro" panose="02040504050005020304" pitchFamily="18" charset="-18"/>
              </a:rPr>
              <a:t>podle způsobu přiřazení nákladů v kalkulaci</a:t>
            </a:r>
          </a:p>
          <a:p>
            <a:pPr marL="741600" lvl="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300" dirty="0">
                <a:latin typeface="Amasis MT Pro" panose="02040504050005020304" pitchFamily="18" charset="-18"/>
              </a:rPr>
              <a:t> </a:t>
            </a:r>
            <a:r>
              <a:rPr lang="cs-CZ" sz="3300" i="1" dirty="0">
                <a:latin typeface="Amasis MT Pro" panose="02040504050005020304" pitchFamily="18" charset="-18"/>
              </a:rPr>
              <a:t>přímé,</a:t>
            </a:r>
          </a:p>
          <a:p>
            <a:pPr marL="741600" lvl="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300" i="1" dirty="0">
                <a:latin typeface="Amasis MT Pro" panose="02040504050005020304" pitchFamily="18" charset="-18"/>
              </a:rPr>
              <a:t> nepřímé. </a:t>
            </a:r>
          </a:p>
          <a:p>
            <a:pPr marL="285750" lvl="2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" panose="02040504050005020304" pitchFamily="18" charset="-18"/>
              </a:rPr>
              <a:t>podle vztahu k objemu výkonů</a:t>
            </a:r>
          </a:p>
          <a:p>
            <a:pPr marL="742950" lvl="3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fixní,</a:t>
            </a:r>
          </a:p>
          <a:p>
            <a:pPr marL="742950" lvl="3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variabilní.</a:t>
            </a:r>
          </a:p>
        </p:txBody>
      </p:sp>
    </p:spTree>
    <p:extLst>
      <p:ext uri="{BB962C8B-B14F-4D97-AF65-F5344CB8AC3E}">
        <p14:creationId xmlns:p14="http://schemas.microsoft.com/office/powerpoint/2010/main" val="3287331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KALKULAČNÍ VZOREC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E042DFD9-3DD5-424E-8C8B-8BF19B40C5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880360"/>
              </p:ext>
            </p:extLst>
          </p:nvPr>
        </p:nvGraphicFramePr>
        <p:xfrm>
          <a:off x="232558" y="945001"/>
          <a:ext cx="7792089" cy="5800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655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ALOKACE NEPŘÍMÝCH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969099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Alokace nepřímých nákladů je jedním z klíčových problémů kalkulace a představuje proces přiřazení nepřímých nákladů jednotlivým výkonům.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Prvním krokem je rozdělení nepřímých nákladů do skupin, podle veličin nebo podnikových útvarů, které vyvolávají jejich vznik.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Důležitou roli hraje při alokaci nákladů volba </a:t>
            </a:r>
            <a:r>
              <a:rPr lang="cs-CZ" sz="3500" b="1" dirty="0">
                <a:latin typeface="Amasis MT Pro" panose="02040504050005020304" pitchFamily="18" charset="-18"/>
              </a:rPr>
              <a:t>rozvrhové základny. </a:t>
            </a:r>
          </a:p>
        </p:txBody>
      </p:sp>
    </p:spTree>
    <p:extLst>
      <p:ext uri="{BB962C8B-B14F-4D97-AF65-F5344CB8AC3E}">
        <p14:creationId xmlns:p14="http://schemas.microsoft.com/office/powerpoint/2010/main" val="4228935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KALKULACE ABC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559" y="979610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" panose="02040504050005020304" pitchFamily="18" charset="-18"/>
              </a:rPr>
              <a:t>- </a:t>
            </a:r>
            <a:r>
              <a:rPr lang="cs-CZ" sz="3500" i="1" dirty="0" err="1">
                <a:latin typeface="Amasis MT Pro" panose="02040504050005020304" pitchFamily="18" charset="-18"/>
              </a:rPr>
              <a:t>Actvity</a:t>
            </a:r>
            <a:r>
              <a:rPr lang="cs-CZ" sz="3500" i="1" dirty="0">
                <a:latin typeface="Amasis MT Pro" panose="02040504050005020304" pitchFamily="18" charset="-18"/>
              </a:rPr>
              <a:t> </a:t>
            </a:r>
            <a:r>
              <a:rPr lang="cs-CZ" sz="3500" i="1" dirty="0" err="1">
                <a:latin typeface="Amasis MT Pro" panose="02040504050005020304" pitchFamily="18" charset="-18"/>
              </a:rPr>
              <a:t>Based</a:t>
            </a:r>
            <a:r>
              <a:rPr lang="cs-CZ" sz="3500" i="1" dirty="0">
                <a:latin typeface="Amasis MT Pro" panose="02040504050005020304" pitchFamily="18" charset="-18"/>
              </a:rPr>
              <a:t> </a:t>
            </a:r>
            <a:r>
              <a:rPr lang="cs-CZ" sz="3500" i="1" dirty="0" err="1">
                <a:latin typeface="Amasis MT Pro" panose="02040504050005020304" pitchFamily="18" charset="-18"/>
              </a:rPr>
              <a:t>Costing</a:t>
            </a:r>
            <a:endParaRPr lang="cs-CZ" sz="3500" i="1" dirty="0">
              <a:latin typeface="Amasis MT Pro" panose="02040504050005020304" pitchFamily="18" charset="-1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Nový přístup k tvorbě kalkulací.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Vychází z toho, že náklady jsou vyvolány činností, aktivitou.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Teprve zjištěním, jaký podíl nákladů na činnost je spotřebován výkonem, se stanoví výše nákladu na jednici.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Aktivita je přitom chápána jako základní část podnikatelského procesu, vymezená náklady na její provedení a měřitelným nebo neměřitelným výsledkem této aktivity.</a:t>
            </a:r>
          </a:p>
        </p:txBody>
      </p:sp>
    </p:spTree>
    <p:extLst>
      <p:ext uri="{BB962C8B-B14F-4D97-AF65-F5344CB8AC3E}">
        <p14:creationId xmlns:p14="http://schemas.microsoft.com/office/powerpoint/2010/main" val="2915457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Příklad ABC kalkulace pro zásobování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73" y="932313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Aktivita s měřitelným výstupem: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objednávka materiálu -</a:t>
            </a:r>
            <a:r>
              <a:rPr lang="cs-CZ" sz="3500" b="1" dirty="0">
                <a:latin typeface="Amasis MT Pro" panose="02040504050005020304" pitchFamily="18" charset="-18"/>
              </a:rPr>
              <a:t> </a:t>
            </a:r>
            <a:r>
              <a:rPr lang="cs-CZ" sz="3500" dirty="0">
                <a:latin typeface="Amasis MT Pro" panose="02040504050005020304" pitchFamily="18" charset="-18"/>
              </a:rPr>
              <a:t>výsledkem je počet objednávek,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přejímka materiálu na sklad – počet přejímek,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skladování materiálu – doba skladování,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výdej materiálu do výroby – množství vydaného materiálu,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Aktivita s neměřitelným výstupem: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aktivita související se správou skladu – mzda skladníka, vytápění skladu.</a:t>
            </a:r>
          </a:p>
        </p:txBody>
      </p:sp>
    </p:spTree>
    <p:extLst>
      <p:ext uri="{BB962C8B-B14F-4D97-AF65-F5344CB8AC3E}">
        <p14:creationId xmlns:p14="http://schemas.microsoft.com/office/powerpoint/2010/main" val="1967773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61" y="269488"/>
            <a:ext cx="11719763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Jednotlivé aktivity jsou účelově spojovány do činnosti, která představuje ucelenou část podnikatelského proces (zásobování).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Celý podnikatelský proces je tedy tvořen jednotlivými navzájem provázanými činnostmi (zásobování, výroba, správní činnost, odbyt).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Cílem kalkulace ABC je najít veličinu, na které výše režijních nákladů na tyto činnosti závisí.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Metodu je vhodné využít v odvětvích, kde vzniká široký sortiment výkonů, jejichž výrobní proces vyžaduje řadu poměrně nákladově náročných aktivit a činností.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271004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61" y="269488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Postup aplikace kalkulace dílčích aktivit (ABC) se skládá z následujících kroků: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3500" b="1" dirty="0">
                <a:latin typeface="Amasis MT Pro" panose="02040504050005020304" pitchFamily="18" charset="-18"/>
              </a:rPr>
              <a:t>Vynaložený ekonomický zdroj </a:t>
            </a:r>
            <a:r>
              <a:rPr lang="cs-CZ" sz="3500" dirty="0">
                <a:latin typeface="Amasis MT Pro" panose="02040504050005020304" pitchFamily="18" charset="-18"/>
              </a:rPr>
              <a:t>– nepřímý náklad je přiřazen k jednotlivým aktivitám; vztahová veličina nákladu je veličina, na jejímž základě se přiřazení provádí.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3500" b="1" dirty="0">
                <a:latin typeface="Amasis MT Pro" panose="02040504050005020304" pitchFamily="18" charset="-18"/>
              </a:rPr>
              <a:t>Zjistí se celkové náklady na jednotlivé aktivity</a:t>
            </a:r>
            <a:r>
              <a:rPr lang="cs-CZ" sz="3500" dirty="0">
                <a:latin typeface="Amasis MT Pro" panose="02040504050005020304" pitchFamily="18" charset="-18"/>
              </a:rPr>
              <a:t>, vymezí se vztahová veličina aktivity a stanoví se náklady na jednotku aktivity.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3500" b="1" dirty="0">
                <a:latin typeface="Amasis MT Pro" panose="02040504050005020304" pitchFamily="18" charset="-18"/>
              </a:rPr>
              <a:t>Určí se náklady na předmět alokace </a:t>
            </a:r>
            <a:r>
              <a:rPr lang="cs-CZ" sz="3500" dirty="0">
                <a:latin typeface="Amasis MT Pro" panose="02040504050005020304" pitchFamily="18" charset="-18"/>
              </a:rPr>
              <a:t>(výkon, službu) prostřednictvím nákladů na jednotku aktivity a objemu aktivity.</a:t>
            </a:r>
          </a:p>
        </p:txBody>
      </p:sp>
    </p:spTree>
    <p:extLst>
      <p:ext uri="{BB962C8B-B14F-4D97-AF65-F5344CB8AC3E}">
        <p14:creationId xmlns:p14="http://schemas.microsoft.com/office/powerpoint/2010/main" val="211212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EA20985-2188-4EAC-A9D1-CFBFB4EF3EA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FF44670-0FE5-4DF2-86B4-53CEA3C697BE}"/>
              </a:ext>
            </a:extLst>
          </p:cNvPr>
          <p:cNvSpPr txBox="1"/>
          <p:nvPr/>
        </p:nvSpPr>
        <p:spPr>
          <a:xfrm>
            <a:off x="1762086" y="1099149"/>
            <a:ext cx="890905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5.</a:t>
            </a:r>
          </a:p>
          <a:p>
            <a:pPr algn="ctr"/>
            <a:r>
              <a:rPr lang="cs-CZ" sz="7000" b="1" dirty="0">
                <a:latin typeface="Amasis MT Pro Medium" panose="02040604050005020304" pitchFamily="18" charset="-18"/>
              </a:rPr>
              <a:t>REPORT PRÁCE A MEZD</a:t>
            </a:r>
          </a:p>
        </p:txBody>
      </p:sp>
    </p:spTree>
    <p:extLst>
      <p:ext uri="{BB962C8B-B14F-4D97-AF65-F5344CB8AC3E}">
        <p14:creationId xmlns:p14="http://schemas.microsoft.com/office/powerpoint/2010/main" val="11452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POMĚROVÍ UKAZATELE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73" y="908928"/>
            <a:ext cx="11726882" cy="58367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cs typeface="Times New Roman" panose="02020603050405020304" pitchFamily="18" charset="0"/>
              </a:rPr>
              <a:t>Hodnotíme: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časovou řadu,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trend,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maximum a minimum,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extrémní výkyvy,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oborový průměr,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doporučované hodnoty,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mezipodnikové zpracování.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cs typeface="Times New Roman" panose="02020603050405020304" pitchFamily="18" charset="0"/>
              </a:rPr>
              <a:t>Zpracováváme:</a:t>
            </a:r>
          </a:p>
          <a:p>
            <a:pPr marL="914400" lvl="2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výpočet ukazatele,</a:t>
            </a:r>
          </a:p>
          <a:p>
            <a:pPr marL="914400" lvl="2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tabulka výsledků ukazatelů v čase,</a:t>
            </a:r>
          </a:p>
          <a:p>
            <a:pPr marL="914400" lvl="2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grafické znázornění ukazatelů v čase.</a:t>
            </a:r>
          </a:p>
        </p:txBody>
      </p:sp>
    </p:spTree>
    <p:extLst>
      <p:ext uri="{BB962C8B-B14F-4D97-AF65-F5344CB8AC3E}">
        <p14:creationId xmlns:p14="http://schemas.microsoft.com/office/powerpoint/2010/main" val="1111781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REPORTING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73" y="918087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Přehledné zpracování podnikových dat, tak aby uživatel měl přehled o dané aktivitě, činnosti, ukazateli či trendu.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Komplexní sytém vnitropodnikových výkazů a zpráv, který shromažďuje informace potřebné pro řízení celého podniku i organizačních jednotek podniku.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Poskytuje podklady pro rozhodování ve vhodné formě a ve vhodný čas.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Slouží pro zhodnocení dosavadního vývoje hospodaření podniku, plánování a rozhodování zvyšování výkonnosti podniku i organizačních jednotek.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Reporting je součástí podnikového </a:t>
            </a:r>
            <a:r>
              <a:rPr lang="cs-CZ" sz="3500" dirty="0" err="1">
                <a:latin typeface="Amasis MT Pro" panose="02040504050005020304" pitchFamily="18" charset="-18"/>
              </a:rPr>
              <a:t>controllignu</a:t>
            </a:r>
            <a:r>
              <a:rPr lang="cs-CZ" sz="3500" dirty="0">
                <a:latin typeface="Amasis MT Pro" panose="02040504050005020304" pitchFamily="18" charset="-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5042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80" y="73273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DĚLENÍ REPORTINGU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875324"/>
            <a:ext cx="11898439" cy="5760912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Interní reporting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ahrnuje reporty určené představenstvu, dozorčí radě či jednotlivým úsekům v rámci organizační struktury.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Při sestavování reportů je kladen mimořádný důraz na stručnost, jasnost a srozumitelnost reportů.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Externí reporting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edná o reporty vůči mateřské společnosti.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Provádí se porovnávání se stejným obdobím z předchozího roku a s plánem.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eportují střednědobé nebo roční plány a předpovědi na následující období.</a:t>
            </a:r>
          </a:p>
        </p:txBody>
      </p:sp>
    </p:spTree>
    <p:extLst>
      <p:ext uri="{BB962C8B-B14F-4D97-AF65-F5344CB8AC3E}">
        <p14:creationId xmlns:p14="http://schemas.microsoft.com/office/powerpoint/2010/main" val="116973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82" y="257908"/>
            <a:ext cx="11849835" cy="5760912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EXTERNÍ REPORTING TŘETÍM STRANÁM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Tento typ reportingu zahrnuje výkaznictví vůči: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státu,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úřadům,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bankám,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Vůči těmto institucím probíhá reporting za celou společnost dle účetních standardů dané země.</a:t>
            </a:r>
          </a:p>
        </p:txBody>
      </p:sp>
    </p:spTree>
    <p:extLst>
      <p:ext uri="{BB962C8B-B14F-4D97-AF65-F5344CB8AC3E}">
        <p14:creationId xmlns:p14="http://schemas.microsoft.com/office/powerpoint/2010/main" val="954264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77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REPORT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88" y="989033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Report je zpráva o podnikové činnosti na pravidelné bázi.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Výstupy k prezentování komplexních finančních a nefinančních informací podniku.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Využívají se na všech úrovních podnikového řízení.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Rozlišujeme tři základní typy reportů: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statické reporty,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dynamické reporty,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ad hoc reporty.</a:t>
            </a:r>
          </a:p>
        </p:txBody>
      </p:sp>
    </p:spTree>
    <p:extLst>
      <p:ext uri="{BB962C8B-B14F-4D97-AF65-F5344CB8AC3E}">
        <p14:creationId xmlns:p14="http://schemas.microsoft.com/office/powerpoint/2010/main" val="366220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35232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TYPY REPORTŮ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1" y="953334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STATICKÉ REPORTY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Slouží pro zobrazování informací standardní struktury s </a:t>
            </a:r>
            <a:r>
              <a:rPr lang="cs-CZ" sz="3500" i="1" dirty="0">
                <a:latin typeface="Amasis MT Pro" panose="02040504050005020304" pitchFamily="18" charset="-18"/>
              </a:rPr>
              <a:t>neměnnými parametry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finanční výkaznictví = výkazy kvartální, měsíční,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přehledy o prodejích,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pravidelné reporty zasílané e-mailem.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Podmínkou je akceptovatelná struktura reportu pro všechny uživatele, kteří ho budou využívat.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51246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204473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DYNAMICKÉ REPORTY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</a:t>
            </a:r>
            <a:r>
              <a:rPr lang="cs-CZ" sz="3500" b="1" dirty="0">
                <a:latin typeface="Amasis MT Pro" panose="02040504050005020304" pitchFamily="18" charset="-18"/>
              </a:rPr>
              <a:t> </a:t>
            </a:r>
            <a:r>
              <a:rPr lang="cs-CZ" sz="3500" dirty="0">
                <a:latin typeface="Amasis MT Pro" panose="02040504050005020304" pitchFamily="18" charset="-18"/>
              </a:rPr>
              <a:t>Report, který jeho uživatelé ovlivňují, a to jak jeho obsah, tak formu zadávání vstupních parametrů.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Přehled vztahující se k neznámým časovým obdobím, produktům a zákazníkům.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Výhodou dynamických reportů je přizpůsobení potřebám konkrétního uživatele.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63989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61" y="188706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AD HOC REPORTY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Vytváří se v okamžiku, kdy uživatelům nestačí informace obsažené ve statickém nebo dynamickém reportu.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Sám uživatel rozhoduje o tom, které informace jsou pro něj důležité, a které jsou naopak zbytečné.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Výhodou ad hoc reportů je jejich nezávislost na vývojářích reportingových systémů a možnost vytvořit si report až ve chvíli, kdy jej uživatel potřebuje a zná všechny informace potřebné k definici reportu. </a:t>
            </a:r>
            <a:endParaRPr lang="cs-CZ" sz="3500" dirty="0">
              <a:effectLst/>
              <a:latin typeface="Amasis MT Pro" panose="02040504050005020304" pitchFamily="18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177580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DĚLENÍ REPORTŮ DLE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1237113"/>
            <a:ext cx="11898439" cy="5508537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STANDARTNÍ PERIODICKÉ REPORTY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Informují zpravidla o hospodaření podniku za základní hospodářskou periodu, a to </a:t>
            </a: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jeden rok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(ať už kalendářní, nebo hospodářský),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ouvisí s pravidly externího výkaznictví, se zákonnou povinností akciových společností zveřejňovat výsledky svého hospodaření formou auditovaných finančních výkazů, </a:t>
            </a:r>
            <a:endParaRPr lang="cs-CZ" sz="3500" dirty="0">
              <a:latin typeface="Amasis MT Pro" panose="02040504050005020304" pitchFamily="18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ozvahy, výsledovky a výkazu peněžních toků.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34688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86229"/>
            <a:ext cx="11898439" cy="5508537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ZKRÁCENÉ PERIODICKÉ REPORTY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Pro operativní (krátkodobé) řízení podniku je roční interval příliš dlouhý, proto většina podniků sestavuje </a:t>
            </a: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měsíční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čtvrtletní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reporty.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Pro analytické sledování nejvýznamnějších položek:	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i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nákladů,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výnosů,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oběžných aktiv </a:t>
            </a:r>
            <a:r>
              <a:rPr lang="cs-CZ" sz="3500" i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(pohledávek, zásob)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krátkodobých</a:t>
            </a:r>
            <a:r>
              <a:rPr lang="cs-CZ" sz="3500" b="1" i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závazků </a:t>
            </a:r>
            <a:r>
              <a:rPr lang="cs-CZ" sz="3500" i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(vůči významným obchodním partnerům) 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se využívá i </a:t>
            </a: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denní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týdenní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3500" b="1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čtrnáctidenní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cyklus vyhotovování reportů.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Výhodou je efektivnost reportů, ale nevýhodou pracnost.</a:t>
            </a:r>
            <a:endParaRPr lang="cs-CZ" sz="3500" dirty="0">
              <a:effectLst/>
              <a:latin typeface="Amasis MT Pro" panose="02040504050005020304" pitchFamily="18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84566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80" y="65053"/>
            <a:ext cx="11841253" cy="919685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DASHBOARD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812800"/>
            <a:ext cx="11898439" cy="56124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ástroj, který podnikům umožnuje sledovat každodenní činnosti.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Dashboard je reportingový systém, který poskytuje včasné informace a poznatky, které uživatelům umožňují zlepšovat rozhodnutí, optimalizovat procesy nebo plány a </a:t>
            </a:r>
            <a:r>
              <a:rPr lang="cs-CZ" sz="3500" dirty="0"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efektivně</a:t>
            </a: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pracovat.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effectLst/>
                <a:latin typeface="Amasis MT Pro" panose="02040504050005020304" pitchFamily="18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Data z mnoha zdrojů zobrazena ve formátu interaktivní desky, která typicky obsahuje mnoho různých textových, tabulkových a grafových oblastí navržených tak, aby ukazovaly klíčové ukazatele výkonnosti a celkové zdraví podniku v reálném čase.</a:t>
            </a:r>
            <a:endParaRPr lang="cs-CZ" sz="3500" dirty="0">
              <a:latin typeface="Amasis MT Pro" panose="020405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60190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UKAZATELÉ PŘIDANÉ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73" y="969536"/>
            <a:ext cx="11726882" cy="58367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Ukazatele MVA a EVA vytvořili v první polovině 90. let američtí ekonomové.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Jejich použití se rychle rozšířilo do Evropy i do ČR.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MVA i EVA jsou registrované ochranné známky, jejich přesná metodika je součástí know-how společnosti Stern </a:t>
            </a:r>
            <a:r>
              <a:rPr lang="cs-CZ" sz="3500" dirty="0" err="1">
                <a:latin typeface="Amasis MT Pro" panose="02040504050005020304" pitchFamily="18" charset="-18"/>
              </a:rPr>
              <a:t>Value</a:t>
            </a:r>
            <a:r>
              <a:rPr lang="cs-CZ" sz="3500" dirty="0">
                <a:latin typeface="Amasis MT Pro" panose="02040504050005020304" pitchFamily="18" charset="-18"/>
              </a:rPr>
              <a:t> Management.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i="1" dirty="0">
              <a:latin typeface="Amasis MT Pro" panose="02040504050005020304" pitchFamily="18" charset="-18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3500" b="1" i="1" dirty="0">
              <a:latin typeface="Amasis MT Pro" panose="02040504050005020304" pitchFamily="18" charset="-18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AC63EE0-42A9-4D5A-8335-1FB60D5FB89C}"/>
              </a:ext>
            </a:extLst>
          </p:cNvPr>
          <p:cNvSpPr txBox="1"/>
          <p:nvPr/>
        </p:nvSpPr>
        <p:spPr>
          <a:xfrm rot="10800000" flipV="1">
            <a:off x="508000" y="4564285"/>
            <a:ext cx="21480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masis MT Pro" panose="02040504050005020304" pitchFamily="18" charset="-18"/>
              </a:rPr>
              <a:t>MVA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0332BDE-9AAD-4ABA-B1B1-0D5A30444C63}"/>
              </a:ext>
            </a:extLst>
          </p:cNvPr>
          <p:cNvSpPr txBox="1"/>
          <p:nvPr/>
        </p:nvSpPr>
        <p:spPr>
          <a:xfrm rot="10800000" flipV="1">
            <a:off x="508000" y="5421471"/>
            <a:ext cx="21480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masis MT Pro" panose="02040504050005020304" pitchFamily="18" charset="-18"/>
              </a:rPr>
              <a:t>EVA</a:t>
            </a:r>
          </a:p>
        </p:txBody>
      </p:sp>
    </p:spTree>
    <p:extLst>
      <p:ext uri="{BB962C8B-B14F-4D97-AF65-F5344CB8AC3E}">
        <p14:creationId xmlns:p14="http://schemas.microsoft.com/office/powerpoint/2010/main" val="1867874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80" y="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REPORTY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1" y="674731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Lidská práce je důležitý výrobní faktor.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Cílem personálního řízení je optimální využití lidské práce, zlepšování struktury a kvality lidských zdrojů, udržování personálních nákladů na optimální výši a odměňování pracovníků podle výkonu.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Na pracovní výsledky člověka a efektivnost práce působí různé vlivy (schopnosti, kvalifikace, charakter práce, odměňování, organizace práce, pracovní podmínky)</a:t>
            </a:r>
          </a:p>
        </p:txBody>
      </p:sp>
    </p:spTree>
    <p:extLst>
      <p:ext uri="{BB962C8B-B14F-4D97-AF65-F5344CB8AC3E}">
        <p14:creationId xmlns:p14="http://schemas.microsoft.com/office/powerpoint/2010/main" val="3251299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61" y="401193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Report práce je obvykle zaměřen na tři stěžejní oblasti: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analýzu počtu, pohybu a struktury pracovníků,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analýzu využití pracovníků,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analýzu odměňování.</a:t>
            </a:r>
          </a:p>
        </p:txBody>
      </p:sp>
    </p:spTree>
    <p:extLst>
      <p:ext uri="{BB962C8B-B14F-4D97-AF65-F5344CB8AC3E}">
        <p14:creationId xmlns:p14="http://schemas.microsoft.com/office/powerpoint/2010/main" val="4019257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ANALÝZA PRACOVNÍKŮ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188" y="1006522"/>
                <a:ext cx="11898439" cy="5508537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Počet pracovníků, které má podnik k dispozici, je výchozím údajem pro report práce.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Je to číselný údaj statického charakteru, který udává počet pracovníků k určitému okamžiku.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Protože počty pracovníků se v průběhu sledovaného období mění, pro výpočty se využívá </a:t>
                </a:r>
                <a:r>
                  <a:rPr lang="cs-CZ" sz="3500" b="1" dirty="0">
                    <a:latin typeface="Amasis MT Pro" panose="02040504050005020304" pitchFamily="18" charset="-18"/>
                  </a:rPr>
                  <a:t>evidenční počet pracovníků.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  <m:r>
                        <a:rPr lang="cs-CZ" sz="3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3000" b="0" i="0" smtClean="0">
                          <a:latin typeface="Cambria Math" panose="02040503050406030204" pitchFamily="18" charset="0"/>
                        </a:rPr>
                        <m:t>Eviden</m:t>
                      </m:r>
                      <m:r>
                        <a:rPr lang="cs-CZ" sz="3000" b="0" i="0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m:rPr>
                          <m:sty m:val="p"/>
                        </m:rPr>
                        <a:rPr lang="cs-CZ" sz="30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cs-CZ" sz="3000" b="0" i="0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m:rPr>
                          <m:sty m:val="p"/>
                        </m:rPr>
                        <a:rPr lang="cs-CZ" sz="3000" b="0" i="0" smtClean="0">
                          <a:latin typeface="Cambria Math" panose="02040503050406030204" pitchFamily="18" charset="0"/>
                        </a:rPr>
                        <m:t>po</m:t>
                      </m:r>
                      <m:r>
                        <a:rPr lang="cs-CZ" sz="3000" b="0" i="0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m:rPr>
                          <m:sty m:val="p"/>
                        </m:rPr>
                        <a:rPr lang="cs-CZ" sz="3000" b="0" i="0" smtClean="0">
                          <a:latin typeface="Cambria Math" panose="02040503050406030204" pitchFamily="18" charset="0"/>
                        </a:rPr>
                        <m:t>et</m:t>
                      </m:r>
                      <m:r>
                        <a:rPr lang="cs-CZ" sz="3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3000" b="0" i="0" smtClean="0">
                          <a:latin typeface="Cambria Math" panose="02040503050406030204" pitchFamily="18" charset="0"/>
                        </a:rPr>
                        <m:t>pracovn</m:t>
                      </m:r>
                      <m:r>
                        <a:rPr lang="cs-CZ" sz="3000" b="0" i="0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sz="30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3000" b="0" i="0" smtClean="0">
                          <a:latin typeface="Cambria Math" panose="02040503050406030204" pitchFamily="18" charset="0"/>
                        </a:rPr>
                        <m:t>ů= </m:t>
                      </m:r>
                      <m:f>
                        <m:fPr>
                          <m:ctrlPr>
                            <a:rPr lang="cs-CZ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sz="3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sty m:val="p"/>
                                </m:rP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pracovn</m:t>
                              </m:r>
                              <m: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  <m:r>
                                <m:rPr>
                                  <m:sty m:val="p"/>
                                </m:rP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  <m: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ů </m:t>
                              </m:r>
                              <m:r>
                                <m:rPr>
                                  <m:sty m:val="p"/>
                                </m:rP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za</m:t>
                              </m:r>
                              <m: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dan</m:t>
                              </m:r>
                              <m: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é </m:t>
                              </m:r>
                              <m:r>
                                <m:rPr>
                                  <m:sty m:val="p"/>
                                </m:rP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obdob</m:t>
                              </m:r>
                              <m:r>
                                <a:rPr lang="cs-CZ" sz="3000" b="0" i="0" smtClean="0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</m:e>
                          </m:nary>
                        </m:num>
                        <m:den>
                          <m:r>
                            <m:rPr>
                              <m:sty m:val="p"/>
                            </m:rP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kalend</m:t>
                          </m:r>
                          <m: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ář</m:t>
                          </m:r>
                          <m:r>
                            <m:rPr>
                              <m:sty m:val="p"/>
                            </m:rP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dn</m:t>
                          </m:r>
                          <m:r>
                            <a:rPr lang="cs-CZ" sz="3000" b="0" i="0" smtClean="0">
                              <a:latin typeface="Cambria Math" panose="02040503050406030204" pitchFamily="18" charset="0"/>
                            </a:rPr>
                            <m:t>í</m:t>
                          </m:r>
                        </m:den>
                      </m:f>
                    </m:oMath>
                  </m:oMathPara>
                </a14:m>
                <a:endParaRPr lang="cs-CZ" sz="3000" dirty="0">
                  <a:latin typeface="Amasis MT Pro" panose="02040504050005020304" pitchFamily="18" charset="-18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188" y="1006522"/>
                <a:ext cx="11898439" cy="5508537"/>
              </a:xfrm>
              <a:blipFill>
                <a:blip r:embed="rId3"/>
                <a:stretch>
                  <a:fillRect l="-1486" t="-1770" r="-16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7604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61" y="330248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Využívání pracovní síly předpokládá pohyb pracovníků, jejich přesuny podmíněné jednak změnou organizace práce, ale i strukturálními změnami.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Pohyb pracovníků sledujeme pomocí: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koeficientu fluktuace,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koeficientu přírůstku pracovníků,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koeficientu úbytku pracovníků,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koeficient stálosti pracovníků.</a:t>
            </a:r>
          </a:p>
        </p:txBody>
      </p:sp>
    </p:spTree>
    <p:extLst>
      <p:ext uri="{BB962C8B-B14F-4D97-AF65-F5344CB8AC3E}">
        <p14:creationId xmlns:p14="http://schemas.microsoft.com/office/powerpoint/2010/main" val="3448585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1533" y="174884"/>
                <a:ext cx="11608933" cy="5508537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500" b="1" i="1" dirty="0">
                    <a:latin typeface="Amasis MT Pro" panose="02040504050005020304" pitchFamily="18" charset="-18"/>
                  </a:rPr>
                  <a:t>Koeficient fluktuace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b="1" i="1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500" b="0" i="0" smtClean="0">
                          <a:latin typeface="Cambria Math" panose="02040503050406030204" pitchFamily="18" charset="0"/>
                        </a:rPr>
                        <m:t>KF</m:t>
                      </m:r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ne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žá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douc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odchody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eviden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ů</m:t>
                          </m:r>
                        </m:den>
                      </m:f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dirty="0">
                  <a:latin typeface="Amasis MT Pro" panose="02040504050005020304" pitchFamily="18" charset="-18"/>
                </a:endParaRP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Nežádoucí fluktuace pracovníků přináší podniku např. náklady spojené s hledáním, výběrem, přípravou a zaškolením pracovníků.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Ve velkých podnicích se provádí analýza příčin nežádoucích odchodů pracovníků (mzda, povaha práce, motivace). 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533" y="174884"/>
                <a:ext cx="11608933" cy="5508537"/>
              </a:xfrm>
              <a:blipFill>
                <a:blip r:embed="rId3"/>
                <a:stretch>
                  <a:fillRect l="-1576" t="-1772" b="-130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90882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3561" y="330248"/>
                <a:ext cx="11898439" cy="5508537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500" b="1" i="1" dirty="0">
                    <a:latin typeface="Amasis MT Pro" panose="02040504050005020304" pitchFamily="18" charset="-18"/>
                  </a:rPr>
                  <a:t>Koeficient přírůstku pracovníků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b="1" i="1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500" b="0" i="0" smtClean="0">
                          <a:latin typeface="Cambria Math" panose="02040503050406030204" pitchFamily="18" charset="0"/>
                        </a:rPr>
                        <m:t>KP</m:t>
                      </m:r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ří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rustek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eviden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ů</m:t>
                          </m:r>
                        </m:den>
                      </m:f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500" b="1" i="1" dirty="0">
                    <a:latin typeface="Amasis MT Pro" panose="02040504050005020304" pitchFamily="18" charset="-18"/>
                  </a:rPr>
                  <a:t>Koeficient úbytku pracovníků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5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Ú=</m:t>
                      </m:r>
                      <m:f>
                        <m:fPr>
                          <m:ctrlPr>
                            <a:rPr lang="cs-CZ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ú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bytek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eviden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ů</m:t>
                          </m:r>
                        </m:den>
                      </m:f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dirty="0">
                  <a:latin typeface="Amasis MT Pro" panose="02040504050005020304" pitchFamily="18" charset="-18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3561" y="330248"/>
                <a:ext cx="11898439" cy="5508537"/>
              </a:xfrm>
              <a:blipFill>
                <a:blip r:embed="rId3"/>
                <a:stretch>
                  <a:fillRect l="-1486" t="-17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321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8853" y="64525"/>
                <a:ext cx="11953147" cy="5508537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500" b="1" i="1" dirty="0">
                    <a:latin typeface="Amasis MT Pro" panose="02040504050005020304" pitchFamily="18" charset="-18"/>
                  </a:rPr>
                  <a:t>Koeficient stálosti pracovníků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b="1" i="1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500" b="0" i="0" smtClean="0">
                          <a:latin typeface="Cambria Math" panose="02040503050406030204" pitchFamily="18" charset="0"/>
                        </a:rPr>
                        <m:t>KS</m:t>
                      </m:r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st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l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eviden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ů</m:t>
                          </m:r>
                        </m:den>
                      </m:f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dirty="0">
                  <a:latin typeface="Amasis MT Pro" panose="02040504050005020304" pitchFamily="18" charset="-18"/>
                </a:endParaRP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Do čitatele se dosazují pracovníci, kteří jsou v podniku minimálně 3 až 5 let a více.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Vývoj koeficientu stálosti za delší časové období vypovídá o úrovni zainteresovanosti pracovníků v podniku a o celkové sociální politice a podnikovém klimatu. 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8853" y="64525"/>
                <a:ext cx="11953147" cy="5508537"/>
              </a:xfrm>
              <a:blipFill>
                <a:blip r:embed="rId3"/>
                <a:stretch>
                  <a:fillRect l="-1479" t="-1772" r="-969" b="-34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49861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ANALÝZA ODMĚŇOVÁNÍ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88" y="961216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</a:t>
            </a:r>
            <a:r>
              <a:rPr lang="cs-CZ" sz="3500" b="1" dirty="0">
                <a:latin typeface="Amasis MT Pro" panose="02040504050005020304" pitchFamily="18" charset="-18"/>
              </a:rPr>
              <a:t> Cílem analýzy odměňování je sledovaní: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mezd,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ostatních osobních nákladů,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průměrné mzdy,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produktivity práce.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Celkové mzdy se skládají ze: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základní mzdy,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příplatků a doplatků ke mzdě,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osobního ohodnocení,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prémií a odměn,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náhradách mezd. </a:t>
            </a:r>
          </a:p>
        </p:txBody>
      </p:sp>
    </p:spTree>
    <p:extLst>
      <p:ext uri="{BB962C8B-B14F-4D97-AF65-F5344CB8AC3E}">
        <p14:creationId xmlns:p14="http://schemas.microsoft.com/office/powerpoint/2010/main" val="1578445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61" y="195309"/>
            <a:ext cx="11663977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</a:t>
            </a:r>
            <a:r>
              <a:rPr lang="cs-CZ" sz="3500" b="1" dirty="0">
                <a:latin typeface="Amasis MT Pro" panose="02040504050005020304" pitchFamily="18" charset="-18"/>
              </a:rPr>
              <a:t> Mzdy dělíme na: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časové,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úkolové.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Celkový objem vyplacených mezd v průmyslových podnicích sledujeme obvykle v této struktuře: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mzdy výrobních dělníků,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mzdy pomocných pracovníků,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mzdy THP pracovníků.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Průměrné mzdy sledujeme za: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celý podnik,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jednotlivé kategorie pracovníků,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za jednotlivé vnitropodnikové útvary. </a:t>
            </a:r>
          </a:p>
        </p:txBody>
      </p:sp>
    </p:spTree>
    <p:extLst>
      <p:ext uri="{BB962C8B-B14F-4D97-AF65-F5344CB8AC3E}">
        <p14:creationId xmlns:p14="http://schemas.microsoft.com/office/powerpoint/2010/main" val="8688188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134008"/>
            <a:ext cx="11898439" cy="55085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Při stanovení </a:t>
            </a:r>
            <a:r>
              <a:rPr lang="cs-CZ" sz="3500" b="1" dirty="0">
                <a:latin typeface="Amasis MT Pro" panose="02040504050005020304" pitchFamily="18" charset="-18"/>
              </a:rPr>
              <a:t>průměrné mzdy </a:t>
            </a:r>
            <a:r>
              <a:rPr lang="cs-CZ" sz="3500" dirty="0">
                <a:latin typeface="Amasis MT Pro" panose="02040504050005020304" pitchFamily="18" charset="-18"/>
              </a:rPr>
              <a:t>se vychází z úhrn hrubých  mezd vyplacených pracovníkům v daném období a průměrného evidenčního počtu pracovníků.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Sledujeme: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vývoj průměrných mezd v delším časovém období,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vliv průměrných mezd jednotlivých kategorií pracovníků na průměrnou mzdu celého podniku.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Mzdy mají důchodový a nákladový aspekt.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Sledujeme vývoj celkových tržeb podniku a celkových mezd.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cs-CZ" sz="1500" b="1" dirty="0">
              <a:latin typeface="Amasis MT Pro" panose="02040504050005020304" pitchFamily="18" charset="-1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b="1" dirty="0">
                <a:latin typeface="Amasis MT Pro" panose="02040504050005020304" pitchFamily="18" charset="-18"/>
              </a:rPr>
              <a:t>VÝVOJ TRŽEB &gt; VÝVOJ MEZD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Amasis MT Pro" panose="02040504050005020304" pitchFamily="18" charset="-1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Pokud platí uvedená nerovnice, znamená to, že produktivita práce roste rychleji než průměrné mzdy.</a:t>
            </a:r>
          </a:p>
        </p:txBody>
      </p:sp>
    </p:spTree>
    <p:extLst>
      <p:ext uri="{BB962C8B-B14F-4D97-AF65-F5344CB8AC3E}">
        <p14:creationId xmlns:p14="http://schemas.microsoft.com/office/powerpoint/2010/main" val="4041451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5000" b="1" dirty="0">
                <a:latin typeface="Amasis MT Pro" panose="02040504050005020304" pitchFamily="18" charset="-18"/>
              </a:rPr>
              <a:t>MVA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73" y="908928"/>
            <a:ext cx="11726882" cy="58367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Market </a:t>
            </a:r>
            <a:r>
              <a:rPr lang="cs-CZ" sz="3500" dirty="0" err="1">
                <a:latin typeface="Amasis MT Pro" panose="02040504050005020304" pitchFamily="18" charset="-18"/>
              </a:rPr>
              <a:t>Value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Added</a:t>
            </a:r>
            <a:endParaRPr lang="cs-CZ" sz="3500" dirty="0">
              <a:latin typeface="Amasis MT Pro" panose="02040504050005020304" pitchFamily="18" charset="-1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Ukazatel, prostřednictvím kterého můžeme měřit výkonnost podniku.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Vypočítá se jako rozdíl tržní hodnoty akcií, tj. částky, kterou by nyní akcionáři získali prodejem svých akcií, a investovaného kapitálu, tj. částky, kterou do podniku vložili při jeho založení.</a:t>
            </a:r>
          </a:p>
        </p:txBody>
      </p:sp>
    </p:spTree>
    <p:extLst>
      <p:ext uri="{BB962C8B-B14F-4D97-AF65-F5344CB8AC3E}">
        <p14:creationId xmlns:p14="http://schemas.microsoft.com/office/powerpoint/2010/main" val="2616229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PRODUKTIVITA PRÁCE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9594" y="906037"/>
                <a:ext cx="11898439" cy="5508537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b="1" i="0" dirty="0">
                    <a:solidFill>
                      <a:srgbClr val="222222"/>
                    </a:solidFill>
                    <a:effectLst/>
                    <a:latin typeface="Amasis MT Pro" panose="02040504050005020304" pitchFamily="18" charset="-18"/>
                  </a:rPr>
                  <a:t>Produktivita</a:t>
                </a:r>
                <a:r>
                  <a:rPr lang="cs-CZ" sz="3500" b="0" i="0" dirty="0">
                    <a:solidFill>
                      <a:srgbClr val="222222"/>
                    </a:solidFill>
                    <a:effectLst/>
                    <a:latin typeface="Amasis MT Pro" panose="02040504050005020304" pitchFamily="18" charset="-18"/>
                  </a:rPr>
                  <a:t> je jeden z nejznámějších indikátorů pro měření výkonnosti.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b="0" i="0" dirty="0">
                    <a:solidFill>
                      <a:srgbClr val="222222"/>
                    </a:solidFill>
                    <a:effectLst/>
                    <a:latin typeface="Amasis MT Pro" panose="02040504050005020304" pitchFamily="18" charset="-18"/>
                  </a:rPr>
                  <a:t>Poměřujeme výstup generovaný jednotkou vstupu.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b="0" i="0" dirty="0">
                    <a:solidFill>
                      <a:srgbClr val="222222"/>
                    </a:solidFill>
                    <a:effectLst/>
                    <a:latin typeface="Amasis MT Pro" panose="02040504050005020304" pitchFamily="18" charset="-18"/>
                  </a:rPr>
                  <a:t>V případě </a:t>
                </a:r>
                <a:r>
                  <a:rPr lang="cs-CZ" sz="3500" b="1" i="0" dirty="0">
                    <a:solidFill>
                      <a:srgbClr val="222222"/>
                    </a:solidFill>
                    <a:effectLst/>
                    <a:latin typeface="Amasis MT Pro" panose="02040504050005020304" pitchFamily="18" charset="-18"/>
                  </a:rPr>
                  <a:t>produktivity práce </a:t>
                </a:r>
                <a:r>
                  <a:rPr lang="cs-CZ" sz="3500" b="0" i="0" dirty="0">
                    <a:solidFill>
                      <a:srgbClr val="222222"/>
                    </a:solidFill>
                    <a:effectLst/>
                    <a:latin typeface="Amasis MT Pro" panose="02040504050005020304" pitchFamily="18" charset="-18"/>
                  </a:rPr>
                  <a:t>se jedná o hodnotu výstupu na člověka, či hodinu.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Vývoj produktivity práce vypovídá o úspěchu firem, o vývoji konkurenceschopnosti odvětví na mezinárodním trhu.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Produktivita práce patří mezi hlavní faktory určující životní úroveň v dané ekonomice.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500" b="0" i="0" smtClean="0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cs-CZ" sz="3500" b="0" i="0" smtClean="0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3500" b="0" i="1" smtClean="0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3500" b="0" i="0" smtClean="0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Q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3500" b="0" i="0" smtClean="0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cs-CZ" sz="3500" b="0" dirty="0">
                  <a:solidFill>
                    <a:srgbClr val="222222"/>
                  </a:solidFill>
                  <a:effectLst/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dirty="0">
                  <a:latin typeface="Amasis MT Pro" panose="02040504050005020304" pitchFamily="18" charset="-18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594" y="906037"/>
                <a:ext cx="11898439" cy="5508537"/>
              </a:xfrm>
              <a:blipFill>
                <a:blip r:embed="rId3"/>
                <a:stretch>
                  <a:fillRect l="-1486" t="-1772" r="-2049" b="-63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23181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3561" y="330248"/>
                <a:ext cx="11898439" cy="5508537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500" b="1" i="1" dirty="0">
                    <a:latin typeface="Amasis MT Pro" panose="02040504050005020304" pitchFamily="18" charset="-18"/>
                  </a:rPr>
                  <a:t>Produktivita práce z tržeb za výrobky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b="1" i="1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50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tr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by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za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robky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slu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by</m:t>
                          </m:r>
                        </m:num>
                        <m:den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eviden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po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č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et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pracovn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k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ů</m:t>
                          </m:r>
                        </m:den>
                      </m:f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500" b="1" i="1" dirty="0">
                    <a:latin typeface="Amasis MT Pro" panose="02040504050005020304" pitchFamily="18" charset="-18"/>
                  </a:rPr>
                  <a:t>Mzdová produktivita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3500" i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tr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by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osobn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m:rPr>
                              <m:sty m:val="p"/>
                            </m:rPr>
                            <a:rPr lang="cs-CZ" sz="3500" b="0" i="0" smtClean="0">
                              <a:latin typeface="Cambria Math" panose="02040503050406030204" pitchFamily="18" charset="0"/>
                            </a:rPr>
                            <m:t>klady</m:t>
                          </m:r>
                        </m:den>
                      </m:f>
                      <m:r>
                        <a:rPr lang="cs-CZ" sz="3500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35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2000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500" dirty="0">
                    <a:latin typeface="Amasis MT Pro" panose="02040504050005020304" pitchFamily="18" charset="-18"/>
                  </a:rPr>
                  <a:t>Ukazatel udává, kolik Kč tržeb připadá na 1 Kč osobních nákladů.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3561" y="330248"/>
                <a:ext cx="11898439" cy="5508537"/>
              </a:xfrm>
              <a:blipFill>
                <a:blip r:embed="rId3"/>
                <a:stretch>
                  <a:fillRect l="-1486" t="-1770" b="-95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2264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61" y="330248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Příčinami nízké produktivity práce mohou jsou: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chyby ve stylu řízení,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malá flexibilita pracovníků,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nedostatečná příprava práce,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nedostatečný systém výrobního plánování,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nedokonalá výroba,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prostoje, </a:t>
            </a:r>
          </a:p>
        </p:txBody>
      </p:sp>
    </p:spTree>
    <p:extLst>
      <p:ext uri="{BB962C8B-B14F-4D97-AF65-F5344CB8AC3E}">
        <p14:creationId xmlns:p14="http://schemas.microsoft.com/office/powerpoint/2010/main" val="391324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5000" b="1" dirty="0">
                <a:latin typeface="Amasis MT Pro" panose="02040504050005020304" pitchFamily="18" charset="-18"/>
              </a:rPr>
              <a:t>EVA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73" y="908928"/>
            <a:ext cx="11726882" cy="58367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 err="1">
                <a:latin typeface="Amasis MT Pro" panose="02040504050005020304" pitchFamily="18" charset="-18"/>
              </a:rPr>
              <a:t>Economic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Value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Added</a:t>
            </a:r>
            <a:endParaRPr lang="cs-CZ" sz="3500" dirty="0">
              <a:latin typeface="Amasis MT Pro" panose="02040504050005020304" pitchFamily="18" charset="-1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Model je založen na </a:t>
            </a:r>
            <a:r>
              <a:rPr lang="cs-CZ" sz="3500" b="1" dirty="0">
                <a:latin typeface="Amasis MT Pro" panose="02040504050005020304" pitchFamily="18" charset="-18"/>
              </a:rPr>
              <a:t>ekonomickém zisku</a:t>
            </a:r>
            <a:r>
              <a:rPr lang="cs-CZ" sz="3500" dirty="0">
                <a:latin typeface="Amasis MT Pro" panose="02040504050005020304" pitchFamily="18" charset="-18"/>
              </a:rPr>
              <a:t>, který oproti účetnímu zisku představuje přebytek výnosů, které zůstávají ve firmě po zaplacení služeb výrobních faktorů včetně cizího a vlastního kapitálu.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Měří, kolik hodnoty zbývá podniku pro jeho další rozvoj z vytvořeného hospodářského výsledku po uspokojení nároků všech zájmových skupin včetně vlastníků.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Ukazatel EVA využívá především finanční management.</a:t>
            </a:r>
          </a:p>
        </p:txBody>
      </p:sp>
    </p:spTree>
    <p:extLst>
      <p:ext uri="{BB962C8B-B14F-4D97-AF65-F5344CB8AC3E}">
        <p14:creationId xmlns:p14="http://schemas.microsoft.com/office/powerpoint/2010/main" val="55273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8" y="11235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VÝPOČET EVA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6780" y="1237113"/>
                <a:ext cx="11898439" cy="5508537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500" b="1" i="0" smtClean="0">
                          <a:latin typeface="Cambria Math" panose="02040503050406030204" pitchFamily="18" charset="0"/>
                        </a:rPr>
                        <m:t>𝐄𝐕𝐀</m:t>
                      </m:r>
                      <m:r>
                        <a:rPr lang="cs-CZ" sz="35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500" b="1" i="0" smtClean="0">
                          <a:latin typeface="Cambria Math" panose="02040503050406030204" pitchFamily="18" charset="0"/>
                        </a:rPr>
                        <m:t>𝐍𝐎𝐏𝐀𝐓</m:t>
                      </m:r>
                      <m:r>
                        <a:rPr lang="cs-CZ" sz="3500" b="1" i="0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cs-CZ" sz="3500" b="1" i="0" smtClean="0">
                          <a:latin typeface="Cambria Math" panose="02040503050406030204" pitchFamily="18" charset="0"/>
                        </a:rPr>
                        <m:t>𝐖𝐀𝐂𝐂</m:t>
                      </m:r>
                      <m:r>
                        <a:rPr lang="cs-CZ" sz="3500" b="1" i="0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cs-CZ" sz="3500" b="1" i="0" smtClean="0">
                          <a:latin typeface="Cambria Math" panose="02040503050406030204" pitchFamily="18" charset="0"/>
                        </a:rPr>
                        <m:t>𝐂</m:t>
                      </m:r>
                    </m:oMath>
                  </m:oMathPara>
                </a14:m>
                <a:endParaRPr lang="cs-CZ" sz="3000" i="1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000" i="1" dirty="0">
                  <a:latin typeface="Amasis MT Pro" panose="02040504050005020304" pitchFamily="18" charset="-18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000" i="1" dirty="0">
                    <a:latin typeface="Amasis MT Pro" panose="02040504050005020304" pitchFamily="18" charset="-18"/>
                  </a:rPr>
                  <a:t>EVA…ekonomická přidaná hodnota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000" i="1" dirty="0">
                    <a:latin typeface="Amasis MT Pro" panose="02040504050005020304" pitchFamily="18" charset="-18"/>
                  </a:rPr>
                  <a:t>NOPAT…čistý provozní zisk za sledované období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cs-CZ" sz="3000" i="1" dirty="0">
                    <a:latin typeface="Amasis MT Pro" panose="02040504050005020304" pitchFamily="18" charset="-18"/>
                  </a:rPr>
                  <a:t>WACC… </a:t>
                </a:r>
                <a:r>
                  <a:rPr lang="cs-CZ" sz="3000" i="1" dirty="0" err="1">
                    <a:latin typeface="Amasis MT Pro" panose="02040504050005020304" pitchFamily="18" charset="-18"/>
                  </a:rPr>
                  <a:t>Weighted</a:t>
                </a:r>
                <a:r>
                  <a:rPr lang="cs-CZ" sz="3000" i="1" dirty="0">
                    <a:latin typeface="Amasis MT Pro" panose="02040504050005020304" pitchFamily="18" charset="-18"/>
                  </a:rPr>
                  <a:t> </a:t>
                </a:r>
                <a:r>
                  <a:rPr lang="cs-CZ" sz="3000" i="1" dirty="0" err="1">
                    <a:latin typeface="Amasis MT Pro" panose="02040504050005020304" pitchFamily="18" charset="-18"/>
                  </a:rPr>
                  <a:t>Average</a:t>
                </a:r>
                <a:r>
                  <a:rPr lang="cs-CZ" sz="3000" i="1" dirty="0">
                    <a:latin typeface="Amasis MT Pro" panose="02040504050005020304" pitchFamily="18" charset="-18"/>
                  </a:rPr>
                  <a:t> </a:t>
                </a:r>
                <a:r>
                  <a:rPr lang="cs-CZ" sz="3000" i="1" dirty="0" err="1">
                    <a:latin typeface="Amasis MT Pro" panose="02040504050005020304" pitchFamily="18" charset="-18"/>
                  </a:rPr>
                  <a:t>Cost</a:t>
                </a:r>
                <a:r>
                  <a:rPr lang="cs-CZ" sz="3000" i="1" dirty="0">
                    <a:latin typeface="Amasis MT Pro" panose="02040504050005020304" pitchFamily="18" charset="-18"/>
                  </a:rPr>
                  <a:t> </a:t>
                </a:r>
                <a:r>
                  <a:rPr lang="cs-CZ" sz="3000" i="1" dirty="0" err="1">
                    <a:latin typeface="Amasis MT Pro" panose="02040504050005020304" pitchFamily="18" charset="-18"/>
                  </a:rPr>
                  <a:t>of</a:t>
                </a:r>
                <a:r>
                  <a:rPr lang="cs-CZ" sz="3000" i="1" dirty="0">
                    <a:latin typeface="Amasis MT Pro" panose="02040504050005020304" pitchFamily="18" charset="-18"/>
                  </a:rPr>
                  <a:t> </a:t>
                </a:r>
                <a:r>
                  <a:rPr lang="cs-CZ" sz="3000" i="1" dirty="0" err="1">
                    <a:latin typeface="Amasis MT Pro" panose="02040504050005020304" pitchFamily="18" charset="-18"/>
                  </a:rPr>
                  <a:t>Capital</a:t>
                </a:r>
                <a:r>
                  <a:rPr lang="cs-CZ" sz="3000" i="1" dirty="0">
                    <a:latin typeface="Amasis MT Pro" panose="02040504050005020304" pitchFamily="18" charset="-18"/>
                  </a:rPr>
                  <a:t>, vážený průměr nákladů na kapitál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cs-CZ" sz="3000" dirty="0">
                  <a:latin typeface="Amasis MT Pro" panose="02040504050005020304" pitchFamily="18" charset="-18"/>
                </a:endParaRP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Firma vytváří přidanou hodnotu pro vlastníky, jestliže je ukazatel EVA větší než 0.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buFontTx/>
                  <a:buChar char="-"/>
                </a:pPr>
                <a:r>
                  <a:rPr lang="cs-CZ" sz="3500" dirty="0">
                    <a:latin typeface="Amasis MT Pro" panose="02040504050005020304" pitchFamily="18" charset="-18"/>
                  </a:rPr>
                  <a:t>Ukazatel poskytuje managementu reálnější informace o výnosnosti firmy a vede k růstu tržní hodnoty firmy.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2D0C74B-20AA-48B1-ACC8-218988654C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780" y="1237113"/>
                <a:ext cx="11898439" cy="5508537"/>
              </a:xfrm>
              <a:blipFill>
                <a:blip r:embed="rId3"/>
                <a:stretch>
                  <a:fillRect l="-1486" b="-38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21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0AD58F3-9B37-4B5A-BFB8-EF829440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80" y="0"/>
            <a:ext cx="11841253" cy="1012413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Amasis MT Pro" panose="02040504050005020304" pitchFamily="18" charset="-18"/>
              </a:rPr>
              <a:t>ANALÝZA ODCHYLEK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835092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</a:t>
            </a:r>
            <a:r>
              <a:rPr lang="cs-CZ" sz="3500" dirty="0">
                <a:solidFill>
                  <a:srgbClr val="202122"/>
                </a:solidFill>
                <a:latin typeface="Amasis MT Pro" panose="02040504050005020304" pitchFamily="18" charset="-18"/>
              </a:rPr>
              <a:t>C</a:t>
            </a:r>
            <a:r>
              <a:rPr lang="cs-CZ" sz="3500" b="0" i="0" dirty="0">
                <a:solidFill>
                  <a:srgbClr val="202122"/>
                </a:solidFill>
                <a:effectLst/>
                <a:latin typeface="Amasis MT Pro" panose="02040504050005020304" pitchFamily="18" charset="-18"/>
              </a:rPr>
              <a:t>ílem analýzy odchylek je zjištění příčiny jejich vzniku, zhodnocení jejich dopadu a vytvoření předpokladů pro nápravná opatření, která by umožnila eliminovat vznik těchto negativních odchylek do budoucna.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Perioda zjišťování skutečných hodnot může být různá, závisí prostředí ve kterém podnik působí a jeho možnostech.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Nejčastěji jsou využívány měsíční intervaly.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Mohou být využívány i intervaly kratší, je pak možno náklady řídit efektivněji, ovšem rostou i náklady na samotné zjišťování odchylek. </a:t>
            </a:r>
          </a:p>
        </p:txBody>
      </p:sp>
    </p:spTree>
    <p:extLst>
      <p:ext uri="{BB962C8B-B14F-4D97-AF65-F5344CB8AC3E}">
        <p14:creationId xmlns:p14="http://schemas.microsoft.com/office/powerpoint/2010/main" val="166042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220236"/>
            <a:ext cx="11898439" cy="55085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- V praxi mohou nastat odchylky: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 pozitivní,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 negativní.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Samotné zjištění odchylky nemusí znamenat zásadní problém.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Důležité je zachytit odchylky včas, protože jsou pouze indikátorem potenciálního problému, který musí být vyřešen.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Sledují se odchylky: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 přímého materiálů,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 přímých mezd,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 režijních nákladů,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i="1" dirty="0">
                <a:latin typeface="Amasis MT Pro" panose="02040504050005020304" pitchFamily="18" charset="-18"/>
              </a:rPr>
              <a:t> tržeb.</a:t>
            </a:r>
          </a:p>
        </p:txBody>
      </p:sp>
    </p:spTree>
    <p:extLst>
      <p:ext uri="{BB962C8B-B14F-4D97-AF65-F5344CB8AC3E}">
        <p14:creationId xmlns:p14="http://schemas.microsoft.com/office/powerpoint/2010/main" val="342803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74E7F2-7F56-4FC2-8185-8EED0531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C74B-20AA-48B1-ACC8-21898865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80" y="378373"/>
            <a:ext cx="11898439" cy="636727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Cílem analýzy odchylek je: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zjistit příčiny vzniku odchylek,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zhodnotit jejich dopad na hodnocenou část podnikatelského procesu ve všech liniích, které jsou odchylkou ovlivněny,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vytvořit předpoklady pro přijetí takových opatření, která by eliminovala vznik významných (zejména negativních) odchylek v budoucnosti.</a:t>
            </a:r>
          </a:p>
        </p:txBody>
      </p:sp>
    </p:spTree>
    <p:extLst>
      <p:ext uri="{BB962C8B-B14F-4D97-AF65-F5344CB8AC3E}">
        <p14:creationId xmlns:p14="http://schemas.microsoft.com/office/powerpoint/2010/main" val="23922867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2200</Words>
  <Application>Microsoft Office PowerPoint</Application>
  <PresentationFormat>Širokoúhlá obrazovka</PresentationFormat>
  <Paragraphs>272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0" baseType="lpstr">
      <vt:lpstr>Amasis MT Pro</vt:lpstr>
      <vt:lpstr>Amasis MT Pro Medium</vt:lpstr>
      <vt:lpstr>Arial</vt:lpstr>
      <vt:lpstr>Calibri</vt:lpstr>
      <vt:lpstr>Calibri Light</vt:lpstr>
      <vt:lpstr>Cambria Math</vt:lpstr>
      <vt:lpstr>Wingdings</vt:lpstr>
      <vt:lpstr>Motiv Office</vt:lpstr>
      <vt:lpstr>Prezentace aplikace PowerPoint</vt:lpstr>
      <vt:lpstr>POMĚROVÍ UKAZATELE</vt:lpstr>
      <vt:lpstr>UKAZATELÉ PŘIDANÉ HODNOTY</vt:lpstr>
      <vt:lpstr>MVA</vt:lpstr>
      <vt:lpstr>EVA</vt:lpstr>
      <vt:lpstr>VÝPOČET EVA</vt:lpstr>
      <vt:lpstr>ANALÝZA ODCHYLEK</vt:lpstr>
      <vt:lpstr>Prezentace aplikace PowerPoint</vt:lpstr>
      <vt:lpstr>Prezentace aplikace PowerPoint</vt:lpstr>
      <vt:lpstr>DĚLENÍ ODCHYLEK</vt:lpstr>
      <vt:lpstr>KALKULACE NÁKLADŮ</vt:lpstr>
      <vt:lpstr>ČLENĚNÍ NÁKLADŮ </vt:lpstr>
      <vt:lpstr>KALKULAČNÍ VZOREC</vt:lpstr>
      <vt:lpstr>ALOKACE NEPŘÍMÝCH NÁKLADŮ</vt:lpstr>
      <vt:lpstr>KALKULACE ABC</vt:lpstr>
      <vt:lpstr>Příklad ABC kalkulace pro zásobování</vt:lpstr>
      <vt:lpstr>Prezentace aplikace PowerPoint</vt:lpstr>
      <vt:lpstr>Prezentace aplikace PowerPoint</vt:lpstr>
      <vt:lpstr>Prezentace aplikace PowerPoint</vt:lpstr>
      <vt:lpstr>REPORTING</vt:lpstr>
      <vt:lpstr>DĚLENÍ REPORTINGU</vt:lpstr>
      <vt:lpstr>Prezentace aplikace PowerPoint</vt:lpstr>
      <vt:lpstr>REPORT</vt:lpstr>
      <vt:lpstr>TYPY REPORTŮ</vt:lpstr>
      <vt:lpstr>Prezentace aplikace PowerPoint</vt:lpstr>
      <vt:lpstr>Prezentace aplikace PowerPoint</vt:lpstr>
      <vt:lpstr>DĚLENÍ REPORTŮ DLE ČASU</vt:lpstr>
      <vt:lpstr>Prezentace aplikace PowerPoint</vt:lpstr>
      <vt:lpstr>DASHBOARD</vt:lpstr>
      <vt:lpstr>REPORTY PRÁCE</vt:lpstr>
      <vt:lpstr>Prezentace aplikace PowerPoint</vt:lpstr>
      <vt:lpstr>ANALÝZA PRACOVNÍKŮ</vt:lpstr>
      <vt:lpstr>Prezentace aplikace PowerPoint</vt:lpstr>
      <vt:lpstr>Prezentace aplikace PowerPoint</vt:lpstr>
      <vt:lpstr>Prezentace aplikace PowerPoint</vt:lpstr>
      <vt:lpstr>Prezentace aplikace PowerPoint</vt:lpstr>
      <vt:lpstr>ANALÝZA ODMĚŇOVÁNÍ</vt:lpstr>
      <vt:lpstr>Prezentace aplikace PowerPoint</vt:lpstr>
      <vt:lpstr>Prezentace aplikace PowerPoint</vt:lpstr>
      <vt:lpstr>PRODUKTIVITA PRÁCE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Prachařová Lenka</dc:creator>
  <cp:lastModifiedBy>Prachařová Lenka</cp:lastModifiedBy>
  <cp:revision>107</cp:revision>
  <dcterms:created xsi:type="dcterms:W3CDTF">2022-03-11T08:21:48Z</dcterms:created>
  <dcterms:modified xsi:type="dcterms:W3CDTF">2022-04-08T13:36:17Z</dcterms:modified>
</cp:coreProperties>
</file>