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7" r:id="rId4"/>
    <p:sldId id="298" r:id="rId5"/>
    <p:sldId id="300" r:id="rId6"/>
    <p:sldId id="299" r:id="rId7"/>
    <p:sldId id="301" r:id="rId8"/>
    <p:sldId id="302" r:id="rId9"/>
    <p:sldId id="303" r:id="rId10"/>
    <p:sldId id="305" r:id="rId11"/>
    <p:sldId id="304" r:id="rId12"/>
    <p:sldId id="306" r:id="rId13"/>
    <p:sldId id="307" r:id="rId14"/>
    <p:sldId id="308" r:id="rId15"/>
    <p:sldId id="309" r:id="rId16"/>
    <p:sldId id="310" r:id="rId17"/>
    <p:sldId id="312" r:id="rId18"/>
    <p:sldId id="311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34711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RENTABILITY</a:t>
          </a: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/>
        </a:p>
      </dgm:t>
    </dgm:pt>
    <dgm:pt modelId="{3B19C664-7278-47B1-BC03-486611C7CF1E}" type="sibTrans" cxnId="{C2A14575-6251-45AE-9B3D-17404B8B1F9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0E690DB4-4FA3-4AFA-A760-F698E5374A17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AKTIVITY</a:t>
          </a: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/>
        </a:p>
      </dgm:t>
    </dgm:pt>
    <dgm:pt modelId="{8B033B78-0D8F-493D-A85F-893DCF68ECD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FINANČNÍCH FONDŮ A CF</a:t>
          </a:r>
        </a:p>
      </dgm:t>
    </dgm:pt>
    <dgm:pt modelId="{F9A8151B-1C8C-461A-94E6-03A9615AD327}" type="parTrans" cxnId="{DD4087D6-0F4F-4590-8293-FE316E6ADE07}">
      <dgm:prSet/>
      <dgm:spPr/>
      <dgm:t>
        <a:bodyPr/>
        <a:lstStyle/>
        <a:p>
          <a:endParaRPr lang="cs-CZ"/>
        </a:p>
      </dgm:t>
    </dgm:pt>
    <dgm:pt modelId="{A905C994-FAB1-4624-990E-4B91A5A5E2F7}" type="sibTrans" cxnId="{DD4087D6-0F4F-4590-8293-FE316E6ADE07}">
      <dgm:prSet/>
      <dgm:spPr/>
      <dgm:t>
        <a:bodyPr/>
        <a:lstStyle/>
        <a:p>
          <a:endParaRPr lang="cs-CZ"/>
        </a:p>
      </dgm:t>
    </dgm:pt>
    <dgm:pt modelId="{181C682F-69CA-41D3-9301-460BD1D53C9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ZADLUŽENOSTI</a:t>
          </a: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/>
        </a:p>
      </dgm:t>
    </dgm:pt>
    <dgm:pt modelId="{BE8C20FC-D1DB-4536-9FDA-A323D912F335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LIKVIDITY</a:t>
          </a:r>
        </a:p>
      </dgm:t>
    </dgm:pt>
    <dgm:pt modelId="{FF34DE22-CC69-486C-BDAD-8594BB11A8E2}" type="parTrans" cxnId="{727DF397-CB4E-4A06-96F3-424B17E0CFCB}">
      <dgm:prSet/>
      <dgm:spPr/>
      <dgm:t>
        <a:bodyPr/>
        <a:lstStyle/>
        <a:p>
          <a:endParaRPr lang="cs-CZ"/>
        </a:p>
      </dgm:t>
    </dgm:pt>
    <dgm:pt modelId="{C440C48F-2426-4A87-9C63-3D87C73E42D4}" type="sibTrans" cxnId="{727DF397-CB4E-4A06-96F3-424B17E0CFCB}">
      <dgm:prSet/>
      <dgm:spPr/>
      <dgm:t>
        <a:bodyPr/>
        <a:lstStyle/>
        <a:p>
          <a:endParaRPr lang="cs-CZ"/>
        </a:p>
      </dgm:t>
    </dgm:pt>
    <dgm:pt modelId="{30135169-2DB2-4911-9FC2-F156A752E658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TRŽNÍ HODNOTY</a:t>
          </a:r>
        </a:p>
      </dgm:t>
    </dgm:pt>
    <dgm:pt modelId="{35E72845-32E5-4AD9-9A2D-32A62BAE6924}" type="parTrans" cxnId="{3BC99E6B-A397-46B3-8DFF-F3EA6C35C5BE}">
      <dgm:prSet/>
      <dgm:spPr/>
      <dgm:t>
        <a:bodyPr/>
        <a:lstStyle/>
        <a:p>
          <a:endParaRPr lang="cs-CZ"/>
        </a:p>
      </dgm:t>
    </dgm:pt>
    <dgm:pt modelId="{356A83CE-B689-4108-9F83-32F88F746B43}" type="sibTrans" cxnId="{3BC99E6B-A397-46B3-8DFF-F3EA6C35C5BE}">
      <dgm:prSet/>
      <dgm:spPr/>
      <dgm:t>
        <a:bodyPr/>
        <a:lstStyle/>
        <a:p>
          <a:endParaRPr lang="cs-CZ"/>
        </a:p>
      </dgm:t>
    </dgm:pt>
    <dgm:pt modelId="{4BC62A66-242D-4CFC-802C-1455F29D1346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UKAZATELE PROVOZNÍ „VÝROBNÍ“</a:t>
          </a:r>
        </a:p>
      </dgm:t>
    </dgm:pt>
    <dgm:pt modelId="{32B19C00-D3F1-4D5E-A752-427032A2C6C1}" type="parTrans" cxnId="{1BB796F7-29D8-48DE-9477-395B014EEE92}">
      <dgm:prSet/>
      <dgm:spPr/>
      <dgm:t>
        <a:bodyPr/>
        <a:lstStyle/>
        <a:p>
          <a:endParaRPr lang="cs-CZ"/>
        </a:p>
      </dgm:t>
    </dgm:pt>
    <dgm:pt modelId="{8B181B2B-DF0A-44A8-897F-55155B781C78}" type="sibTrans" cxnId="{1BB796F7-29D8-48DE-9477-395B014EEE92}">
      <dgm:prSet/>
      <dgm:spPr/>
      <dgm:t>
        <a:bodyPr/>
        <a:lstStyle/>
        <a:p>
          <a:endParaRPr lang="cs-CZ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</dgm:pt>
    <dgm:pt modelId="{D901304A-594F-4BB1-AEAE-027BB7B9DE22}" type="pres">
      <dgm:prSet presAssocID="{25F64A85-183D-4D76-8BBA-D140CC56C4CD}" presName="Name1" presStyleCnt="0"/>
      <dgm:spPr/>
    </dgm:pt>
    <dgm:pt modelId="{9AD8A0CF-91E1-4D79-8527-07207FAFD5CA}" type="pres">
      <dgm:prSet presAssocID="{25F64A85-183D-4D76-8BBA-D140CC56C4CD}" presName="cycle" presStyleCnt="0"/>
      <dgm:spPr/>
    </dgm:pt>
    <dgm:pt modelId="{D41FD1E8-2D45-4CE5-80F5-3586FEE9079F}" type="pres">
      <dgm:prSet presAssocID="{25F64A85-183D-4D76-8BBA-D140CC56C4CD}" presName="srcNode" presStyleLbl="node1" presStyleIdx="0" presStyleCnt="7"/>
      <dgm:spPr/>
    </dgm:pt>
    <dgm:pt modelId="{0FED1577-5F13-473A-A4DE-B0A10A6AD0EC}" type="pres">
      <dgm:prSet presAssocID="{25F64A85-183D-4D76-8BBA-D140CC56C4CD}" presName="conn" presStyleLbl="parChTrans1D2" presStyleIdx="0" presStyleCnt="1"/>
      <dgm:spPr/>
    </dgm:pt>
    <dgm:pt modelId="{14759CE6-B780-47C5-8935-03F9C35186BE}" type="pres">
      <dgm:prSet presAssocID="{25F64A85-183D-4D76-8BBA-D140CC56C4CD}" presName="extraNode" presStyleLbl="node1" presStyleIdx="0" presStyleCnt="7"/>
      <dgm:spPr/>
    </dgm:pt>
    <dgm:pt modelId="{9ED8DE42-343A-4A32-97CB-061107591115}" type="pres">
      <dgm:prSet presAssocID="{25F64A85-183D-4D76-8BBA-D140CC56C4CD}" presName="dstNode" presStyleLbl="node1" presStyleIdx="0" presStyleCnt="7"/>
      <dgm:spPr/>
    </dgm:pt>
    <dgm:pt modelId="{7EE63B78-4C42-47FE-AE4D-AC3170D9D391}" type="pres">
      <dgm:prSet presAssocID="{458A5F0C-3255-4212-8B3C-8E581C7BBAF1}" presName="text_1" presStyleLbl="node1" presStyleIdx="0" presStyleCnt="7" custScaleY="130500">
        <dgm:presLayoutVars>
          <dgm:bulletEnabled val="1"/>
        </dgm:presLayoutVars>
      </dgm:prSet>
      <dgm:spPr/>
    </dgm:pt>
    <dgm:pt modelId="{876CD9FD-33B8-41B1-A61A-21B1E97E9631}" type="pres">
      <dgm:prSet presAssocID="{458A5F0C-3255-4212-8B3C-8E581C7BBAF1}" presName="accent_1" presStyleCnt="0"/>
      <dgm:spPr/>
    </dgm:pt>
    <dgm:pt modelId="{88BBC801-BCA0-49CE-A47A-611B5E064171}" type="pres">
      <dgm:prSet presAssocID="{458A5F0C-3255-4212-8B3C-8E581C7BBAF1}" presName="accentRepeatNode" presStyleLbl="solidFgAcc1" presStyleIdx="0" presStyleCnt="7"/>
      <dgm:spPr>
        <a:ln w="28575">
          <a:solidFill>
            <a:schemeClr val="tx1"/>
          </a:solidFill>
        </a:ln>
      </dgm:spPr>
    </dgm:pt>
    <dgm:pt modelId="{BA65006E-F3ED-473E-A2D5-4DED7133B580}" type="pres">
      <dgm:prSet presAssocID="{0E690DB4-4FA3-4AFA-A760-F698E5374A17}" presName="text_2" presStyleLbl="node1" presStyleIdx="1" presStyleCnt="7" custScaleY="130500">
        <dgm:presLayoutVars>
          <dgm:bulletEnabled val="1"/>
        </dgm:presLayoutVars>
      </dgm:prSet>
      <dgm:spPr/>
    </dgm:pt>
    <dgm:pt modelId="{0FC20A26-0CC9-47CA-B728-3C23017094EB}" type="pres">
      <dgm:prSet presAssocID="{0E690DB4-4FA3-4AFA-A760-F698E5374A17}" presName="accent_2" presStyleCnt="0"/>
      <dgm:spPr/>
    </dgm:pt>
    <dgm:pt modelId="{C56D2D7D-97E5-4BA9-BC40-A72EF5F6593F}" type="pres">
      <dgm:prSet presAssocID="{0E690DB4-4FA3-4AFA-A760-F698E5374A17}" presName="accentRepeatNode" presStyleLbl="solidFgAcc1" presStyleIdx="1" presStyleCnt="7"/>
      <dgm:spPr>
        <a:ln w="28575">
          <a:solidFill>
            <a:schemeClr val="tx1"/>
          </a:solidFill>
        </a:ln>
      </dgm:spPr>
    </dgm:pt>
    <dgm:pt modelId="{7EF5E707-3F56-4405-B2B4-4FF1FC4B7F24}" type="pres">
      <dgm:prSet presAssocID="{181C682F-69CA-41D3-9301-460BD1D53C90}" presName="text_3" presStyleLbl="node1" presStyleIdx="2" presStyleCnt="7" custScaleY="130500">
        <dgm:presLayoutVars>
          <dgm:bulletEnabled val="1"/>
        </dgm:presLayoutVars>
      </dgm:prSet>
      <dgm:spPr/>
    </dgm:pt>
    <dgm:pt modelId="{6CB2A316-E8F5-4EE1-8DEC-4C3366CF1344}" type="pres">
      <dgm:prSet presAssocID="{181C682F-69CA-41D3-9301-460BD1D53C90}" presName="accent_3" presStyleCnt="0"/>
      <dgm:spPr/>
    </dgm:pt>
    <dgm:pt modelId="{17E9F3E5-8116-4B5A-842D-E1470F5AB79B}" type="pres">
      <dgm:prSet presAssocID="{181C682F-69CA-41D3-9301-460BD1D53C90}" presName="accentRepeatNode" presStyleLbl="solidFgAcc1" presStyleIdx="2" presStyleCnt="7"/>
      <dgm:spPr>
        <a:ln w="28575">
          <a:solidFill>
            <a:schemeClr val="tx1"/>
          </a:solidFill>
        </a:ln>
      </dgm:spPr>
    </dgm:pt>
    <dgm:pt modelId="{DD3FB583-D12A-4920-8276-6D40A8BA74E9}" type="pres">
      <dgm:prSet presAssocID="{BE8C20FC-D1DB-4536-9FDA-A323D912F335}" presName="text_4" presStyleLbl="node1" presStyleIdx="3" presStyleCnt="7" custScaleY="130500">
        <dgm:presLayoutVars>
          <dgm:bulletEnabled val="1"/>
        </dgm:presLayoutVars>
      </dgm:prSet>
      <dgm:spPr/>
    </dgm:pt>
    <dgm:pt modelId="{B9154A06-FED1-4A0C-B11E-B8464C22EE8B}" type="pres">
      <dgm:prSet presAssocID="{BE8C20FC-D1DB-4536-9FDA-A323D912F335}" presName="accent_4" presStyleCnt="0"/>
      <dgm:spPr/>
    </dgm:pt>
    <dgm:pt modelId="{E482E30B-AB02-4F85-81DF-BC27496768C8}" type="pres">
      <dgm:prSet presAssocID="{BE8C20FC-D1DB-4536-9FDA-A323D912F335}" presName="accentRepeatNode" presStyleLbl="solidFgAcc1" presStyleIdx="3" presStyleCnt="7"/>
      <dgm:spPr>
        <a:ln w="28575">
          <a:solidFill>
            <a:schemeClr val="tx1"/>
          </a:solidFill>
        </a:ln>
      </dgm:spPr>
    </dgm:pt>
    <dgm:pt modelId="{DEBD4509-EF8E-4090-862F-97AC423D9AE7}" type="pres">
      <dgm:prSet presAssocID="{30135169-2DB2-4911-9FC2-F156A752E658}" presName="text_5" presStyleLbl="node1" presStyleIdx="4" presStyleCnt="7" custScaleY="130500">
        <dgm:presLayoutVars>
          <dgm:bulletEnabled val="1"/>
        </dgm:presLayoutVars>
      </dgm:prSet>
      <dgm:spPr/>
    </dgm:pt>
    <dgm:pt modelId="{F58F86BD-F418-4512-BCD9-1FFE26F4F5C7}" type="pres">
      <dgm:prSet presAssocID="{30135169-2DB2-4911-9FC2-F156A752E658}" presName="accent_5" presStyleCnt="0"/>
      <dgm:spPr/>
    </dgm:pt>
    <dgm:pt modelId="{F9EE98E8-5E81-41A3-A8FD-04B4AB9A22AD}" type="pres">
      <dgm:prSet presAssocID="{30135169-2DB2-4911-9FC2-F156A752E658}" presName="accentRepeatNode" presStyleLbl="solidFgAcc1" presStyleIdx="4" presStyleCnt="7"/>
      <dgm:spPr>
        <a:ln w="28575">
          <a:solidFill>
            <a:schemeClr val="tx1"/>
          </a:solidFill>
        </a:ln>
      </dgm:spPr>
    </dgm:pt>
    <dgm:pt modelId="{38A6B878-E28A-415A-879C-4954493B6000}" type="pres">
      <dgm:prSet presAssocID="{4BC62A66-242D-4CFC-802C-1455F29D1346}" presName="text_6" presStyleLbl="node1" presStyleIdx="5" presStyleCnt="7" custScaleY="130500">
        <dgm:presLayoutVars>
          <dgm:bulletEnabled val="1"/>
        </dgm:presLayoutVars>
      </dgm:prSet>
      <dgm:spPr/>
    </dgm:pt>
    <dgm:pt modelId="{175CB000-02D7-4FDD-BCDA-904CB2B2E470}" type="pres">
      <dgm:prSet presAssocID="{4BC62A66-242D-4CFC-802C-1455F29D1346}" presName="accent_6" presStyleCnt="0"/>
      <dgm:spPr/>
    </dgm:pt>
    <dgm:pt modelId="{E84698D1-8CF9-4FFB-8972-EC0BB093F6BF}" type="pres">
      <dgm:prSet presAssocID="{4BC62A66-242D-4CFC-802C-1455F29D1346}" presName="accentRepeatNode" presStyleLbl="solidFgAcc1" presStyleIdx="5" presStyleCnt="7"/>
      <dgm:spPr>
        <a:ln w="28575">
          <a:solidFill>
            <a:schemeClr val="tx1"/>
          </a:solidFill>
        </a:ln>
      </dgm:spPr>
    </dgm:pt>
    <dgm:pt modelId="{3EE2B3AF-8398-4E2D-8556-51B279D1DAA2}" type="pres">
      <dgm:prSet presAssocID="{8B033B78-0D8F-493D-A85F-893DCF68ECDE}" presName="text_7" presStyleLbl="node1" presStyleIdx="6" presStyleCnt="7" custScaleY="130500">
        <dgm:presLayoutVars>
          <dgm:bulletEnabled val="1"/>
        </dgm:presLayoutVars>
      </dgm:prSet>
      <dgm:spPr/>
    </dgm:pt>
    <dgm:pt modelId="{00BD67AC-CF95-4966-9311-B63363077D7F}" type="pres">
      <dgm:prSet presAssocID="{8B033B78-0D8F-493D-A85F-893DCF68ECDE}" presName="accent_7" presStyleCnt="0"/>
      <dgm:spPr/>
    </dgm:pt>
    <dgm:pt modelId="{DABEC61B-7DA3-46EE-959C-72BB22226186}" type="pres">
      <dgm:prSet presAssocID="{8B033B78-0D8F-493D-A85F-893DCF68ECDE}" presName="accentRepeatNode" presStyleLbl="solidFgAcc1" presStyleIdx="6" presStyleCnt="7"/>
      <dgm:spPr>
        <a:ln w="28575">
          <a:solidFill>
            <a:schemeClr val="tx1"/>
          </a:solidFill>
        </a:ln>
      </dgm:spPr>
    </dgm:pt>
  </dgm:ptLst>
  <dgm:cxnLst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AC9EE30E-0B51-4011-BBA1-0F98BCCEBC35}" type="presOf" srcId="{4BC62A66-242D-4CFC-802C-1455F29D1346}" destId="{38A6B878-E28A-415A-879C-4954493B6000}" srcOrd="0" destOrd="0" presId="urn:microsoft.com/office/officeart/2008/layout/VerticalCurvedList"/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3BC99E6B-A397-46B3-8DFF-F3EA6C35C5BE}" srcId="{25F64A85-183D-4D76-8BBA-D140CC56C4CD}" destId="{30135169-2DB2-4911-9FC2-F156A752E658}" srcOrd="4" destOrd="0" parTransId="{35E72845-32E5-4AD9-9A2D-32A62BAE6924}" sibTransId="{356A83CE-B689-4108-9F83-32F88F746B43}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06E96191-D025-44D2-AFB4-B5CC1B5ECBCF}" type="presOf" srcId="{30135169-2DB2-4911-9FC2-F156A752E658}" destId="{DEBD4509-EF8E-4090-862F-97AC423D9AE7}" srcOrd="0" destOrd="0" presId="urn:microsoft.com/office/officeart/2008/layout/VerticalCurvedList"/>
    <dgm:cxn modelId="{296CBC93-FDBD-4302-B177-51A82D7A89FF}" type="presOf" srcId="{BE8C20FC-D1DB-4536-9FDA-A323D912F335}" destId="{DD3FB583-D12A-4920-8276-6D40A8BA74E9}" srcOrd="0" destOrd="0" presId="urn:microsoft.com/office/officeart/2008/layout/VerticalCurvedList"/>
    <dgm:cxn modelId="{727DF397-CB4E-4A06-96F3-424B17E0CFCB}" srcId="{25F64A85-183D-4D76-8BBA-D140CC56C4CD}" destId="{BE8C20FC-D1DB-4536-9FDA-A323D912F335}" srcOrd="3" destOrd="0" parTransId="{FF34DE22-CC69-486C-BDAD-8594BB11A8E2}" sibTransId="{C440C48F-2426-4A87-9C63-3D87C73E42D4}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6AA912BD-851F-47C5-B0E6-3BF3A54F5053}" type="presOf" srcId="{8B033B78-0D8F-493D-A85F-893DCF68ECDE}" destId="{3EE2B3AF-8398-4E2D-8556-51B279D1DAA2}" srcOrd="0" destOrd="0" presId="urn:microsoft.com/office/officeart/2008/layout/VerticalCurvedList"/>
    <dgm:cxn modelId="{DD4087D6-0F4F-4590-8293-FE316E6ADE07}" srcId="{25F64A85-183D-4D76-8BBA-D140CC56C4CD}" destId="{8B033B78-0D8F-493D-A85F-893DCF68ECDE}" srcOrd="6" destOrd="0" parTransId="{F9A8151B-1C8C-461A-94E6-03A9615AD327}" sibTransId="{A905C994-FAB1-4624-990E-4B91A5A5E2F7}"/>
    <dgm:cxn modelId="{1BB796F7-29D8-48DE-9477-395B014EEE92}" srcId="{25F64A85-183D-4D76-8BBA-D140CC56C4CD}" destId="{4BC62A66-242D-4CFC-802C-1455F29D1346}" srcOrd="5" destOrd="0" parTransId="{32B19C00-D3F1-4D5E-A752-427032A2C6C1}" sibTransId="{8B181B2B-DF0A-44A8-897F-55155B781C78}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  <dgm:cxn modelId="{CBCAABAB-EA12-4A92-A6EF-A05233C423AF}" type="presParOf" srcId="{D901304A-594F-4BB1-AEAE-027BB7B9DE22}" destId="{DD3FB583-D12A-4920-8276-6D40A8BA74E9}" srcOrd="7" destOrd="0" presId="urn:microsoft.com/office/officeart/2008/layout/VerticalCurvedList"/>
    <dgm:cxn modelId="{E4BC06B8-2D48-42C7-9ADA-0E141A3EAEE1}" type="presParOf" srcId="{D901304A-594F-4BB1-AEAE-027BB7B9DE22}" destId="{B9154A06-FED1-4A0C-B11E-B8464C22EE8B}" srcOrd="8" destOrd="0" presId="urn:microsoft.com/office/officeart/2008/layout/VerticalCurvedList"/>
    <dgm:cxn modelId="{6A596FEF-E909-49C3-9EB0-7DEB76E2EB1A}" type="presParOf" srcId="{B9154A06-FED1-4A0C-B11E-B8464C22EE8B}" destId="{E482E30B-AB02-4F85-81DF-BC27496768C8}" srcOrd="0" destOrd="0" presId="urn:microsoft.com/office/officeart/2008/layout/VerticalCurvedList"/>
    <dgm:cxn modelId="{572C47A5-586F-45DE-9318-4AC5C2F1CF80}" type="presParOf" srcId="{D901304A-594F-4BB1-AEAE-027BB7B9DE22}" destId="{DEBD4509-EF8E-4090-862F-97AC423D9AE7}" srcOrd="9" destOrd="0" presId="urn:microsoft.com/office/officeart/2008/layout/VerticalCurvedList"/>
    <dgm:cxn modelId="{4EC65D3E-D48E-405A-B6E4-DF47AC050AC6}" type="presParOf" srcId="{D901304A-594F-4BB1-AEAE-027BB7B9DE22}" destId="{F58F86BD-F418-4512-BCD9-1FFE26F4F5C7}" srcOrd="10" destOrd="0" presId="urn:microsoft.com/office/officeart/2008/layout/VerticalCurvedList"/>
    <dgm:cxn modelId="{17CB5156-FB83-47A3-8F41-98714CF2C7EF}" type="presParOf" srcId="{F58F86BD-F418-4512-BCD9-1FFE26F4F5C7}" destId="{F9EE98E8-5E81-41A3-A8FD-04B4AB9A22AD}" srcOrd="0" destOrd="0" presId="urn:microsoft.com/office/officeart/2008/layout/VerticalCurvedList"/>
    <dgm:cxn modelId="{120D344F-0824-4DB5-B750-BCDF22A55F22}" type="presParOf" srcId="{D901304A-594F-4BB1-AEAE-027BB7B9DE22}" destId="{38A6B878-E28A-415A-879C-4954493B6000}" srcOrd="11" destOrd="0" presId="urn:microsoft.com/office/officeart/2008/layout/VerticalCurvedList"/>
    <dgm:cxn modelId="{A42EA6E9-CB24-439E-9B1A-7804442E4A0A}" type="presParOf" srcId="{D901304A-594F-4BB1-AEAE-027BB7B9DE22}" destId="{175CB000-02D7-4FDD-BCDA-904CB2B2E470}" srcOrd="12" destOrd="0" presId="urn:microsoft.com/office/officeart/2008/layout/VerticalCurvedList"/>
    <dgm:cxn modelId="{F2972FAA-D987-4E4D-97E5-AA9622CB3508}" type="presParOf" srcId="{175CB000-02D7-4FDD-BCDA-904CB2B2E470}" destId="{E84698D1-8CF9-4FFB-8972-EC0BB093F6BF}" srcOrd="0" destOrd="0" presId="urn:microsoft.com/office/officeart/2008/layout/VerticalCurvedList"/>
    <dgm:cxn modelId="{56409F71-F2D8-48EB-9589-3D301BFAC193}" type="presParOf" srcId="{D901304A-594F-4BB1-AEAE-027BB7B9DE22}" destId="{3EE2B3AF-8398-4E2D-8556-51B279D1DAA2}" srcOrd="13" destOrd="0" presId="urn:microsoft.com/office/officeart/2008/layout/VerticalCurvedList"/>
    <dgm:cxn modelId="{EC720748-49F2-4806-9B27-8883538CABAF}" type="presParOf" srcId="{D901304A-594F-4BB1-AEAE-027BB7B9DE22}" destId="{00BD67AC-CF95-4966-9311-B63363077D7F}" srcOrd="14" destOrd="0" presId="urn:microsoft.com/office/officeart/2008/layout/VerticalCurvedList"/>
    <dgm:cxn modelId="{80A5A49C-DCEB-45AD-8294-4D5A86D7EB13}" type="presParOf" srcId="{00BD67AC-CF95-4966-9311-B63363077D7F}" destId="{DABEC61B-7DA3-46EE-959C-72BB222261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6866640" y="-1050748"/>
          <a:ext cx="8179103" cy="817910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426344" y="192057"/>
          <a:ext cx="10780630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RENTABILITY</a:t>
          </a:r>
        </a:p>
      </dsp:txBody>
      <dsp:txXfrm>
        <a:off x="426344" y="192057"/>
        <a:ext cx="10780630" cy="720794"/>
      </dsp:txXfrm>
    </dsp:sp>
    <dsp:sp modelId="{88BBC801-BCA0-49CE-A47A-611B5E064171}">
      <dsp:nvSpPr>
        <dsp:cNvPr id="0" name=""/>
        <dsp:cNvSpPr/>
      </dsp:nvSpPr>
      <dsp:spPr>
        <a:xfrm>
          <a:off x="81136" y="207246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926531" y="1021042"/>
          <a:ext cx="102804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31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31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31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AKTIVITY</a:t>
          </a:r>
        </a:p>
      </dsp:txBody>
      <dsp:txXfrm>
        <a:off x="926531" y="1021042"/>
        <a:ext cx="10280443" cy="720794"/>
      </dsp:txXfrm>
    </dsp:sp>
    <dsp:sp modelId="{C56D2D7D-97E5-4BA9-BC40-A72EF5F6593F}">
      <dsp:nvSpPr>
        <dsp:cNvPr id="0" name=""/>
        <dsp:cNvSpPr/>
      </dsp:nvSpPr>
      <dsp:spPr>
        <a:xfrm>
          <a:off x="581323" y="1036231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1200631" y="1849420"/>
          <a:ext cx="100063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63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63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63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ZADLUŽENOSTI</a:t>
          </a:r>
        </a:p>
      </dsp:txBody>
      <dsp:txXfrm>
        <a:off x="1200631" y="1849420"/>
        <a:ext cx="10006343" cy="720794"/>
      </dsp:txXfrm>
    </dsp:sp>
    <dsp:sp modelId="{17E9F3E5-8116-4B5A-842D-E1470F5AB79B}">
      <dsp:nvSpPr>
        <dsp:cNvPr id="0" name=""/>
        <dsp:cNvSpPr/>
      </dsp:nvSpPr>
      <dsp:spPr>
        <a:xfrm>
          <a:off x="855423" y="1864609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FB583-D12A-4920-8276-6D40A8BA74E9}">
      <dsp:nvSpPr>
        <dsp:cNvPr id="0" name=""/>
        <dsp:cNvSpPr/>
      </dsp:nvSpPr>
      <dsp:spPr>
        <a:xfrm>
          <a:off x="1288148" y="2678406"/>
          <a:ext cx="9918826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LIKVIDITY</a:t>
          </a:r>
        </a:p>
      </dsp:txBody>
      <dsp:txXfrm>
        <a:off x="1288148" y="2678406"/>
        <a:ext cx="9918826" cy="720794"/>
      </dsp:txXfrm>
    </dsp:sp>
    <dsp:sp modelId="{E482E30B-AB02-4F85-81DF-BC27496768C8}">
      <dsp:nvSpPr>
        <dsp:cNvPr id="0" name=""/>
        <dsp:cNvSpPr/>
      </dsp:nvSpPr>
      <dsp:spPr>
        <a:xfrm>
          <a:off x="942940" y="2693595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BD4509-EF8E-4090-862F-97AC423D9AE7}">
      <dsp:nvSpPr>
        <dsp:cNvPr id="0" name=""/>
        <dsp:cNvSpPr/>
      </dsp:nvSpPr>
      <dsp:spPr>
        <a:xfrm>
          <a:off x="1200631" y="3507391"/>
          <a:ext cx="100063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2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2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2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TRŽNÍ HODNOTY</a:t>
          </a:r>
        </a:p>
      </dsp:txBody>
      <dsp:txXfrm>
        <a:off x="1200631" y="3507391"/>
        <a:ext cx="10006343" cy="720794"/>
      </dsp:txXfrm>
    </dsp:sp>
    <dsp:sp modelId="{F9EE98E8-5E81-41A3-A8FD-04B4AB9A22AD}">
      <dsp:nvSpPr>
        <dsp:cNvPr id="0" name=""/>
        <dsp:cNvSpPr/>
      </dsp:nvSpPr>
      <dsp:spPr>
        <a:xfrm>
          <a:off x="855423" y="3522581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6B878-E28A-415A-879C-4954493B6000}">
      <dsp:nvSpPr>
        <dsp:cNvPr id="0" name=""/>
        <dsp:cNvSpPr/>
      </dsp:nvSpPr>
      <dsp:spPr>
        <a:xfrm>
          <a:off x="926531" y="4335769"/>
          <a:ext cx="10280443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9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59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59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PROVOZNÍ „VÝROBNÍ“</a:t>
          </a:r>
        </a:p>
      </dsp:txBody>
      <dsp:txXfrm>
        <a:off x="926531" y="4335769"/>
        <a:ext cx="10280443" cy="720794"/>
      </dsp:txXfrm>
    </dsp:sp>
    <dsp:sp modelId="{E84698D1-8CF9-4FFB-8972-EC0BB093F6BF}">
      <dsp:nvSpPr>
        <dsp:cNvPr id="0" name=""/>
        <dsp:cNvSpPr/>
      </dsp:nvSpPr>
      <dsp:spPr>
        <a:xfrm>
          <a:off x="581323" y="4350958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E2B3AF-8398-4E2D-8556-51B279D1DAA2}">
      <dsp:nvSpPr>
        <dsp:cNvPr id="0" name=""/>
        <dsp:cNvSpPr/>
      </dsp:nvSpPr>
      <dsp:spPr>
        <a:xfrm>
          <a:off x="426344" y="5164755"/>
          <a:ext cx="10780630" cy="72079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414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UKAZATELE FINANČNÍCH FONDŮ A CF</a:t>
          </a:r>
        </a:p>
      </dsp:txBody>
      <dsp:txXfrm>
        <a:off x="426344" y="5164755"/>
        <a:ext cx="10780630" cy="720794"/>
      </dsp:txXfrm>
    </dsp:sp>
    <dsp:sp modelId="{DABEC61B-7DA3-46EE-959C-72BB22226186}">
      <dsp:nvSpPr>
        <dsp:cNvPr id="0" name=""/>
        <dsp:cNvSpPr/>
      </dsp:nvSpPr>
      <dsp:spPr>
        <a:xfrm>
          <a:off x="81136" y="5179944"/>
          <a:ext cx="690416" cy="690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25.03.2022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svg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31731"/>
            <a:ext cx="9144000" cy="35630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b="1" dirty="0">
                <a:latin typeface="Amasis MT Pro Medium" panose="02040604050005020304" pitchFamily="18" charset="-18"/>
              </a:rPr>
              <a:t>5</a:t>
            </a: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ANALÝZA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dirty="0">
                <a:latin typeface="Amasis MT Pro Medium" panose="02040604050005020304" pitchFamily="18" charset="-18"/>
              </a:rPr>
              <a:t>POMĚROVÝCH UKAZATELŮ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8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17" y="965200"/>
            <a:ext cx="11674365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Měří jak efektivně podnik hospodaří se svými aktivy.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jich má více, než je účelné, pak podniku vznikají zbytečné náklady a snižuje se jimi zisk.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Pokud má podnik nedostatek aktiv, pak se musí vzdát potenciálních podnikatelských příležitostí a přichází o potenciální výnosy.</a:t>
            </a:r>
          </a:p>
        </p:txBody>
      </p:sp>
    </p:spTree>
    <p:extLst>
      <p:ext uri="{BB962C8B-B14F-4D97-AF65-F5344CB8AC3E}">
        <p14:creationId xmlns:p14="http://schemas.microsoft.com/office/powerpoint/2010/main" val="95766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AKTIVITY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977581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1813047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2660894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4 se souvislou výplní">
            <a:extLst>
              <a:ext uri="{FF2B5EF4-FFF2-40B4-BE49-F238E27FC236}">
                <a16:creationId xmlns:a16="http://schemas.microsoft.com/office/drawing/2014/main" id="{6068D380-478E-4539-93AF-8C9391924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895" y="3488432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12" y="1172307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VÁZANOST AKTIV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894111" y="1960741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OBRAT AKTIV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894110" y="2802623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OBRAT STÁLÝCH AKTIV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5F4DDC-CF7A-4EC5-AB90-F11E9EA81E8A}"/>
              </a:ext>
            </a:extLst>
          </p:cNvPr>
          <p:cNvSpPr txBox="1"/>
          <p:nvPr/>
        </p:nvSpPr>
        <p:spPr>
          <a:xfrm>
            <a:off x="1894109" y="367295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OBRAT ZÁSOB</a:t>
            </a:r>
          </a:p>
        </p:txBody>
      </p:sp>
      <p:pic>
        <p:nvPicPr>
          <p:cNvPr id="5" name="Grafický objekt 4" descr="Odznak 5 se souvislou výplní">
            <a:extLst>
              <a:ext uri="{FF2B5EF4-FFF2-40B4-BE49-F238E27FC236}">
                <a16:creationId xmlns:a16="http://schemas.microsoft.com/office/drawing/2014/main" id="{28F504A0-A8C9-408C-91A6-1C012D7FC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111" y="4314761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A87FE2C-F663-4D99-910C-5762105D203C}"/>
              </a:ext>
            </a:extLst>
          </p:cNvPr>
          <p:cNvSpPr txBox="1"/>
          <p:nvPr/>
        </p:nvSpPr>
        <p:spPr>
          <a:xfrm>
            <a:off x="1894108" y="4509408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DOBA OBRATU ZÁSOB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EAD4737-BDCD-474E-AA11-B4E9964C34D3}"/>
              </a:ext>
            </a:extLst>
          </p:cNvPr>
          <p:cNvSpPr txBox="1"/>
          <p:nvPr/>
        </p:nvSpPr>
        <p:spPr>
          <a:xfrm>
            <a:off x="1894108" y="5351290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DOBA OBRATU POHLEDÁVEK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59605F6-D617-4B50-9443-CBE8D46EA37B}"/>
              </a:ext>
            </a:extLst>
          </p:cNvPr>
          <p:cNvSpPr txBox="1"/>
          <p:nvPr/>
        </p:nvSpPr>
        <p:spPr>
          <a:xfrm>
            <a:off x="1894108" y="6104645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DOBA OBRATU ZÁVAZKŮ</a:t>
            </a:r>
          </a:p>
        </p:txBody>
      </p:sp>
      <p:pic>
        <p:nvPicPr>
          <p:cNvPr id="18" name="Grafický objekt 17" descr="Odznak 6 se souvislou výplní">
            <a:extLst>
              <a:ext uri="{FF2B5EF4-FFF2-40B4-BE49-F238E27FC236}">
                <a16:creationId xmlns:a16="http://schemas.microsoft.com/office/drawing/2014/main" id="{23367C15-CAC2-492D-B7FD-E61D8B9DDB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1895" y="5142299"/>
            <a:ext cx="914400" cy="914400"/>
          </a:xfrm>
          <a:prstGeom prst="rect">
            <a:avLst/>
          </a:prstGeom>
        </p:spPr>
      </p:pic>
      <p:pic>
        <p:nvPicPr>
          <p:cNvPr id="20" name="Grafický objekt 19" descr="Odznak 7 se souvislou výplní">
            <a:extLst>
              <a:ext uri="{FF2B5EF4-FFF2-40B4-BE49-F238E27FC236}">
                <a16:creationId xmlns:a16="http://schemas.microsoft.com/office/drawing/2014/main" id="{E1ED2C5A-4BAC-4BEB-8FE7-E7F459F582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9679" y="59559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VÁZANOST AKTIV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podává informaci o výkonnosti s níž podnik využívá aktiva s cílem dosáhnout tržeb.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Měří celkovou produkční efektivnost podniku.    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Čím nižší ukazatel je, tím lépe         protože podnik expanduje, aniž by musel zvyšovat své finanční zdroje.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Nutnost brát v potaz oceňovaní aktiv a metody odpisování.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3107317" y="5309625"/>
                <a:ext cx="4984313" cy="892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ZANOST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AKTIV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317" y="5309625"/>
                <a:ext cx="4984313" cy="8928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3F5D29D-3291-4ABB-B98B-D6299F4303B9}"/>
              </a:ext>
            </a:extLst>
          </p:cNvPr>
          <p:cNvSpPr/>
          <p:nvPr/>
        </p:nvSpPr>
        <p:spPr>
          <a:xfrm>
            <a:off x="6482040" y="2829848"/>
            <a:ext cx="711200" cy="4220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5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06" y="2562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OBRAT AKTIV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udává počet obrátek         kolikrát se aktiva obrátí za časový interval (rok).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je ukazatel využívaní aktiv podniku nižší než zjištěný oborový průměr, měly by být aktiva rozprodána, nebo by měly být navýšeny tržby.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3099501" y="4813721"/>
                <a:ext cx="4327082" cy="942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AKTIV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01" y="4813721"/>
                <a:ext cx="4327082" cy="942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3F5D29D-3291-4ABB-B98B-D6299F4303B9}"/>
              </a:ext>
            </a:extLst>
          </p:cNvPr>
          <p:cNvSpPr/>
          <p:nvPr/>
        </p:nvSpPr>
        <p:spPr>
          <a:xfrm>
            <a:off x="6515548" y="1250926"/>
            <a:ext cx="711200" cy="4220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Zástupný obsah 10" descr="Odznak se souvislou výplní">
            <a:extLst>
              <a:ext uri="{FF2B5EF4-FFF2-40B4-BE49-F238E27FC236}">
                <a16:creationId xmlns:a16="http://schemas.microsoft.com/office/drawing/2014/main" id="{8FD49234-B872-4D50-B3D2-432931817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93786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5574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OBRAT STÁLÝCH AKTIV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slouží pro rozhodování o tom, zda pořídit produkční dlouhodobý majetek.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Nižší hodnota, než průměrná oborová je signálem pro výrobu, aby zvýšila využití výrobních kapacit. Pro finanční manažery znamená omezení investic podniku.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278885" y="4844982"/>
                <a:ext cx="7169206" cy="971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AKTIV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885" y="4844982"/>
                <a:ext cx="7169206" cy="971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3 se souvislou výplní">
            <a:extLst>
              <a:ext uri="{FF2B5EF4-FFF2-40B4-BE49-F238E27FC236}">
                <a16:creationId xmlns:a16="http://schemas.microsoft.com/office/drawing/2014/main" id="{BA471A9B-AF08-4DF8-A817-BD7CB0DE9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806" y="13596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99727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OBRAT ZÁSOB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995889"/>
            <a:ext cx="118305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Udává, kolikrát je v průběhu roku položka zásob podniku prodána a znovu naskladněna.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 přesnější hodnoty je vhodné do čitatele uvést náklady na prodané zboží (účet 504) než tržby a ve jmenovateli uvést průměrné roční zásoby.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Hodnota vyšší než oborové průměry znamená, že podnik nemá zbytečné nelikvidní zásoby, které by vyžadovaly nadbytečné financování.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192175" y="5696320"/>
                <a:ext cx="4421660" cy="971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SOB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</m:den>
                      </m:f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75" y="5696320"/>
                <a:ext cx="4421660" cy="971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obsah 8" descr="Odznak 4 se souvislou výplní">
            <a:extLst>
              <a:ext uri="{FF2B5EF4-FFF2-40B4-BE49-F238E27FC236}">
                <a16:creationId xmlns:a16="http://schemas.microsoft.com/office/drawing/2014/main" id="{6606EB38-46F7-4931-99DB-CB54D981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03" y="12745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64363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DOBA OBRATU ZÁSOB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34610" y="959532"/>
            <a:ext cx="1172278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Udává průměrný počet dnů, po které jsou v podniku zásoby vázány, než dojde k jejich spotřebě nebo prodeji.</a:t>
            </a:r>
          </a:p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U zásob výrobků je ukazatel indikátorem likvidity, udává počet dnů, za které se zásoba promění v hotovost, pohledávku.</a:t>
            </a:r>
          </a:p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Optimální je klesají trend ukazatele.</a:t>
            </a:r>
          </a:p>
          <a:p>
            <a:pPr marL="285750" indent="-285750"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Optimální doba je 30 dnů, v ČR u podniků 50 dnů a nad 100 dnů je doba velmi nepříznivá.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958610" y="4606684"/>
                <a:ext cx="9852056" cy="979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SOB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Ů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SOBA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DENN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SPOT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EBA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∗360 (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0" y="4606684"/>
                <a:ext cx="9852056" cy="979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5 se souvislou výplní">
            <a:extLst>
              <a:ext uri="{FF2B5EF4-FFF2-40B4-BE49-F238E27FC236}">
                <a16:creationId xmlns:a16="http://schemas.microsoft.com/office/drawing/2014/main" id="{363E9F49-DBCE-4046-912A-27C29593B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03" y="127455"/>
            <a:ext cx="914400" cy="914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FE380EB-77C0-4570-9F49-9486453D6D9E}"/>
                  </a:ext>
                </a:extLst>
              </p:cNvPr>
              <p:cNvSpPr txBox="1"/>
              <p:nvPr/>
            </p:nvSpPr>
            <p:spPr>
              <a:xfrm>
                <a:off x="958610" y="5758997"/>
                <a:ext cx="8042843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SOB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∗365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𝐵𝑌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FE380EB-77C0-4570-9F49-9486453D6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0" y="5758997"/>
                <a:ext cx="8042843" cy="971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1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4" y="20950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DOBA OBRATU POHLEDÁVEK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34610" y="793554"/>
            <a:ext cx="1188119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Průměrná doba splatnosti pohledávek.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Hodnotí se účet 311 – pohledávky z obchodních vztahů.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Počet dnů během nichž je inkaso peněz za denní tržby zadrženo v pohledávkách.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Průměrná doba po kterou podnik musí čekat na inkaso. 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Porovnání s běžnou dobou splatnosti faktur         je-li doba splácení pohledávek delší než průměrná doba splatnosti faktur  	     obchodní partneři neplatí své faktury, závazky včas         dlouhodobě by měl podnik upravit svou pohledávkou politiku a nastavit například pokuty a penále za nezaplacení závazku včas nebo je zpřísnit. </a:t>
            </a:r>
          </a:p>
        </p:txBody>
      </p:sp>
      <p:pic>
        <p:nvPicPr>
          <p:cNvPr id="11" name="Zástupný obsah 10" descr="Odznak 6 se souvislou výplní">
            <a:extLst>
              <a:ext uri="{FF2B5EF4-FFF2-40B4-BE49-F238E27FC236}">
                <a16:creationId xmlns:a16="http://schemas.microsoft.com/office/drawing/2014/main" id="{4FAE5399-6DB2-46E9-AE3E-9949DCC25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10" y="37564"/>
            <a:ext cx="914400" cy="914400"/>
          </a:xfrm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E5D49618-20CF-47F6-8BC5-12B7E83291A9}"/>
              </a:ext>
            </a:extLst>
          </p:cNvPr>
          <p:cNvSpPr/>
          <p:nvPr/>
        </p:nvSpPr>
        <p:spPr>
          <a:xfrm>
            <a:off x="1647698" y="5208478"/>
            <a:ext cx="70944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F1EC72F0-B723-49ED-9A59-441BFFAFB15A}"/>
              </a:ext>
            </a:extLst>
          </p:cNvPr>
          <p:cNvSpPr/>
          <p:nvPr/>
        </p:nvSpPr>
        <p:spPr>
          <a:xfrm>
            <a:off x="8975296" y="3559754"/>
            <a:ext cx="70944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A97888C-C74E-4CD3-A7DD-0193F21DE052}"/>
              </a:ext>
            </a:extLst>
          </p:cNvPr>
          <p:cNvSpPr/>
          <p:nvPr/>
        </p:nvSpPr>
        <p:spPr>
          <a:xfrm>
            <a:off x="1870623" y="4654566"/>
            <a:ext cx="709448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83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484B40D-1612-4DC8-A76A-0B03D0A619C1}"/>
              </a:ext>
            </a:extLst>
          </p:cNvPr>
          <p:cNvSpPr txBox="1"/>
          <p:nvPr/>
        </p:nvSpPr>
        <p:spPr>
          <a:xfrm>
            <a:off x="180744" y="206535"/>
            <a:ext cx="117455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Ukazatel doby obratu pohledávek z obchodního styku měří dobu s jakou společnost zinkasuje v průměru své pohledávky od odběratelů.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Čím je tento ukazatel nižší tím méně podnik potřebuje finančních zdrojů k financování pohledávek a naopak 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  <a:cs typeface="Times New Roman" panose="02020603050405020304" pitchFamily="18" charset="0"/>
              </a:rPr>
              <a:t>D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oba po kterou firma financuje, zpravidla bezúročně, své odběratele. 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Rozhodnutí o délce splatnosti pohledávek a inkasa po lhůtě splatnosti vychází z obchodních vztahů, </a:t>
            </a:r>
            <a:r>
              <a:rPr lang="cs-CZ" sz="3500" dirty="0">
                <a:latin typeface="Amasis MT Pro" panose="02040504050005020304" pitchFamily="18" charset="-18"/>
                <a:cs typeface="Times New Roman" panose="02020603050405020304" pitchFamily="18" charset="0"/>
              </a:rPr>
              <a:t>řízení dodavatelského rizika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a oboru podnikání. </a:t>
            </a:r>
          </a:p>
        </p:txBody>
      </p:sp>
    </p:spTree>
    <p:extLst>
      <p:ext uri="{BB962C8B-B14F-4D97-AF65-F5344CB8AC3E}">
        <p14:creationId xmlns:p14="http://schemas.microsoft.com/office/powerpoint/2010/main" val="394896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484B40D-1612-4DC8-A76A-0B03D0A619C1}"/>
              </a:ext>
            </a:extLst>
          </p:cNvPr>
          <p:cNvSpPr txBox="1"/>
          <p:nvPr/>
        </p:nvSpPr>
        <p:spPr>
          <a:xfrm>
            <a:off x="180744" y="206535"/>
            <a:ext cx="118305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  <a:cs typeface="Times New Roman" panose="02020603050405020304" pitchFamily="18" charset="0"/>
              </a:rPr>
              <a:t>Vysoký ukazatel doby obratu pohledávek může odrážet dlouhé splatnosti pohledávek, nicméně zpravidla vyjadřuje problematické portfolio odběratelů se špatnou platební morálkou či vysoký podíl nedobytných pohledávek.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  <a:cs typeface="Times New Roman" panose="02020603050405020304" pitchFamily="18" charset="0"/>
              </a:rPr>
              <a:t>Je lepší sledovat individuálně dobu splatnosti pohledávek jednotlivých odběratelů a porovnat ji s průměrnou dobou splatnosti pohledávek všech odběratelů.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  <a:cs typeface="Times New Roman" panose="02020603050405020304" pitchFamily="18" charset="0"/>
              </a:rPr>
              <a:t>U odběratelů (podniků) kde je doba splatnosti pohledávek vyšší než průměrná doba, je nutné podniknout kroky právě ke snížení této doby a urychlení splatnosti pohledávek.</a:t>
            </a:r>
            <a:endParaRPr lang="cs-CZ" sz="3500" dirty="0">
              <a:latin typeface="Amasis MT Pro" panose="02040504050005020304" pitchFamily="18" charset="-1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48FDA9E-496A-48F8-B265-75B4E9501D1C}"/>
                  </a:ext>
                </a:extLst>
              </p:cNvPr>
              <p:cNvSpPr txBox="1"/>
              <p:nvPr/>
            </p:nvSpPr>
            <p:spPr>
              <a:xfrm>
                <a:off x="180744" y="5777727"/>
                <a:ext cx="11647419" cy="774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POHLED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VEK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OBCHODN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POHLED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VKY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∗365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𝐵𝑌</m:t>
                          </m:r>
                        </m:den>
                      </m:f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48FDA9E-496A-48F8-B265-75B4E9501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4" y="5777727"/>
                <a:ext cx="11647419" cy="774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8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POMĚROVÉ UKAZATELE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" y="758092"/>
            <a:ext cx="11674365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600" dirty="0">
                <a:latin typeface="Amasis MT Pro" panose="02040504050005020304" pitchFamily="18" charset="-18"/>
              </a:rPr>
              <a:t>Finanční poměrové ukazatele patří mezi nejrozšířenější metodu finanční analýzy, protože umožňují získat rychlý přehled o základních finančních charakteristikách podniku.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600" dirty="0">
                <a:latin typeface="Amasis MT Pro" panose="02040504050005020304" pitchFamily="18" charset="-18"/>
              </a:rPr>
              <a:t>Důvody proč se poměrové ukazatele používají: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masis MT Pro" panose="02040504050005020304" pitchFamily="18" charset="-18"/>
              </a:rPr>
              <a:t> umožňují provádět analýzu časového vývoje  „trendová analýza“,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masis MT Pro" panose="02040504050005020304" pitchFamily="18" charset="-18"/>
              </a:rPr>
              <a:t> jsou vhodným nástrojem komparativní analýzy,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masis MT Pro" panose="02040504050005020304" pitchFamily="18" charset="-18"/>
              </a:rPr>
              <a:t> jsou vstupními údaji pro matematické modely, které hodnotí rizika a předvídají vývoj.</a:t>
            </a:r>
          </a:p>
        </p:txBody>
      </p:sp>
    </p:spTree>
    <p:extLst>
      <p:ext uri="{BB962C8B-B14F-4D97-AF65-F5344CB8AC3E}">
        <p14:creationId xmlns:p14="http://schemas.microsoft.com/office/powerpoint/2010/main" val="127735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88" y="235667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DOBA OBRATU ZÁVAZKŮ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04904" y="878225"/>
            <a:ext cx="11836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Ukazatel doby obratu závazků měří dobu s jakou společnost průměrně hradí své závazky z osobního styku.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U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kazatel poskytuje věřiteli informaci o předpokládané platební morálce odběratele.</a:t>
            </a:r>
          </a:p>
          <a:p>
            <a:pPr marL="457200" indent="-457200">
              <a:buFontTx/>
              <a:buChar char="-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Průměrná doba splatnosti závazků zpravidla </a:t>
            </a:r>
            <a:r>
              <a:rPr lang="cs-CZ" sz="3300" b="0" i="0" dirty="0">
                <a:effectLst/>
                <a:latin typeface="Amasis MT Pro" panose="02040504050005020304" pitchFamily="18" charset="-18"/>
              </a:rPr>
              <a:t>odráží </a:t>
            </a:r>
            <a:r>
              <a:rPr lang="cs-CZ" sz="3300" dirty="0">
                <a:latin typeface="Amasis MT Pro" panose="02040504050005020304" pitchFamily="18" charset="-18"/>
              </a:rPr>
              <a:t>likvidní situaci </a:t>
            </a:r>
            <a:r>
              <a:rPr lang="cs-CZ" sz="3300" b="0" i="0" dirty="0">
                <a:effectLst/>
                <a:latin typeface="Amasis MT Pro" panose="02040504050005020304" pitchFamily="18" charset="-18"/>
              </a:rPr>
              <a:t>firmy a závisí na těchto faktorech: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effectLst/>
                <a:latin typeface="Amasis MT Pro" panose="02040504050005020304" pitchFamily="18" charset="-18"/>
              </a:rPr>
              <a:t>obrátkách oběžných aktiv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effectLst/>
                <a:latin typeface="Amasis MT Pro" panose="02040504050005020304" pitchFamily="18" charset="-18"/>
              </a:rPr>
              <a:t>výši </a:t>
            </a:r>
            <a:r>
              <a:rPr lang="cs-CZ" sz="3000" b="1" i="1" dirty="0">
                <a:latin typeface="Amasis MT Pro" panose="02040504050005020304" pitchFamily="18" charset="-18"/>
              </a:rPr>
              <a:t>pracovního kapitálu</a:t>
            </a:r>
            <a:endParaRPr lang="cs-CZ" sz="3000" b="1" i="1" dirty="0">
              <a:effectLst/>
              <a:latin typeface="Amasis MT Pro" panose="02040504050005020304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effectLst/>
                <a:latin typeface="Amasis MT Pro" panose="02040504050005020304" pitchFamily="18" charset="-18"/>
              </a:rPr>
              <a:t>výši krátkodobý bankovních úvěrů a výpomocí</a:t>
            </a:r>
          </a:p>
          <a:p>
            <a:pPr lvl="1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Čím delší je doba obratu závazků, tím výhodnější to pro podnik je, ovšem nesmí být nastaveny přísné pokuty a penále za nedodržení splatnosti závazků.</a:t>
            </a:r>
          </a:p>
          <a:p>
            <a:pPr marL="0" lvl="1"/>
            <a:endParaRPr lang="cs-CZ" sz="3000" b="1" i="1" dirty="0">
              <a:effectLst/>
              <a:latin typeface="Amasis MT Pro" panose="02040504050005020304" pitchFamily="18" charset="-18"/>
            </a:endParaRPr>
          </a:p>
        </p:txBody>
      </p:sp>
      <p:pic>
        <p:nvPicPr>
          <p:cNvPr id="10" name="Zástupný obsah 9" descr="Odznak 7 se souvislou výplní">
            <a:extLst>
              <a:ext uri="{FF2B5EF4-FFF2-40B4-BE49-F238E27FC236}">
                <a16:creationId xmlns:a16="http://schemas.microsoft.com/office/drawing/2014/main" id="{0E957861-6295-4DB1-ADE1-D9E168B00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610" y="63728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186366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156777" y="98580"/>
            <a:ext cx="11961429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Ukazatel doby obratu závazků z obchodního styku je jedním z nejvýznamnějších ukazatelů pro věřitele. 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Z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rcadlo řízení provozního financování firmy. 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S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eřazením doby splatnosti závazků jednotlivých odběratelů </a:t>
            </a:r>
            <a:r>
              <a:rPr lang="cs-CZ" sz="3300" dirty="0">
                <a:solidFill>
                  <a:srgbClr val="000000"/>
                </a:solidFill>
                <a:latin typeface="Amasis MT Pro" panose="02040504050005020304" pitchFamily="18" charset="-18"/>
              </a:rPr>
              <a:t>se vyjádří </a:t>
            </a:r>
            <a:r>
              <a:rPr lang="cs-CZ" sz="33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likvidní situace těchto firem.</a:t>
            </a:r>
          </a:p>
          <a:p>
            <a:pPr marL="457200" indent="-457200">
              <a:buFontTx/>
              <a:buChar char="-"/>
            </a:pPr>
            <a:r>
              <a:rPr lang="cs-CZ" sz="33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Dodavatelé by měli sledovat individuálně dobu splatnosti závazků jednotlivých podniků (odběratelů) a porovnávat ji s průměrnou dobou splatnosti závazků</a:t>
            </a:r>
            <a:r>
              <a:rPr lang="cs-CZ" sz="3300" b="1" i="1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.</a:t>
            </a:r>
          </a:p>
          <a:p>
            <a:pPr marL="457200" indent="-457200">
              <a:buFontTx/>
              <a:buChar char="-"/>
            </a:pPr>
            <a:endParaRPr lang="cs-CZ" sz="3300" b="1" i="1" dirty="0">
              <a:solidFill>
                <a:srgbClr val="000000"/>
              </a:solidFill>
              <a:latin typeface="Amasis MT Pro" panose="02040504050005020304" pitchFamily="18" charset="-18"/>
            </a:endParaRPr>
          </a:p>
          <a:p>
            <a:pPr marL="457200" indent="-457200">
              <a:buFontTx/>
              <a:buChar char="-"/>
            </a:pPr>
            <a:endParaRPr lang="cs-CZ" sz="3300" b="1" i="1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  <a:p>
            <a:pPr marL="457200" indent="-457200">
              <a:buFontTx/>
              <a:buChar char="-"/>
            </a:pPr>
            <a:endParaRPr lang="cs-CZ" sz="3300" b="1" i="1" dirty="0">
              <a:solidFill>
                <a:srgbClr val="000000"/>
              </a:solidFill>
              <a:latin typeface="Amasis MT Pro" panose="02040504050005020304" pitchFamily="18" charset="-18"/>
            </a:endParaRPr>
          </a:p>
          <a:p>
            <a:r>
              <a:rPr lang="cs-CZ" sz="3000" i="1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* Do čitatele můžeme dosadit + krátkodobě dohadné účty pasivní a do jmenovatele + náklady na prodané zboží.</a:t>
            </a:r>
            <a:endParaRPr lang="cs-CZ" sz="3000" i="1" dirty="0">
              <a:effectLst/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86FD8C8-FD0A-49FB-97D2-E80631B45E1F}"/>
                  </a:ext>
                </a:extLst>
              </p:cNvPr>
              <p:cNvSpPr txBox="1"/>
              <p:nvPr/>
            </p:nvSpPr>
            <p:spPr>
              <a:xfrm>
                <a:off x="226605" y="4352143"/>
                <a:ext cx="11738790" cy="774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DOBA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BRATU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VAZK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Ů=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TODOB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OBCHODN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HO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STYKU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∗365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KONOV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SPOT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EBA</m:t>
                          </m:r>
                        </m:den>
                      </m:f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dny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86FD8C8-FD0A-49FB-97D2-E80631B45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05" y="4352143"/>
                <a:ext cx="11738790" cy="774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741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ZADLUŽENOSTI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1075479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2097511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3079751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4 se souvislou výplní">
            <a:extLst>
              <a:ext uri="{FF2B5EF4-FFF2-40B4-BE49-F238E27FC236}">
                <a16:creationId xmlns:a16="http://schemas.microsoft.com/office/drawing/2014/main" id="{6068D380-478E-4539-93AF-8C9391924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563" y="3986636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07" y="126800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CELKOVÁ ZADLUŽENOST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894108" y="2246303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KVÓTA VLASTNÍHO KAPITÁLU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894109" y="3224597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KOEFICIENT ZADLUŽENOSTI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5F4DDC-CF7A-4EC5-AB90-F11E9EA81E8A}"/>
              </a:ext>
            </a:extLst>
          </p:cNvPr>
          <p:cNvSpPr txBox="1"/>
          <p:nvPr/>
        </p:nvSpPr>
        <p:spPr>
          <a:xfrm>
            <a:off x="1894110" y="415834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DLOUHODOBÁ ZADLUŽENOST</a:t>
            </a:r>
          </a:p>
        </p:txBody>
      </p:sp>
      <p:pic>
        <p:nvPicPr>
          <p:cNvPr id="5" name="Grafický objekt 4" descr="Odznak 5 se souvislou výplní">
            <a:extLst>
              <a:ext uri="{FF2B5EF4-FFF2-40B4-BE49-F238E27FC236}">
                <a16:creationId xmlns:a16="http://schemas.microsoft.com/office/drawing/2014/main" id="{5FB87FCF-7DCB-4269-865A-62B929F42E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563" y="4899570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918E80-D557-4233-BE9D-500FBFF5D99C}"/>
              </a:ext>
            </a:extLst>
          </p:cNvPr>
          <p:cNvSpPr txBox="1"/>
          <p:nvPr/>
        </p:nvSpPr>
        <p:spPr>
          <a:xfrm>
            <a:off x="1894111" y="504129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BĚŽNÁ ZADLUŽENOST</a:t>
            </a:r>
          </a:p>
        </p:txBody>
      </p:sp>
    </p:spTree>
    <p:extLst>
      <p:ext uri="{BB962C8B-B14F-4D97-AF65-F5344CB8AC3E}">
        <p14:creationId xmlns:p14="http://schemas.microsoft.com/office/powerpoint/2010/main" val="418562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CELKOVÁ ZADLUŽENOST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034797"/>
            <a:ext cx="118305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věřitelského rizika.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měří rozsah v jakém podnik používá ke svému financování dluhy (cizí zdroje).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Ukazuje nám míru krytí firemního majetku cizími zdroji.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 hlediska věřitelů se preferuje nízká míra ukazatele.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je zadluženost podniku vyšší může dojít k tomu že věřitelé nebudou chtít podniku půjčit další peníze.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Maximální zadluženost do 80 %.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572155" y="5410034"/>
                <a:ext cx="11009424" cy="1099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ELKOV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ENOST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35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5" y="5410034"/>
                <a:ext cx="11009424" cy="1099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8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KVÓTA VLASTNÍHO KAPITÁLU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vybavenosti podniku vlastním kapitálem.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Je doplňkovým ukazatelem k celkové zadluženosti (jejich součet je 100 %).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Vyjadřuje finanční nezávislost podniku.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Doporučuje se od 20 % do 40 %.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-81172" y="4579240"/>
                <a:ext cx="12354344" cy="1099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VLASTN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HO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KAPIT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LU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34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34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72" y="4579240"/>
                <a:ext cx="12354344" cy="1099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se souvislou výplní">
            <a:extLst>
              <a:ext uri="{FF2B5EF4-FFF2-40B4-BE49-F238E27FC236}">
                <a16:creationId xmlns:a16="http://schemas.microsoft.com/office/drawing/2014/main" id="{35F6DDB0-DD9F-425E-AE51-113CB53A1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1514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58791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KOEFICIENT ZADLUŽENOSTI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míry zadluženosti.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Má stejnou vypovídací schopnost jako ukazatel celkové zadluženosti podniku.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Významný ukazatel pro banku z hlediska poskytnutí úvěru.</a:t>
            </a:r>
          </a:p>
          <a:p>
            <a:pPr marL="285750" indent="-285750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Cizí zdroje by neměly překročit jeden a půl násobek hodnoty vlastního jmění.</a:t>
            </a:r>
            <a:br>
              <a:rPr lang="cs-CZ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cs-CZ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63880" y="4924025"/>
                <a:ext cx="12025728" cy="1133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OEFICIENT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ENOSTI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35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0" y="4924025"/>
                <a:ext cx="12025728" cy="1133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3 se souvislou výplní">
            <a:extLst>
              <a:ext uri="{FF2B5EF4-FFF2-40B4-BE49-F238E27FC236}">
                <a16:creationId xmlns:a16="http://schemas.microsoft.com/office/drawing/2014/main" id="{BA471A9B-AF08-4DF8-A817-BD7CB0DE9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806" y="135963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82215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DLOUHODOBÁ ZADLUŽENOST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995889"/>
            <a:ext cx="1183051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Vyjadřuje % financování aktiv podniku dlouhodobými dluhy.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Pomáhá nalézt optimální poměr mezi dlouhodobými a krátkodobými cizími zdroji.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Optimálně okolo 50 % - 60 %.</a:t>
            </a: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r>
              <a:rPr lang="cs-CZ" sz="3000" i="1" dirty="0">
                <a:latin typeface="Amasis MT Pro" panose="02040504050005020304" pitchFamily="18" charset="-18"/>
              </a:rPr>
              <a:t>* Dlouhodobé cizí zdroje = dlouhodobé obchodní závazky, úvěry a rezervy.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255408" y="3840978"/>
                <a:ext cx="11643572" cy="879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cs-CZ" sz="2800" b="0" i="0" smtClean="0">
                          <a:latin typeface="Cambria Math" panose="02040503050406030204" pitchFamily="18" charset="0"/>
                        </a:rPr>
                        <m:t>LOUHODOB</m:t>
                      </m:r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28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2800" b="0" i="0" smtClean="0">
                          <a:latin typeface="Cambria Math" panose="02040503050406030204" pitchFamily="18" charset="0"/>
                        </a:rPr>
                        <m:t>ENOST</m:t>
                      </m:r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DLOUHODOB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∗100 (%)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8" y="3840978"/>
                <a:ext cx="11643572" cy="879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obsah 8" descr="Odznak 4 se souvislou výplní">
            <a:extLst>
              <a:ext uri="{FF2B5EF4-FFF2-40B4-BE49-F238E27FC236}">
                <a16:creationId xmlns:a16="http://schemas.microsoft.com/office/drawing/2014/main" id="{6606EB38-46F7-4931-99DB-CB54D981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12745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302655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513" y="299394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BĚŽNÁ ZADLUŽENOST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234610" y="959532"/>
            <a:ext cx="117227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Krátkodobá zadluženost.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Optimální okolo 60-70 %, výjimečně až 80 %.</a:t>
            </a:r>
          </a:p>
          <a:p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300" dirty="0">
              <a:latin typeface="Amasis MT Pro" panose="02040504050005020304" pitchFamily="18" charset="-18"/>
            </a:endParaRPr>
          </a:p>
          <a:p>
            <a:r>
              <a:rPr lang="cs-CZ" sz="3000" i="1" dirty="0">
                <a:latin typeface="Amasis MT Pro" panose="02040504050005020304" pitchFamily="18" charset="-18"/>
              </a:rPr>
              <a:t>* Krátkodobý cizí kapitál = krátkodobé bankovní úvěry, krátkodobé závazky a přechodné účty pasiv a dohadné položky pasiv.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0" y="2694406"/>
                <a:ext cx="12194044" cy="942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9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TKODOB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ZADLU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2900" b="0" i="0" smtClean="0">
                          <a:latin typeface="Cambria Math" panose="02040503050406030204" pitchFamily="18" charset="0"/>
                        </a:rPr>
                        <m:t>ENOST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CIZ</m:t>
                          </m:r>
                          <m:r>
                            <a:rPr lang="cs-CZ" sz="29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  <m: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900" b="0" i="0" smtClean="0">
                              <a:latin typeface="Cambria Math" panose="02040503050406030204" pitchFamily="18" charset="0"/>
                            </a:rPr>
                            <m:t>CELKEM</m:t>
                          </m:r>
                        </m:den>
                      </m:f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cs-CZ" sz="29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9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94406"/>
                <a:ext cx="12194044" cy="942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5 se souvislou výplní">
            <a:extLst>
              <a:ext uri="{FF2B5EF4-FFF2-40B4-BE49-F238E27FC236}">
                <a16:creationId xmlns:a16="http://schemas.microsoft.com/office/drawing/2014/main" id="{363E9F49-DBCE-4046-912A-27C29593B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03" y="12745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049112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LIKVIDITY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1075479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2460784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3846090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07" y="126800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BĚŽNÁ LIKVIDITA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894107" y="2602513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POHOTOVÁ LIKVIDITA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977332" y="3987819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OKAMŽITÁ LIKVIDITA</a:t>
            </a:r>
          </a:p>
        </p:txBody>
      </p:sp>
    </p:spTree>
    <p:extLst>
      <p:ext uri="{BB962C8B-B14F-4D97-AF65-F5344CB8AC3E}">
        <p14:creationId xmlns:p14="http://schemas.microsoft.com/office/powerpoint/2010/main" val="4258357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BĚŽNÁ LIKVIDITA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034797"/>
            <a:ext cx="118305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Udává kolikrát pokrývají oběžná aktiva krátkodobé závazky.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je citlivý na strukturu zásob a jejich oceňování.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 zásob trvá velmi dlouho než se přemění na peníze (nejlikvidnější složku majetku)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Podnik s nevhodnou strukturou OA se může snadno ocitnout v obtížné finanční situaci (nadměrné zásoby, nedobytné pohledávky, nízký stav KFM).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Optimální hodnota ukazatele je vyšší než 1,5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34606" y="5647762"/>
                <a:ext cx="9070625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ĚŽ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LIKVIDITA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OA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</m:oMath>
                  </m:oMathPara>
                </a14:m>
                <a:endParaRPr lang="cs-CZ" sz="35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6" y="5647762"/>
                <a:ext cx="9070625" cy="1045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3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45" y="60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ČLENĚNÍ POMĚROVÝCH UKAZATELŮ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615E4A-38AF-4DBB-8D6A-AE22EB741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952366"/>
              </p:ext>
            </p:extLst>
          </p:nvPr>
        </p:nvGraphicFramePr>
        <p:xfrm>
          <a:off x="409903" y="638503"/>
          <a:ext cx="11288111" cy="60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cký objekt 6" descr="Odznak 1 se souvislou výplní">
            <a:extLst>
              <a:ext uri="{FF2B5EF4-FFF2-40B4-BE49-F238E27FC236}">
                <a16:creationId xmlns:a16="http://schemas.microsoft.com/office/drawing/2014/main" id="{CC834473-82FD-47A2-88E7-1673216E5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314" y="737577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se souvislou výplní">
            <a:extLst>
              <a:ext uri="{FF2B5EF4-FFF2-40B4-BE49-F238E27FC236}">
                <a16:creationId xmlns:a16="http://schemas.microsoft.com/office/drawing/2014/main" id="{5AFB3125-1AD7-4517-BE47-306ADF325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243" y="154000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Odznak 3 se souvislou výplní">
            <a:extLst>
              <a:ext uri="{FF2B5EF4-FFF2-40B4-BE49-F238E27FC236}">
                <a16:creationId xmlns:a16="http://schemas.microsoft.com/office/drawing/2014/main" id="{F78A4D01-3520-4F7B-8D92-4734B80136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8074" y="238308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Odznak 4 se souvislou výplní">
            <a:extLst>
              <a:ext uri="{FF2B5EF4-FFF2-40B4-BE49-F238E27FC236}">
                <a16:creationId xmlns:a16="http://schemas.microsoft.com/office/drawing/2014/main" id="{C52AA582-AC65-4949-AB9A-42E402CD0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55447" y="3185508"/>
            <a:ext cx="914400" cy="914400"/>
          </a:xfrm>
          <a:prstGeom prst="rect">
            <a:avLst/>
          </a:prstGeom>
        </p:spPr>
      </p:pic>
      <p:pic>
        <p:nvPicPr>
          <p:cNvPr id="15" name="Grafický objekt 14" descr="Odznak 5 se souvislou výplní">
            <a:extLst>
              <a:ext uri="{FF2B5EF4-FFF2-40B4-BE49-F238E27FC236}">
                <a16:creationId xmlns:a16="http://schemas.microsoft.com/office/drawing/2014/main" id="{B1C5E5BB-35DC-4552-9A1E-895632A1A8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8074" y="4049499"/>
            <a:ext cx="914400" cy="914400"/>
          </a:xfrm>
          <a:prstGeom prst="rect">
            <a:avLst/>
          </a:prstGeom>
        </p:spPr>
      </p:pic>
      <p:pic>
        <p:nvPicPr>
          <p:cNvPr id="17" name="Grafický objekt 16" descr="Odznak 6 se souvislou výplní">
            <a:extLst>
              <a:ext uri="{FF2B5EF4-FFF2-40B4-BE49-F238E27FC236}">
                <a16:creationId xmlns:a16="http://schemas.microsoft.com/office/drawing/2014/main" id="{F73A0830-76BC-4017-80DB-0CFD05EC48A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3243" y="4847386"/>
            <a:ext cx="914400" cy="914400"/>
          </a:xfrm>
          <a:prstGeom prst="rect">
            <a:avLst/>
          </a:prstGeom>
        </p:spPr>
      </p:pic>
      <p:pic>
        <p:nvPicPr>
          <p:cNvPr id="19" name="Grafický objekt 18" descr="Odznak 7 se souvislou výplní">
            <a:extLst>
              <a:ext uri="{FF2B5EF4-FFF2-40B4-BE49-F238E27FC236}">
                <a16:creationId xmlns:a16="http://schemas.microsoft.com/office/drawing/2014/main" id="{9B705F6D-EBAD-431C-A943-73C8BB9AAA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9257" y="56904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31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POHOTOVÁ LIKVIDITA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se snaží zpřesnit běžnou likviditu, ta že od OA jsou odečteny zásoby, zůstávají tam tedy jen peněžní prostředky, krátkodobé CP a krátkodobé pohledávky.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Nízký ukazatel pohodové likvidity značí nadměrnou váhu zásob.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Hodnota ukazatele by neměla klesnout pod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839753" y="4687724"/>
                <a:ext cx="9679125" cy="110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POHOTOV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LIKVIDITA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OA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SOBY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TKODOB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</m:oMath>
                  </m:oMathPara>
                </a14:m>
                <a:endParaRPr lang="cs-CZ" sz="34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3" y="4687724"/>
                <a:ext cx="9679125" cy="1101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se souvislou výplní">
            <a:extLst>
              <a:ext uri="{FF2B5EF4-FFF2-40B4-BE49-F238E27FC236}">
                <a16:creationId xmlns:a16="http://schemas.microsoft.com/office/drawing/2014/main" id="{35F6DDB0-DD9F-425E-AE51-113CB53A1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489" y="1514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123943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OKAMŽITÁ LIKVIDITA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61489" y="1101970"/>
            <a:ext cx="1183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měří schopnost podniku hradit právě splatné dluhy.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Optimální likvidita je zajištěna hodnou 0,2 a vyšší.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KFM = peněžní prostředky + krátkodobé peněžní ekvivalenty (krátkodobé CP, směnky, šeky)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839753" y="4687724"/>
                <a:ext cx="9289594" cy="1012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4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KAM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3400" b="0" i="0" smtClean="0">
                          <a:latin typeface="Cambria Math" panose="02040503050406030204" pitchFamily="18" charset="0"/>
                        </a:rPr>
                        <m:t>LIKVIDITA</m:t>
                      </m:r>
                      <m:r>
                        <a:rPr lang="cs-CZ" sz="3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4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KFM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TKDOB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400" b="0" i="0" smtClean="0">
                              <a:latin typeface="Cambria Math" panose="02040503050406030204" pitchFamily="18" charset="0"/>
                            </a:rPr>
                            <m:t>VAZKY</m:t>
                          </m:r>
                        </m:den>
                      </m:f>
                    </m:oMath>
                  </m:oMathPara>
                </a14:m>
                <a:endParaRPr lang="cs-CZ" sz="3400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3" y="4687724"/>
                <a:ext cx="9289594" cy="101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obsah 8" descr="Odznak 3 se souvislou výplní">
            <a:extLst>
              <a:ext uri="{FF2B5EF4-FFF2-40B4-BE49-F238E27FC236}">
                <a16:creationId xmlns:a16="http://schemas.microsoft.com/office/drawing/2014/main" id="{09832EC5-4EA6-460C-AEAD-AABBFCE3A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102" y="9378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07293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RENTABILITY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17" y="965200"/>
            <a:ext cx="11674365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Poměřují zisk dosažený podnikáním s výši zdrojů podniku, které byly využity k jeho dosažení.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Rentabilita vyjadřuje výnosnost vloženého kapitálu.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Ukazatele jsou měřítkem schopnosti podniku dosahovat zisku použitím investovaného kapitálu.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Ukazatele rentability slouží k hodnocení celkové efektivnosti určité činnosti společnosti.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Jsou důležité pro akcionáře a potenciální investory.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 časové řadě by tyto ukazatele měli mít </a:t>
            </a:r>
            <a:r>
              <a:rPr lang="cs-CZ" sz="3500" b="1" dirty="0">
                <a:latin typeface="Amasis MT Pro" panose="02040504050005020304" pitchFamily="18" charset="-18"/>
              </a:rPr>
              <a:t>rostoucí tendenci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4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2227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UKAZATELE RENTABILITY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2EFD943A-5FAE-4AAD-8C92-E1A66C6C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63" y="1075479"/>
            <a:ext cx="914400" cy="914400"/>
          </a:xfr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AD51C1AF-EB6A-4B87-8F9D-0FD6CE0DA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63" y="2352540"/>
            <a:ext cx="914400" cy="914400"/>
          </a:xfrm>
          <a:prstGeom prst="rect">
            <a:avLst/>
          </a:prstGeom>
        </p:spPr>
      </p:pic>
      <p:pic>
        <p:nvPicPr>
          <p:cNvPr id="8" name="Grafický objekt 7" descr="Odznak 3 se souvislou výplní">
            <a:extLst>
              <a:ext uri="{FF2B5EF4-FFF2-40B4-BE49-F238E27FC236}">
                <a16:creationId xmlns:a16="http://schemas.microsoft.com/office/drawing/2014/main" id="{40A9F270-6947-4BA6-8DE0-F57FA3846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563" y="3591060"/>
            <a:ext cx="914400" cy="914400"/>
          </a:xfrm>
          <a:prstGeom prst="rect">
            <a:avLst/>
          </a:prstGeom>
        </p:spPr>
      </p:pic>
      <p:pic>
        <p:nvPicPr>
          <p:cNvPr id="9" name="Grafický objekt 8" descr="Odznak 4 se souvislou výplní">
            <a:extLst>
              <a:ext uri="{FF2B5EF4-FFF2-40B4-BE49-F238E27FC236}">
                <a16:creationId xmlns:a16="http://schemas.microsoft.com/office/drawing/2014/main" id="{6068D380-478E-4539-93AF-8C9391924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563" y="4868121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610B7B-C6A7-42CB-9410-10D25959AC87}"/>
              </a:ext>
            </a:extLst>
          </p:cNvPr>
          <p:cNvSpPr txBox="1"/>
          <p:nvPr/>
        </p:nvSpPr>
        <p:spPr>
          <a:xfrm>
            <a:off x="1894113" y="1217208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KAPITÁLU = ROI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8C6847-8426-4525-BF0E-B5AA640D5E3E}"/>
              </a:ext>
            </a:extLst>
          </p:cNvPr>
          <p:cNvSpPr txBox="1"/>
          <p:nvPr/>
        </p:nvSpPr>
        <p:spPr>
          <a:xfrm>
            <a:off x="1977332" y="2523712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AKTIV = ROA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39B1-2FEB-4093-814E-81D0A436C1F0}"/>
              </a:ext>
            </a:extLst>
          </p:cNvPr>
          <p:cNvSpPr txBox="1"/>
          <p:nvPr/>
        </p:nvSpPr>
        <p:spPr>
          <a:xfrm>
            <a:off x="1977332" y="3772181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VLASTNÍHO KAPITÁLU = ROE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5F4DDC-CF7A-4EC5-AB90-F11E9EA81E8A}"/>
              </a:ext>
            </a:extLst>
          </p:cNvPr>
          <p:cNvSpPr txBox="1"/>
          <p:nvPr/>
        </p:nvSpPr>
        <p:spPr>
          <a:xfrm>
            <a:off x="1977332" y="5008325"/>
            <a:ext cx="10027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" panose="02040504050005020304" pitchFamily="18" charset="-18"/>
              </a:rPr>
              <a:t>RENTABILITA TRŽEB = ROS</a:t>
            </a:r>
          </a:p>
        </p:txBody>
      </p:sp>
    </p:spTree>
    <p:extLst>
      <p:ext uri="{BB962C8B-B14F-4D97-AF65-F5344CB8AC3E}">
        <p14:creationId xmlns:p14="http://schemas.microsoft.com/office/powerpoint/2010/main" val="203989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02" y="179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KAPITÁLU</a:t>
            </a:r>
          </a:p>
        </p:txBody>
      </p:sp>
      <p:pic>
        <p:nvPicPr>
          <p:cNvPr id="6" name="Zástupný obsah 5" descr="Odznak 1 se souvislou výplní">
            <a:extLst>
              <a:ext uri="{FF2B5EF4-FFF2-40B4-BE49-F238E27FC236}">
                <a16:creationId xmlns:a16="http://schemas.microsoft.com/office/drawing/2014/main" id="{F0B16685-AEBA-475A-BC42-8F877BAE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406" y="50800"/>
            <a:ext cx="914400" cy="9144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429927" y="1101969"/>
            <a:ext cx="114650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míry zisku.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Patří k nejdůležitějším ukazatelům, které hodnotí podnikatelskou činnost.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vyjadřuje, s jakou účinností působí celkový kapitál vložený do podniku bez ohledu na zdroj financování. 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34606" y="5032789"/>
                <a:ext cx="9933232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ROI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KLADOV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É Ú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ROKY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CELKOV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6" y="5032789"/>
                <a:ext cx="9933232" cy="971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12FEC131-DD24-42C7-AD82-DB5A9752A766}"/>
              </a:ext>
            </a:extLst>
          </p:cNvPr>
          <p:cNvSpPr txBox="1"/>
          <p:nvPr/>
        </p:nvSpPr>
        <p:spPr>
          <a:xfrm rot="935625">
            <a:off x="9312268" y="440249"/>
            <a:ext cx="2191675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ROI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6445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212" y="136770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AKTIV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429927" y="1101969"/>
            <a:ext cx="1146508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míry výnosnosti (návratnosti) aktiv.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Poměřuje zisk s celkovými aktivy investovanými do podnikání bez ohledů z jakých zdrojů byly financovány.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porovnává podniky s různým podílem dluhu ve finančních zdrojích.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34606" y="4784290"/>
                <a:ext cx="8980022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ROA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EBIT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Ú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ROKY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AKTIVA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6" y="4784290"/>
                <a:ext cx="8980022" cy="971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 descr="Odznak se souvislou výplní">
            <a:extLst>
              <a:ext uri="{FF2B5EF4-FFF2-40B4-BE49-F238E27FC236}">
                <a16:creationId xmlns:a16="http://schemas.microsoft.com/office/drawing/2014/main" id="{F9D1D1B0-DF70-44B7-A1B6-5DAE0793A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406" y="93785"/>
            <a:ext cx="914400" cy="91440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794C16-71A5-48F0-B973-7AA85D11814D}"/>
              </a:ext>
            </a:extLst>
          </p:cNvPr>
          <p:cNvSpPr txBox="1"/>
          <p:nvPr/>
        </p:nvSpPr>
        <p:spPr>
          <a:xfrm rot="935625">
            <a:off x="8976982" y="393357"/>
            <a:ext cx="24203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ROA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826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87" y="458622"/>
            <a:ext cx="10199077" cy="74246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VLASTNÍHO </a:t>
            </a:r>
            <a:br>
              <a:rPr lang="cs-CZ" sz="4000" b="1" dirty="0">
                <a:latin typeface="Amasis MT Pro" panose="02040504050005020304" pitchFamily="18" charset="-18"/>
              </a:rPr>
            </a:br>
            <a:r>
              <a:rPr lang="cs-CZ" sz="4000" b="1" dirty="0">
                <a:latin typeface="Amasis MT Pro" panose="02040504050005020304" pitchFamily="18" charset="-18"/>
              </a:rPr>
              <a:t>KAPITÁLU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17839" y="861532"/>
            <a:ext cx="1197167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výnosnosti (návratnosti) vlastního kapitálu.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pro vlastníky, akcionáře a společníky vyjadřuje míru ziskovosti jejich vloženého kapitálu.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 investora musí být ROE vyšší než úroky z jiné investice.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Investor nese velké riziko, proto cena vlastního kapitálu ve formě dividendy nebo podílu na zisku je vyšší než cena cizího kapitálu placená ve formě úroků.</a:t>
            </a: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75039" y="5634464"/>
                <a:ext cx="6420027" cy="971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ROE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IST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VLASTN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KAPIT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39" y="5634464"/>
                <a:ext cx="6420027" cy="971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794C16-71A5-48F0-B973-7AA85D11814D}"/>
              </a:ext>
            </a:extLst>
          </p:cNvPr>
          <p:cNvSpPr txBox="1"/>
          <p:nvPr/>
        </p:nvSpPr>
        <p:spPr>
          <a:xfrm rot="935625">
            <a:off x="9434078" y="300951"/>
            <a:ext cx="24203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ROE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  <p:pic>
        <p:nvPicPr>
          <p:cNvPr id="9" name="Zástupný obsah 8" descr="Odznak 3 se souvislou výplní">
            <a:extLst>
              <a:ext uri="{FF2B5EF4-FFF2-40B4-BE49-F238E27FC236}">
                <a16:creationId xmlns:a16="http://schemas.microsoft.com/office/drawing/2014/main" id="{C85569CD-1685-4E58-B0E6-C121DC246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839" y="1140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06019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87" y="27817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RENTABILITA TRŽEB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A660B9-2375-45F4-A18C-77DB7285533E}"/>
              </a:ext>
            </a:extLst>
          </p:cNvPr>
          <p:cNvSpPr txBox="1"/>
          <p:nvPr/>
        </p:nvSpPr>
        <p:spPr>
          <a:xfrm>
            <a:off x="317839" y="1088490"/>
            <a:ext cx="116718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Zisková marže.</a:t>
            </a:r>
          </a:p>
          <a:p>
            <a:pPr marL="285750" indent="-285750"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Ukazatel charakterizuje zisk vztažený k tržbám.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Vyjadřuje, kolik dokáže podnik vyprodukovat efektu na 	</a:t>
            </a:r>
          </a:p>
          <a:p>
            <a:r>
              <a:rPr lang="cs-CZ" sz="3500" dirty="0">
                <a:latin typeface="Amasis MT Pro" panose="02040504050005020304" pitchFamily="18" charset="-18"/>
              </a:rPr>
              <a:t>  1 Kč tržeb.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V praxi označován jako ziskové rozpětí a slouží k vyjádření</a:t>
            </a:r>
          </a:p>
          <a:p>
            <a:r>
              <a:rPr lang="cs-CZ" sz="3500" dirty="0">
                <a:latin typeface="Amasis MT Pro" panose="02040504050005020304" pitchFamily="18" charset="-18"/>
              </a:rPr>
              <a:t>   ziskové marže. 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Obecně platí, čím vyšší je ukazatel, tím lepší je situace</a:t>
            </a:r>
          </a:p>
          <a:p>
            <a:r>
              <a:rPr lang="cs-CZ" sz="3500" dirty="0">
                <a:latin typeface="Amasis MT Pro" panose="02040504050005020304" pitchFamily="18" charset="-18"/>
              </a:rPr>
              <a:t>  podniku z hlediska produkce.</a:t>
            </a:r>
          </a:p>
          <a:p>
            <a:endParaRPr lang="cs-CZ" sz="3500" dirty="0">
              <a:latin typeface="Amasis MT Pro" panose="02040504050005020304" pitchFamily="18" charset="-18"/>
            </a:endParaRPr>
          </a:p>
          <a:p>
            <a:pPr marL="285750" indent="-285750"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/>
              <p:nvPr/>
            </p:nvSpPr>
            <p:spPr>
              <a:xfrm>
                <a:off x="719860" y="5666619"/>
                <a:ext cx="9962664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ROS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EBIT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(Č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IST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ZISK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ZDAN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Ú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ROKY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den>
                      </m:f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A4B44C3-4C7A-48E0-803F-6056F99B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60" y="5666619"/>
                <a:ext cx="9962664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794C16-71A5-48F0-B973-7AA85D11814D}"/>
              </a:ext>
            </a:extLst>
          </p:cNvPr>
          <p:cNvSpPr txBox="1"/>
          <p:nvPr/>
        </p:nvSpPr>
        <p:spPr>
          <a:xfrm rot="935625">
            <a:off x="9847965" y="872164"/>
            <a:ext cx="24203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-18"/>
              </a:rPr>
              <a:t>ROS</a:t>
            </a:r>
            <a:endParaRPr lang="cs-CZ" sz="8000" b="1" dirty="0">
              <a:latin typeface="Amasis MT Pro" panose="02040504050005020304" pitchFamily="18" charset="-18"/>
            </a:endParaRPr>
          </a:p>
        </p:txBody>
      </p:sp>
      <p:pic>
        <p:nvPicPr>
          <p:cNvPr id="10" name="Zástupný obsah 9" descr="Odznak 4 se souvislou výplní">
            <a:extLst>
              <a:ext uri="{FF2B5EF4-FFF2-40B4-BE49-F238E27FC236}">
                <a16:creationId xmlns:a16="http://schemas.microsoft.com/office/drawing/2014/main" id="{C2DD9957-FF25-48B6-B740-076F0BAF5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71" y="11401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285141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1235</TotalTime>
  <Words>1614</Words>
  <Application>Microsoft Office PowerPoint</Application>
  <PresentationFormat>Širokoúhlá obrazovka</PresentationFormat>
  <Paragraphs>194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Amasis MT Pro</vt:lpstr>
      <vt:lpstr>Amasis MT Pro Medium</vt:lpstr>
      <vt:lpstr>Arial</vt:lpstr>
      <vt:lpstr>Calibri</vt:lpstr>
      <vt:lpstr>Calibri Light</vt:lpstr>
      <vt:lpstr>Cambria Math</vt:lpstr>
      <vt:lpstr>Tahoma</vt:lpstr>
      <vt:lpstr>Wingdings</vt:lpstr>
      <vt:lpstr>Motiv Office</vt:lpstr>
      <vt:lpstr>5.  ANALÝZA  POMĚROVÝCH UKAZATELŮ</vt:lpstr>
      <vt:lpstr>POMĚROVÉ UKAZATELE</vt:lpstr>
      <vt:lpstr>ČLENĚNÍ POMĚROVÝCH UKAZATELŮ</vt:lpstr>
      <vt:lpstr>UKAZATELE RENTABILITY</vt:lpstr>
      <vt:lpstr>UKAZATELE RENTABILITY</vt:lpstr>
      <vt:lpstr>RENTABILITA KAPITÁLU</vt:lpstr>
      <vt:lpstr>RENTABILITA AKTIV</vt:lpstr>
      <vt:lpstr>RENTABILITA VLASTNÍHO  KAPITÁLU</vt:lpstr>
      <vt:lpstr>RENTABILITA TRŽEB </vt:lpstr>
      <vt:lpstr>UKAZATELE AKTIVITY</vt:lpstr>
      <vt:lpstr>UKAZATELE AKTIVITY</vt:lpstr>
      <vt:lpstr>VÁZANOST AKTIV</vt:lpstr>
      <vt:lpstr>OBRAT AKTIV</vt:lpstr>
      <vt:lpstr>OBRAT STÁLÝCH AKTIV</vt:lpstr>
      <vt:lpstr>OBRAT ZÁSOB</vt:lpstr>
      <vt:lpstr>DOBA OBRATU ZÁSOB</vt:lpstr>
      <vt:lpstr>DOBA OBRATU POHLEDÁVEK</vt:lpstr>
      <vt:lpstr>Prezentace aplikace PowerPoint</vt:lpstr>
      <vt:lpstr>Prezentace aplikace PowerPoint</vt:lpstr>
      <vt:lpstr>DOBA OBRATU ZÁVAZKŮ</vt:lpstr>
      <vt:lpstr>Prezentace aplikace PowerPoint</vt:lpstr>
      <vt:lpstr>UKAZATELE ZADLUŽENOSTI</vt:lpstr>
      <vt:lpstr>CELKOVÁ ZADLUŽENOST</vt:lpstr>
      <vt:lpstr>KVÓTA VLASTNÍHO KAPITÁLU</vt:lpstr>
      <vt:lpstr>KOEFICIENT ZADLUŽENOSTI</vt:lpstr>
      <vt:lpstr>DLOUHODOBÁ ZADLUŽENOST</vt:lpstr>
      <vt:lpstr>BĚŽNÁ ZADLUŽENOST</vt:lpstr>
      <vt:lpstr>UKAZATELE LIKVIDITY</vt:lpstr>
      <vt:lpstr>BĚŽNÁ LIKVIDITA</vt:lpstr>
      <vt:lpstr>POHOTOVÁ LIKVIDITA</vt:lpstr>
      <vt:lpstr>OKAMŽITÁ LIKVIDITA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113</cp:revision>
  <dcterms:created xsi:type="dcterms:W3CDTF">2022-02-10T11:29:18Z</dcterms:created>
  <dcterms:modified xsi:type="dcterms:W3CDTF">2022-03-25T10:20:12Z</dcterms:modified>
</cp:coreProperties>
</file>