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5" r:id="rId4"/>
    <p:sldId id="297" r:id="rId5"/>
    <p:sldId id="296" r:id="rId6"/>
    <p:sldId id="298" r:id="rId7"/>
    <p:sldId id="299" r:id="rId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34711"/>
    <a:srgbClr val="D32407"/>
    <a:srgbClr val="FF53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5E3E68-9EE3-4EFD-87C8-082F39131610}" type="doc">
      <dgm:prSet loTypeId="urn:microsoft.com/office/officeart/2008/layout/VerticalCurvedList" loCatId="list" qsTypeId="urn:microsoft.com/office/officeart/2005/8/quickstyle/3d3" qsCatId="3D" csTypeId="urn:microsoft.com/office/officeart/2005/8/colors/accent0_1" csCatId="mainScheme" phldr="1"/>
      <dgm:spPr/>
      <dgm:t>
        <a:bodyPr/>
        <a:lstStyle/>
        <a:p>
          <a:endParaRPr lang="cs-CZ"/>
        </a:p>
      </dgm:t>
    </dgm:pt>
    <dgm:pt modelId="{4B95119F-03B4-4894-AA9E-13F5A11AF15A}">
      <dgm:prSet phldrT="[Text]" custT="1"/>
      <dgm:spPr/>
      <dgm:t>
        <a:bodyPr/>
        <a:lstStyle/>
        <a:p>
          <a:r>
            <a:rPr lang="cs-CZ" sz="3500" b="1">
              <a:latin typeface="Amasis MT Pro" panose="02040504050005020304" pitchFamily="18" charset="-18"/>
            </a:rPr>
            <a:t>ČISTÝ PRACOVNÍ KAPITÁL</a:t>
          </a:r>
          <a:endParaRPr lang="cs-CZ" sz="3500" b="1" dirty="0">
            <a:latin typeface="Amasis MT Pro" panose="02040504050005020304" pitchFamily="18" charset="-18"/>
          </a:endParaRPr>
        </a:p>
      </dgm:t>
    </dgm:pt>
    <dgm:pt modelId="{1A4EE3B6-6458-4F7B-A40B-60516161E88A}" type="parTrans" cxnId="{CD249CAD-7ECC-494D-8B56-D4E2E8B6AAEB}">
      <dgm:prSet/>
      <dgm:spPr/>
      <dgm:t>
        <a:bodyPr/>
        <a:lstStyle/>
        <a:p>
          <a:endParaRPr lang="cs-CZ" sz="3500" b="1">
            <a:solidFill>
              <a:schemeClr val="tx1"/>
            </a:solidFill>
            <a:latin typeface="Amasis MT Pro" panose="02040504050005020304" pitchFamily="18" charset="-18"/>
          </a:endParaRPr>
        </a:p>
      </dgm:t>
    </dgm:pt>
    <dgm:pt modelId="{79657884-4F97-4CF0-A43C-81EC366DE2EE}" type="sibTrans" cxnId="{CD249CAD-7ECC-494D-8B56-D4E2E8B6AAEB}">
      <dgm:prSet/>
      <dgm:spPr/>
      <dgm:t>
        <a:bodyPr/>
        <a:lstStyle/>
        <a:p>
          <a:endParaRPr lang="cs-CZ" sz="3500" b="1">
            <a:solidFill>
              <a:schemeClr val="tx1"/>
            </a:solidFill>
            <a:latin typeface="Amasis MT Pro" panose="02040504050005020304" pitchFamily="18" charset="-18"/>
          </a:endParaRPr>
        </a:p>
      </dgm:t>
    </dgm:pt>
    <dgm:pt modelId="{E1B29D0B-D89A-48DD-B983-1184AFBD8069}">
      <dgm:prSet phldrT="[Text]" custT="1"/>
      <dgm:spPr/>
      <dgm:t>
        <a:bodyPr/>
        <a:lstStyle/>
        <a:p>
          <a:r>
            <a:rPr lang="cs-CZ" sz="3500" b="1" dirty="0">
              <a:latin typeface="Amasis MT Pro" panose="02040504050005020304" pitchFamily="18" charset="-18"/>
            </a:rPr>
            <a:t>ČISTÉ POHOTOVÉ PROSTŘEDKY</a:t>
          </a:r>
        </a:p>
      </dgm:t>
    </dgm:pt>
    <dgm:pt modelId="{31DA2977-DD2E-4A77-BA79-FEAFA6000566}" type="parTrans" cxnId="{325C024C-9DA0-4382-88D0-7804D6EB10EB}">
      <dgm:prSet/>
      <dgm:spPr/>
      <dgm:t>
        <a:bodyPr/>
        <a:lstStyle/>
        <a:p>
          <a:endParaRPr lang="cs-CZ" sz="3500" b="1">
            <a:solidFill>
              <a:schemeClr val="tx1"/>
            </a:solidFill>
            <a:latin typeface="Amasis MT Pro" panose="02040504050005020304" pitchFamily="18" charset="-18"/>
          </a:endParaRPr>
        </a:p>
      </dgm:t>
    </dgm:pt>
    <dgm:pt modelId="{6268BF0B-07D5-4BF4-A976-5CBBF5340A52}" type="sibTrans" cxnId="{325C024C-9DA0-4382-88D0-7804D6EB10EB}">
      <dgm:prSet/>
      <dgm:spPr/>
      <dgm:t>
        <a:bodyPr/>
        <a:lstStyle/>
        <a:p>
          <a:endParaRPr lang="cs-CZ" sz="3500" b="1">
            <a:solidFill>
              <a:schemeClr val="tx1"/>
            </a:solidFill>
            <a:latin typeface="Amasis MT Pro" panose="02040504050005020304" pitchFamily="18" charset="-18"/>
          </a:endParaRPr>
        </a:p>
      </dgm:t>
    </dgm:pt>
    <dgm:pt modelId="{2592DA5B-D33C-473D-A256-10A2DF10305E}">
      <dgm:prSet phldrT="[Text]" custT="1"/>
      <dgm:spPr/>
      <dgm:t>
        <a:bodyPr/>
        <a:lstStyle/>
        <a:p>
          <a:r>
            <a:rPr lang="cs-CZ" sz="3500" b="1" dirty="0">
              <a:latin typeface="Amasis MT Pro" panose="02040504050005020304" pitchFamily="18" charset="-18"/>
            </a:rPr>
            <a:t>ČISTÝ PENĚŽNÍ FOND</a:t>
          </a:r>
        </a:p>
      </dgm:t>
    </dgm:pt>
    <dgm:pt modelId="{2BB25C2B-575B-4BA8-A7E1-F5B8000F826D}" type="parTrans" cxnId="{91DC2317-52A4-453B-99EC-13910D05F130}">
      <dgm:prSet/>
      <dgm:spPr/>
      <dgm:t>
        <a:bodyPr/>
        <a:lstStyle/>
        <a:p>
          <a:endParaRPr lang="cs-CZ" sz="3500" b="1">
            <a:solidFill>
              <a:schemeClr val="tx1"/>
            </a:solidFill>
            <a:latin typeface="Amasis MT Pro" panose="02040504050005020304" pitchFamily="18" charset="-18"/>
          </a:endParaRPr>
        </a:p>
      </dgm:t>
    </dgm:pt>
    <dgm:pt modelId="{9FD10C48-5D81-435C-BC9B-F06F06455FC5}" type="sibTrans" cxnId="{91DC2317-52A4-453B-99EC-13910D05F130}">
      <dgm:prSet/>
      <dgm:spPr/>
      <dgm:t>
        <a:bodyPr/>
        <a:lstStyle/>
        <a:p>
          <a:endParaRPr lang="cs-CZ" sz="3500" b="1">
            <a:solidFill>
              <a:schemeClr val="tx1"/>
            </a:solidFill>
            <a:latin typeface="Amasis MT Pro" panose="02040504050005020304" pitchFamily="18" charset="-18"/>
          </a:endParaRPr>
        </a:p>
      </dgm:t>
    </dgm:pt>
    <dgm:pt modelId="{F036B01F-8D71-413A-8385-B0A0A7558A04}" type="pres">
      <dgm:prSet presAssocID="{F15E3E68-9EE3-4EFD-87C8-082F39131610}" presName="Name0" presStyleCnt="0">
        <dgm:presLayoutVars>
          <dgm:chMax val="7"/>
          <dgm:chPref val="7"/>
          <dgm:dir/>
        </dgm:presLayoutVars>
      </dgm:prSet>
      <dgm:spPr/>
    </dgm:pt>
    <dgm:pt modelId="{0D594ED9-1C32-467B-9D2C-3E39E7ADAC65}" type="pres">
      <dgm:prSet presAssocID="{F15E3E68-9EE3-4EFD-87C8-082F39131610}" presName="Name1" presStyleCnt="0"/>
      <dgm:spPr/>
    </dgm:pt>
    <dgm:pt modelId="{005303A9-68B4-40C8-91DA-E092B82234D2}" type="pres">
      <dgm:prSet presAssocID="{F15E3E68-9EE3-4EFD-87C8-082F39131610}" presName="cycle" presStyleCnt="0"/>
      <dgm:spPr/>
    </dgm:pt>
    <dgm:pt modelId="{75DF7200-46A3-4BD9-B742-2322902F433B}" type="pres">
      <dgm:prSet presAssocID="{F15E3E68-9EE3-4EFD-87C8-082F39131610}" presName="srcNode" presStyleLbl="node1" presStyleIdx="0" presStyleCnt="3"/>
      <dgm:spPr/>
    </dgm:pt>
    <dgm:pt modelId="{FE3F6E54-5E57-43CD-B693-F0C50AB6A3F5}" type="pres">
      <dgm:prSet presAssocID="{F15E3E68-9EE3-4EFD-87C8-082F39131610}" presName="conn" presStyleLbl="parChTrans1D2" presStyleIdx="0" presStyleCnt="1"/>
      <dgm:spPr/>
    </dgm:pt>
    <dgm:pt modelId="{6F86DA65-F5F4-4261-8192-9E5A8ABEF904}" type="pres">
      <dgm:prSet presAssocID="{F15E3E68-9EE3-4EFD-87C8-082F39131610}" presName="extraNode" presStyleLbl="node1" presStyleIdx="0" presStyleCnt="3"/>
      <dgm:spPr/>
    </dgm:pt>
    <dgm:pt modelId="{3089F5A8-9E3A-4405-94E5-DE6402D1E088}" type="pres">
      <dgm:prSet presAssocID="{F15E3E68-9EE3-4EFD-87C8-082F39131610}" presName="dstNode" presStyleLbl="node1" presStyleIdx="0" presStyleCnt="3"/>
      <dgm:spPr/>
    </dgm:pt>
    <dgm:pt modelId="{3EF4D074-60A8-4195-836F-D37B2158C0FA}" type="pres">
      <dgm:prSet presAssocID="{4B95119F-03B4-4894-AA9E-13F5A11AF15A}" presName="text_1" presStyleLbl="node1" presStyleIdx="0" presStyleCnt="3">
        <dgm:presLayoutVars>
          <dgm:bulletEnabled val="1"/>
        </dgm:presLayoutVars>
      </dgm:prSet>
      <dgm:spPr/>
    </dgm:pt>
    <dgm:pt modelId="{B0A2FA78-6918-4C18-8944-61363206F882}" type="pres">
      <dgm:prSet presAssocID="{4B95119F-03B4-4894-AA9E-13F5A11AF15A}" presName="accent_1" presStyleCnt="0"/>
      <dgm:spPr/>
    </dgm:pt>
    <dgm:pt modelId="{C0505EBC-1AA3-4F0B-A564-833D0FA177E0}" type="pres">
      <dgm:prSet presAssocID="{4B95119F-03B4-4894-AA9E-13F5A11AF15A}" presName="accentRepeatNode" presStyleLbl="solidFgAcc1" presStyleIdx="0" presStyleCnt="3"/>
      <dgm:spPr/>
    </dgm:pt>
    <dgm:pt modelId="{FBBEBBAF-D08E-44BD-9C78-C07CF823C08E}" type="pres">
      <dgm:prSet presAssocID="{E1B29D0B-D89A-48DD-B983-1184AFBD8069}" presName="text_2" presStyleLbl="node1" presStyleIdx="1" presStyleCnt="3">
        <dgm:presLayoutVars>
          <dgm:bulletEnabled val="1"/>
        </dgm:presLayoutVars>
      </dgm:prSet>
      <dgm:spPr/>
    </dgm:pt>
    <dgm:pt modelId="{AACAA0B8-D0B4-4AF9-9BE6-22D244AA8234}" type="pres">
      <dgm:prSet presAssocID="{E1B29D0B-D89A-48DD-B983-1184AFBD8069}" presName="accent_2" presStyleCnt="0"/>
      <dgm:spPr/>
    </dgm:pt>
    <dgm:pt modelId="{BBD68A56-06C8-45EE-AED4-DA02CB771AD1}" type="pres">
      <dgm:prSet presAssocID="{E1B29D0B-D89A-48DD-B983-1184AFBD8069}" presName="accentRepeatNode" presStyleLbl="solidFgAcc1" presStyleIdx="1" presStyleCnt="3"/>
      <dgm:spPr/>
    </dgm:pt>
    <dgm:pt modelId="{F9BC4ADD-4656-4D52-9579-05448CACBF18}" type="pres">
      <dgm:prSet presAssocID="{2592DA5B-D33C-473D-A256-10A2DF10305E}" presName="text_3" presStyleLbl="node1" presStyleIdx="2" presStyleCnt="3">
        <dgm:presLayoutVars>
          <dgm:bulletEnabled val="1"/>
        </dgm:presLayoutVars>
      </dgm:prSet>
      <dgm:spPr/>
    </dgm:pt>
    <dgm:pt modelId="{248063B5-1FC9-4986-AD88-BCF4CDC98703}" type="pres">
      <dgm:prSet presAssocID="{2592DA5B-D33C-473D-A256-10A2DF10305E}" presName="accent_3" presStyleCnt="0"/>
      <dgm:spPr/>
    </dgm:pt>
    <dgm:pt modelId="{D5DDF0A9-F024-43B4-99C3-29C88056F715}" type="pres">
      <dgm:prSet presAssocID="{2592DA5B-D33C-473D-A256-10A2DF10305E}" presName="accentRepeatNode" presStyleLbl="solidFgAcc1" presStyleIdx="2" presStyleCnt="3"/>
      <dgm:spPr/>
    </dgm:pt>
  </dgm:ptLst>
  <dgm:cxnLst>
    <dgm:cxn modelId="{CB61D812-CB0B-4155-901E-DB353E84B86A}" type="presOf" srcId="{4B95119F-03B4-4894-AA9E-13F5A11AF15A}" destId="{3EF4D074-60A8-4195-836F-D37B2158C0FA}" srcOrd="0" destOrd="0" presId="urn:microsoft.com/office/officeart/2008/layout/VerticalCurvedList"/>
    <dgm:cxn modelId="{91DC2317-52A4-453B-99EC-13910D05F130}" srcId="{F15E3E68-9EE3-4EFD-87C8-082F39131610}" destId="{2592DA5B-D33C-473D-A256-10A2DF10305E}" srcOrd="2" destOrd="0" parTransId="{2BB25C2B-575B-4BA8-A7E1-F5B8000F826D}" sibTransId="{9FD10C48-5D81-435C-BC9B-F06F06455FC5}"/>
    <dgm:cxn modelId="{D1A1C41E-CB02-4846-BB61-1043AB3107B6}" type="presOf" srcId="{F15E3E68-9EE3-4EFD-87C8-082F39131610}" destId="{F036B01F-8D71-413A-8385-B0A0A7558A04}" srcOrd="0" destOrd="0" presId="urn:microsoft.com/office/officeart/2008/layout/VerticalCurvedList"/>
    <dgm:cxn modelId="{9A8A9229-D4F6-4BB4-B400-CC7635E8869B}" type="presOf" srcId="{2592DA5B-D33C-473D-A256-10A2DF10305E}" destId="{F9BC4ADD-4656-4D52-9579-05448CACBF18}" srcOrd="0" destOrd="0" presId="urn:microsoft.com/office/officeart/2008/layout/VerticalCurvedList"/>
    <dgm:cxn modelId="{2887826A-1374-4F47-AA3F-A5B1667E700D}" type="presOf" srcId="{E1B29D0B-D89A-48DD-B983-1184AFBD8069}" destId="{FBBEBBAF-D08E-44BD-9C78-C07CF823C08E}" srcOrd="0" destOrd="0" presId="urn:microsoft.com/office/officeart/2008/layout/VerticalCurvedList"/>
    <dgm:cxn modelId="{325C024C-9DA0-4382-88D0-7804D6EB10EB}" srcId="{F15E3E68-9EE3-4EFD-87C8-082F39131610}" destId="{E1B29D0B-D89A-48DD-B983-1184AFBD8069}" srcOrd="1" destOrd="0" parTransId="{31DA2977-DD2E-4A77-BA79-FEAFA6000566}" sibTransId="{6268BF0B-07D5-4BF4-A976-5CBBF5340A52}"/>
    <dgm:cxn modelId="{CD249CAD-7ECC-494D-8B56-D4E2E8B6AAEB}" srcId="{F15E3E68-9EE3-4EFD-87C8-082F39131610}" destId="{4B95119F-03B4-4894-AA9E-13F5A11AF15A}" srcOrd="0" destOrd="0" parTransId="{1A4EE3B6-6458-4F7B-A40B-60516161E88A}" sibTransId="{79657884-4F97-4CF0-A43C-81EC366DE2EE}"/>
    <dgm:cxn modelId="{EB6DD1D8-966A-43E0-B44A-61450EEABF31}" type="presOf" srcId="{79657884-4F97-4CF0-A43C-81EC366DE2EE}" destId="{FE3F6E54-5E57-43CD-B693-F0C50AB6A3F5}" srcOrd="0" destOrd="0" presId="urn:microsoft.com/office/officeart/2008/layout/VerticalCurvedList"/>
    <dgm:cxn modelId="{443061BE-0976-461F-A043-FC2A470D52E4}" type="presParOf" srcId="{F036B01F-8D71-413A-8385-B0A0A7558A04}" destId="{0D594ED9-1C32-467B-9D2C-3E39E7ADAC65}" srcOrd="0" destOrd="0" presId="urn:microsoft.com/office/officeart/2008/layout/VerticalCurvedList"/>
    <dgm:cxn modelId="{15568160-05A6-4AEA-AAD2-21935477A552}" type="presParOf" srcId="{0D594ED9-1C32-467B-9D2C-3E39E7ADAC65}" destId="{005303A9-68B4-40C8-91DA-E092B82234D2}" srcOrd="0" destOrd="0" presId="urn:microsoft.com/office/officeart/2008/layout/VerticalCurvedList"/>
    <dgm:cxn modelId="{D802DE1D-BFC1-459A-8365-35B80B0DD382}" type="presParOf" srcId="{005303A9-68B4-40C8-91DA-E092B82234D2}" destId="{75DF7200-46A3-4BD9-B742-2322902F433B}" srcOrd="0" destOrd="0" presId="urn:microsoft.com/office/officeart/2008/layout/VerticalCurvedList"/>
    <dgm:cxn modelId="{A4FCB149-2DFF-485B-B945-EB8D3AF90CBD}" type="presParOf" srcId="{005303A9-68B4-40C8-91DA-E092B82234D2}" destId="{FE3F6E54-5E57-43CD-B693-F0C50AB6A3F5}" srcOrd="1" destOrd="0" presId="urn:microsoft.com/office/officeart/2008/layout/VerticalCurvedList"/>
    <dgm:cxn modelId="{5B9D9398-4D61-438E-8073-E0F66721461D}" type="presParOf" srcId="{005303A9-68B4-40C8-91DA-E092B82234D2}" destId="{6F86DA65-F5F4-4261-8192-9E5A8ABEF904}" srcOrd="2" destOrd="0" presId="urn:microsoft.com/office/officeart/2008/layout/VerticalCurvedList"/>
    <dgm:cxn modelId="{DA99CA61-0D71-4455-A0F0-84D6CBBC5AC8}" type="presParOf" srcId="{005303A9-68B4-40C8-91DA-E092B82234D2}" destId="{3089F5A8-9E3A-4405-94E5-DE6402D1E088}" srcOrd="3" destOrd="0" presId="urn:microsoft.com/office/officeart/2008/layout/VerticalCurvedList"/>
    <dgm:cxn modelId="{30EEC286-03A1-47FD-AEE6-2D07D552072D}" type="presParOf" srcId="{0D594ED9-1C32-467B-9D2C-3E39E7ADAC65}" destId="{3EF4D074-60A8-4195-836F-D37B2158C0FA}" srcOrd="1" destOrd="0" presId="urn:microsoft.com/office/officeart/2008/layout/VerticalCurvedList"/>
    <dgm:cxn modelId="{4B7E59F1-0FA6-40F6-B685-B238156E492B}" type="presParOf" srcId="{0D594ED9-1C32-467B-9D2C-3E39E7ADAC65}" destId="{B0A2FA78-6918-4C18-8944-61363206F882}" srcOrd="2" destOrd="0" presId="urn:microsoft.com/office/officeart/2008/layout/VerticalCurvedList"/>
    <dgm:cxn modelId="{107EB66E-8762-4A4B-8AE6-34F30C53EB29}" type="presParOf" srcId="{B0A2FA78-6918-4C18-8944-61363206F882}" destId="{C0505EBC-1AA3-4F0B-A564-833D0FA177E0}" srcOrd="0" destOrd="0" presId="urn:microsoft.com/office/officeart/2008/layout/VerticalCurvedList"/>
    <dgm:cxn modelId="{5221C659-4353-4175-B837-493D7322FAB3}" type="presParOf" srcId="{0D594ED9-1C32-467B-9D2C-3E39E7ADAC65}" destId="{FBBEBBAF-D08E-44BD-9C78-C07CF823C08E}" srcOrd="3" destOrd="0" presId="urn:microsoft.com/office/officeart/2008/layout/VerticalCurvedList"/>
    <dgm:cxn modelId="{D377E72F-A7E7-471F-A8C7-0F158740DC11}" type="presParOf" srcId="{0D594ED9-1C32-467B-9D2C-3E39E7ADAC65}" destId="{AACAA0B8-D0B4-4AF9-9BE6-22D244AA8234}" srcOrd="4" destOrd="0" presId="urn:microsoft.com/office/officeart/2008/layout/VerticalCurvedList"/>
    <dgm:cxn modelId="{6CCF055B-C7D1-4EFC-8458-B2C10DFBA785}" type="presParOf" srcId="{AACAA0B8-D0B4-4AF9-9BE6-22D244AA8234}" destId="{BBD68A56-06C8-45EE-AED4-DA02CB771AD1}" srcOrd="0" destOrd="0" presId="urn:microsoft.com/office/officeart/2008/layout/VerticalCurvedList"/>
    <dgm:cxn modelId="{774D54C1-390B-46C4-ADE1-6C57FB3C6700}" type="presParOf" srcId="{0D594ED9-1C32-467B-9D2C-3E39E7ADAC65}" destId="{F9BC4ADD-4656-4D52-9579-05448CACBF18}" srcOrd="5" destOrd="0" presId="urn:microsoft.com/office/officeart/2008/layout/VerticalCurvedList"/>
    <dgm:cxn modelId="{3642131D-FD68-430D-867B-F00C8444B09D}" type="presParOf" srcId="{0D594ED9-1C32-467B-9D2C-3E39E7ADAC65}" destId="{248063B5-1FC9-4986-AD88-BCF4CDC98703}" srcOrd="6" destOrd="0" presId="urn:microsoft.com/office/officeart/2008/layout/VerticalCurvedList"/>
    <dgm:cxn modelId="{1C57CE99-2970-4BAC-A81C-95B449B2FF6C}" type="presParOf" srcId="{248063B5-1FC9-4986-AD88-BCF4CDC98703}" destId="{D5DDF0A9-F024-43B4-99C3-29C88056F71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F6E54-5E57-43CD-B693-F0C50AB6A3F5}">
      <dsp:nvSpPr>
        <dsp:cNvPr id="0" name=""/>
        <dsp:cNvSpPr/>
      </dsp:nvSpPr>
      <dsp:spPr>
        <a:xfrm>
          <a:off x="-4717391" y="-723115"/>
          <a:ext cx="5618997" cy="5618997"/>
        </a:xfrm>
        <a:prstGeom prst="blockArc">
          <a:avLst>
            <a:gd name="adj1" fmla="val 18900000"/>
            <a:gd name="adj2" fmla="val 2700000"/>
            <a:gd name="adj3" fmla="val 384"/>
          </a:avLst>
        </a:prstGeom>
        <a:noFill/>
        <a:ln w="12700" cap="flat" cmpd="sng" algn="ctr">
          <a:solidFill>
            <a:schemeClr val="dk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EF4D074-60A8-4195-836F-D37B2158C0FA}">
      <dsp:nvSpPr>
        <dsp:cNvPr id="0" name=""/>
        <dsp:cNvSpPr/>
      </dsp:nvSpPr>
      <dsp:spPr>
        <a:xfrm>
          <a:off x="579859" y="417276"/>
          <a:ext cx="902924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a:latin typeface="Amasis MT Pro" panose="02040504050005020304" pitchFamily="18" charset="-18"/>
            </a:rPr>
            <a:t>ČISTÝ PRACOVNÍ KAPITÁL</a:t>
          </a:r>
          <a:endParaRPr lang="cs-CZ" sz="3500" b="1" kern="1200" dirty="0">
            <a:latin typeface="Amasis MT Pro" panose="02040504050005020304" pitchFamily="18" charset="-18"/>
          </a:endParaRPr>
        </a:p>
      </dsp:txBody>
      <dsp:txXfrm>
        <a:off x="579859" y="417276"/>
        <a:ext cx="9029249" cy="834553"/>
      </dsp:txXfrm>
    </dsp:sp>
    <dsp:sp modelId="{C0505EBC-1AA3-4F0B-A564-833D0FA177E0}">
      <dsp:nvSpPr>
        <dsp:cNvPr id="0" name=""/>
        <dsp:cNvSpPr/>
      </dsp:nvSpPr>
      <dsp:spPr>
        <a:xfrm>
          <a:off x="58263" y="31295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BBEBBAF-D08E-44BD-9C78-C07CF823C08E}">
      <dsp:nvSpPr>
        <dsp:cNvPr id="0" name=""/>
        <dsp:cNvSpPr/>
      </dsp:nvSpPr>
      <dsp:spPr>
        <a:xfrm>
          <a:off x="883219" y="1669106"/>
          <a:ext cx="872588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dirty="0">
              <a:latin typeface="Amasis MT Pro" panose="02040504050005020304" pitchFamily="18" charset="-18"/>
            </a:rPr>
            <a:t>ČISTÉ POHOTOVÉ PROSTŘEDKY</a:t>
          </a:r>
        </a:p>
      </dsp:txBody>
      <dsp:txXfrm>
        <a:off x="883219" y="1669106"/>
        <a:ext cx="8725889" cy="834553"/>
      </dsp:txXfrm>
    </dsp:sp>
    <dsp:sp modelId="{BBD68A56-06C8-45EE-AED4-DA02CB771AD1}">
      <dsp:nvSpPr>
        <dsp:cNvPr id="0" name=""/>
        <dsp:cNvSpPr/>
      </dsp:nvSpPr>
      <dsp:spPr>
        <a:xfrm>
          <a:off x="361624" y="156478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9BC4ADD-4656-4D52-9579-05448CACBF18}">
      <dsp:nvSpPr>
        <dsp:cNvPr id="0" name=""/>
        <dsp:cNvSpPr/>
      </dsp:nvSpPr>
      <dsp:spPr>
        <a:xfrm>
          <a:off x="579859" y="2920936"/>
          <a:ext cx="9029249" cy="834553"/>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2427" tIns="88900" rIns="88900" bIns="88900" numCol="1" spcCol="1270" anchor="ctr" anchorCtr="0">
          <a:noAutofit/>
        </a:bodyPr>
        <a:lstStyle/>
        <a:p>
          <a:pPr marL="0" lvl="0" indent="0" algn="l" defTabSz="1555750">
            <a:lnSpc>
              <a:spcPct val="90000"/>
            </a:lnSpc>
            <a:spcBef>
              <a:spcPct val="0"/>
            </a:spcBef>
            <a:spcAft>
              <a:spcPct val="35000"/>
            </a:spcAft>
            <a:buNone/>
          </a:pPr>
          <a:r>
            <a:rPr lang="cs-CZ" sz="3500" b="1" kern="1200" dirty="0">
              <a:latin typeface="Amasis MT Pro" panose="02040504050005020304" pitchFamily="18" charset="-18"/>
            </a:rPr>
            <a:t>ČISTÝ PENĚŽNÍ FOND</a:t>
          </a:r>
        </a:p>
      </dsp:txBody>
      <dsp:txXfrm>
        <a:off x="579859" y="2920936"/>
        <a:ext cx="9029249" cy="834553"/>
      </dsp:txXfrm>
    </dsp:sp>
    <dsp:sp modelId="{D5DDF0A9-F024-43B4-99C3-29C88056F715}">
      <dsp:nvSpPr>
        <dsp:cNvPr id="0" name=""/>
        <dsp:cNvSpPr/>
      </dsp:nvSpPr>
      <dsp:spPr>
        <a:xfrm>
          <a:off x="58263" y="2816617"/>
          <a:ext cx="1043191" cy="1043191"/>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A11760-2A43-4DA9-ACFD-A2930C5494C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C904EE-F276-4567-A2CD-31EB856C4A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C7DF9554-75C0-44D9-9BAF-3814FDAF6AF3}"/>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23D9250A-69FF-4739-B34C-364B6858480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DD3949-8CEF-46D6-A90B-C82320136B36}"/>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3042885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25A1A-D2D8-4CA8-A57C-C8055BD4119A}"/>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895D976B-C1AE-4004-AF4A-B3FB656D9AD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FFA18AA-74D1-4B13-9FA2-E093EB2FE737}"/>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19CAE091-8E8C-43A7-A204-1783ED50D7A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EC2976A-8AEB-43E2-A917-72AE8C4079CA}"/>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181807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DB2796B-F768-4A06-84CE-ED8507070FF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4E841C75-8954-4670-BD03-9E82423853DD}"/>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E880415-BB22-47D0-98F8-0E06AE487B11}"/>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E063A48F-0647-4505-A529-2AF8B9FD20A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E746D30-FE70-413D-8123-860EE3339840}"/>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49502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6610E2-DBF1-4592-A5AC-BB4A44EA80C7}"/>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7881114-A1F1-477B-8860-C53382E45E7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AF37722-7CBC-48F0-B569-43AD686CE0C4}"/>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68FFA15A-86A8-4763-A601-3943A36FFB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3C70090-3743-4A92-B360-8FF45B5F843A}"/>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65398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9585D1-EC55-4548-A47A-9D1FFB718F71}"/>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E7D618E-B054-4DC1-9610-51BD936129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A5F943B5-64BB-4ABE-9CE2-7F3F615E7D65}"/>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D9499814-9120-4953-9B52-253EDC88FD0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0745CDD-75EB-4722-B039-F9DDF52CB652}"/>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321041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7BB511-88E6-40D6-84BF-E65CC39EDAD9}"/>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72E96A2-4B1B-45F6-A560-A44FC8A007C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F660472-317C-4A9C-8A3E-4E45ADCCFA3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C115EA3-C184-4C4B-9B90-48D061724C79}"/>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6" name="Zástupný symbol pro zápatí 5">
            <a:extLst>
              <a:ext uri="{FF2B5EF4-FFF2-40B4-BE49-F238E27FC236}">
                <a16:creationId xmlns:a16="http://schemas.microsoft.com/office/drawing/2014/main" id="{4B181D0E-A219-470B-BD42-B31D9E21070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8BDA282-6FDD-4A0F-97A6-FA653666BA59}"/>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16450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30988D2-1833-4B46-8287-7AD63CFFF8E0}"/>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D2583D31-F08E-4CC4-8B66-4E9F7F8DEF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F0114C19-6D38-4F6D-9982-27FAE21DDE8D}"/>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B18E268-1F51-4C8A-BA16-D9B4950FD2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5013E7CF-3AF2-4DD2-881C-3A0131491006}"/>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98194DD-2BC7-4A93-BFE2-ECF3D91668A3}"/>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8" name="Zástupný symbol pro zápatí 7">
            <a:extLst>
              <a:ext uri="{FF2B5EF4-FFF2-40B4-BE49-F238E27FC236}">
                <a16:creationId xmlns:a16="http://schemas.microsoft.com/office/drawing/2014/main" id="{3DB0F257-C937-40B5-89E0-5D88B96748FA}"/>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EA49F2A-4261-46F8-A097-067F0224EDAE}"/>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577782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6314E3-4B9F-4A1B-A1CC-07F1384A3E4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EBB5345-7132-4C30-A521-6CB90AD4315F}"/>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4" name="Zástupný symbol pro zápatí 3">
            <a:extLst>
              <a:ext uri="{FF2B5EF4-FFF2-40B4-BE49-F238E27FC236}">
                <a16:creationId xmlns:a16="http://schemas.microsoft.com/office/drawing/2014/main" id="{A910AB6D-D689-489E-8098-173FCF3620BF}"/>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5BB4CD4-BC90-4DA8-8B98-535FF3F945E6}"/>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4240096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6EC42E-6A45-4FC2-9001-D88ACB26270B}"/>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3" name="Zástupný symbol pro zápatí 2">
            <a:extLst>
              <a:ext uri="{FF2B5EF4-FFF2-40B4-BE49-F238E27FC236}">
                <a16:creationId xmlns:a16="http://schemas.microsoft.com/office/drawing/2014/main" id="{254D63A1-14A1-4BDB-996C-481E32172957}"/>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B6DDBA81-D04B-4437-B613-B09687426555}"/>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09234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246885-6EF5-42FF-8F36-2FCE7340558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9E8D6BD3-9C40-4A06-B8E4-7CDD5D259B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977480B-0902-4AB0-BC29-CAD6EEB11E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FC63F2C-1E89-4E6A-A171-F5EC27F27A88}"/>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6" name="Zástupný symbol pro zápatí 5">
            <a:extLst>
              <a:ext uri="{FF2B5EF4-FFF2-40B4-BE49-F238E27FC236}">
                <a16:creationId xmlns:a16="http://schemas.microsoft.com/office/drawing/2014/main" id="{FA8678AE-D119-48CE-AEB1-0589930B0B2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E589A67-DA86-43C9-B3D3-832EDF68BBA1}"/>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4122167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037EAE-03AD-45E1-89A1-B3E9E4A2964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ECC82F8-A829-4EFC-A500-67E79EBF5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9713D8A2-7CCE-49B7-9A6C-6AA3EE67FE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01B8E4F-8A22-471D-932D-44FB1A1D74B2}"/>
              </a:ext>
            </a:extLst>
          </p:cNvPr>
          <p:cNvSpPr>
            <a:spLocks noGrp="1"/>
          </p:cNvSpPr>
          <p:nvPr>
            <p:ph type="dt" sz="half" idx="10"/>
          </p:nvPr>
        </p:nvSpPr>
        <p:spPr/>
        <p:txBody>
          <a:bodyPr/>
          <a:lstStyle/>
          <a:p>
            <a:fld id="{1B259449-E636-4135-A12F-75F0F5CCC908}" type="datetimeFigureOut">
              <a:rPr lang="cs-CZ" smtClean="0"/>
              <a:t>28.02.2022</a:t>
            </a:fld>
            <a:endParaRPr lang="cs-CZ"/>
          </a:p>
        </p:txBody>
      </p:sp>
      <p:sp>
        <p:nvSpPr>
          <p:cNvPr id="6" name="Zástupný symbol pro zápatí 5">
            <a:extLst>
              <a:ext uri="{FF2B5EF4-FFF2-40B4-BE49-F238E27FC236}">
                <a16:creationId xmlns:a16="http://schemas.microsoft.com/office/drawing/2014/main" id="{D35F578A-A9F1-45EE-8CF3-7D22170C295A}"/>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D5E2F5B-32AD-4BD7-8655-FED834662DA0}"/>
              </a:ext>
            </a:extLst>
          </p:cNvPr>
          <p:cNvSpPr>
            <a:spLocks noGrp="1"/>
          </p:cNvSpPr>
          <p:nvPr>
            <p:ph type="sldNum" sz="quarter" idx="12"/>
          </p:nvPr>
        </p:nvSpPr>
        <p:spPr/>
        <p:txBody>
          <a:bodyPr/>
          <a:lstStyle/>
          <a:p>
            <a:fld id="{A6BC76BE-43EF-4049-AB31-4E5A84C719A9}" type="slidenum">
              <a:rPr lang="cs-CZ" smtClean="0"/>
              <a:t>‹#›</a:t>
            </a:fld>
            <a:endParaRPr lang="cs-CZ"/>
          </a:p>
        </p:txBody>
      </p:sp>
    </p:spTree>
    <p:extLst>
      <p:ext uri="{BB962C8B-B14F-4D97-AF65-F5344CB8AC3E}">
        <p14:creationId xmlns:p14="http://schemas.microsoft.com/office/powerpoint/2010/main" val="201304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310E1F4-3702-4129-8DBC-0DDB7D8E79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DDD3F87-AD0B-4A22-8A89-EEC29B63B2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635CB60-5377-4A13-AD18-8C45F4A7A3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59449-E636-4135-A12F-75F0F5CCC908}" type="datetimeFigureOut">
              <a:rPr lang="cs-CZ" smtClean="0"/>
              <a:t>28.02.2022</a:t>
            </a:fld>
            <a:endParaRPr lang="cs-CZ"/>
          </a:p>
        </p:txBody>
      </p:sp>
      <p:sp>
        <p:nvSpPr>
          <p:cNvPr id="5" name="Zástupný symbol pro zápatí 4">
            <a:extLst>
              <a:ext uri="{FF2B5EF4-FFF2-40B4-BE49-F238E27FC236}">
                <a16:creationId xmlns:a16="http://schemas.microsoft.com/office/drawing/2014/main" id="{ECC8B64A-0E0C-44CA-9A11-C767487974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37A40BBD-E41D-43B5-A7D6-0FEC8E2B2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C76BE-43EF-4049-AB31-4E5A84C719A9}" type="slidenum">
              <a:rPr lang="cs-CZ" smtClean="0"/>
              <a:t>‹#›</a:t>
            </a:fld>
            <a:endParaRPr lang="cs-CZ"/>
          </a:p>
        </p:txBody>
      </p:sp>
    </p:spTree>
    <p:extLst>
      <p:ext uri="{BB962C8B-B14F-4D97-AF65-F5344CB8AC3E}">
        <p14:creationId xmlns:p14="http://schemas.microsoft.com/office/powerpoint/2010/main" val="3131421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5.svg"/><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descr="Obsah obrázku text, osoba, přenosný počítač, interiér&#10;&#10;Popis byl vytvořen automaticky">
            <a:extLst>
              <a:ext uri="{FF2B5EF4-FFF2-40B4-BE49-F238E27FC236}">
                <a16:creationId xmlns:a16="http://schemas.microsoft.com/office/drawing/2014/main" id="{00D9826A-805B-4D21-9CC1-1858B462198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CC3E1A3-8781-46BE-A42D-9FE9FFE3AC1E}"/>
              </a:ext>
            </a:extLst>
          </p:cNvPr>
          <p:cNvSpPr>
            <a:spLocks noGrp="1"/>
          </p:cNvSpPr>
          <p:nvPr>
            <p:ph type="title"/>
          </p:nvPr>
        </p:nvSpPr>
        <p:spPr>
          <a:xfrm>
            <a:off x="1524000" y="1788600"/>
            <a:ext cx="9144000" cy="2764028"/>
          </a:xfrm>
        </p:spPr>
        <p:txBody>
          <a:bodyPr vert="horz" lIns="91440" tIns="45720" rIns="91440" bIns="45720" rtlCol="0" anchor="ctr">
            <a:normAutofit fontScale="90000"/>
          </a:bodyPr>
          <a:lstStyle/>
          <a:p>
            <a:pPr algn="ctr"/>
            <a:r>
              <a:rPr lang="cs-CZ" sz="6000" b="1" dirty="0">
                <a:latin typeface="Amasis MT Pro Medium" panose="02040604050005020304" pitchFamily="18" charset="-18"/>
              </a:rPr>
              <a:t>3</a:t>
            </a:r>
            <a:r>
              <a:rPr lang="cs-CZ" sz="6000" b="1" kern="1200" dirty="0">
                <a:solidFill>
                  <a:schemeClr val="tx1"/>
                </a:solidFill>
                <a:latin typeface="Amasis MT Pro Medium" panose="02040604050005020304" pitchFamily="18" charset="-18"/>
              </a:rPr>
              <a:t>. </a:t>
            </a:r>
            <a:br>
              <a:rPr lang="cs-CZ" sz="6000" b="1" kern="1200" dirty="0">
                <a:solidFill>
                  <a:schemeClr val="tx1"/>
                </a:solidFill>
                <a:latin typeface="Amasis MT Pro Medium" panose="02040604050005020304" pitchFamily="18" charset="-18"/>
              </a:rPr>
            </a:br>
            <a:r>
              <a:rPr lang="cs-CZ" sz="6000" b="1" kern="1200" dirty="0">
                <a:solidFill>
                  <a:schemeClr val="tx1"/>
                </a:solidFill>
                <a:latin typeface="Amasis MT Pro Medium" panose="02040604050005020304" pitchFamily="18" charset="-18"/>
              </a:rPr>
              <a:t>ANALÝZA </a:t>
            </a:r>
            <a:br>
              <a:rPr lang="cs-CZ" sz="6000" b="1" kern="1200" dirty="0">
                <a:solidFill>
                  <a:schemeClr val="tx1"/>
                </a:solidFill>
                <a:latin typeface="Amasis MT Pro Medium" panose="02040604050005020304" pitchFamily="18" charset="-18"/>
              </a:rPr>
            </a:br>
            <a:r>
              <a:rPr lang="cs-CZ" sz="6000" b="1" dirty="0">
                <a:latin typeface="Amasis MT Pro Medium" panose="02040604050005020304" pitchFamily="18" charset="-18"/>
              </a:rPr>
              <a:t>ROZDÍLOVÝCH</a:t>
            </a:r>
            <a:r>
              <a:rPr lang="cs-CZ" sz="6000" b="1" kern="1200" dirty="0">
                <a:solidFill>
                  <a:schemeClr val="tx1"/>
                </a:solidFill>
                <a:latin typeface="Amasis MT Pro Medium" panose="02040604050005020304" pitchFamily="18" charset="-18"/>
              </a:rPr>
              <a:t> UKAZATELŮ</a:t>
            </a:r>
            <a:endParaRPr lang="en-US" sz="6000" b="1" kern="1200" dirty="0">
              <a:solidFill>
                <a:schemeClr val="tx1"/>
              </a:solidFill>
              <a:latin typeface="Amasis MT Pro Medium" panose="02040604050005020304" pitchFamily="18" charset="-18"/>
            </a:endParaRPr>
          </a:p>
        </p:txBody>
      </p:sp>
      <p:cxnSp>
        <p:nvCxnSpPr>
          <p:cNvPr id="5" name="Přímá spojnice 4">
            <a:extLst>
              <a:ext uri="{FF2B5EF4-FFF2-40B4-BE49-F238E27FC236}">
                <a16:creationId xmlns:a16="http://schemas.microsoft.com/office/drawing/2014/main" id="{37EEFBC8-5A23-46D0-A707-ADC92283EC25}"/>
              </a:ext>
            </a:extLst>
          </p:cNvPr>
          <p:cNvCxnSpPr/>
          <p:nvPr/>
        </p:nvCxnSpPr>
        <p:spPr>
          <a:xfrm flipV="1">
            <a:off x="3718560" y="5538502"/>
            <a:ext cx="4831471" cy="13716"/>
          </a:xfrm>
          <a:prstGeom prst="line">
            <a:avLst/>
          </a:prstGeom>
          <a:ln w="762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2638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ROZDÍLOVÍ UKAZATELÉ</a:t>
            </a:r>
          </a:p>
        </p:txBody>
      </p:sp>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sp>
        <p:nvSpPr>
          <p:cNvPr id="5" name="Zástupný obsah 2">
            <a:extLst>
              <a:ext uri="{FF2B5EF4-FFF2-40B4-BE49-F238E27FC236}">
                <a16:creationId xmlns:a16="http://schemas.microsoft.com/office/drawing/2014/main" id="{6877695B-75F9-475E-A12B-1DE87DE1E990}"/>
              </a:ext>
            </a:extLst>
          </p:cNvPr>
          <p:cNvSpPr txBox="1">
            <a:spLocks/>
          </p:cNvSpPr>
          <p:nvPr/>
        </p:nvSpPr>
        <p:spPr>
          <a:xfrm>
            <a:off x="293075" y="1058984"/>
            <a:ext cx="11840309" cy="58849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cs-CZ" sz="3000" dirty="0">
                <a:latin typeface="Amasis MT Pro" panose="02040504050005020304" pitchFamily="18" charset="-18"/>
              </a:rPr>
              <a:t>„FINANČNÍ FONDY“ nebo „FONDY FINANČNÍCH PROSTŘEDKŮ“</a:t>
            </a: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0" lvl="1" indent="0">
              <a:spcBef>
                <a:spcPts val="0"/>
              </a:spcBef>
              <a:buFont typeface="Arial" panose="020B0604020202020204" pitchFamily="34" charset="0"/>
              <a:buNone/>
            </a:pPr>
            <a:endParaRPr lang="cs-CZ" sz="3000" dirty="0">
              <a:latin typeface="Amasis MT Pro" panose="02040504050005020304" pitchFamily="18" charset="-18"/>
            </a:endParaRPr>
          </a:p>
          <a:p>
            <a:pPr marL="0" lvl="1" indent="0">
              <a:lnSpc>
                <a:spcPct val="100000"/>
              </a:lnSpc>
              <a:spcBef>
                <a:spcPts val="0"/>
              </a:spcBef>
              <a:buNone/>
            </a:pPr>
            <a:endParaRPr lang="cs-CZ" sz="3000" b="1"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p:graphicFrame>
        <p:nvGraphicFramePr>
          <p:cNvPr id="6" name="Diagram 5">
            <a:extLst>
              <a:ext uri="{FF2B5EF4-FFF2-40B4-BE49-F238E27FC236}">
                <a16:creationId xmlns:a16="http://schemas.microsoft.com/office/drawing/2014/main" id="{61C9ED8B-EAFC-40EB-BE37-703B7E3397E5}"/>
              </a:ext>
            </a:extLst>
          </p:cNvPr>
          <p:cNvGraphicFramePr/>
          <p:nvPr>
            <p:extLst>
              <p:ext uri="{D42A27DB-BD31-4B8C-83A1-F6EECF244321}">
                <p14:modId xmlns:p14="http://schemas.microsoft.com/office/powerpoint/2010/main" val="2534158992"/>
              </p:ext>
            </p:extLst>
          </p:nvPr>
        </p:nvGraphicFramePr>
        <p:xfrm>
          <a:off x="352972" y="1813167"/>
          <a:ext cx="9666014" cy="4172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fický objekt 7" descr="Odznak 1 obrys">
            <a:extLst>
              <a:ext uri="{FF2B5EF4-FFF2-40B4-BE49-F238E27FC236}">
                <a16:creationId xmlns:a16="http://schemas.microsoft.com/office/drawing/2014/main" id="{FE093C94-CB39-4126-86E6-B6E96198A06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015" y="2190261"/>
            <a:ext cx="914400" cy="914400"/>
          </a:xfrm>
          <a:prstGeom prst="rect">
            <a:avLst/>
          </a:prstGeom>
        </p:spPr>
      </p:pic>
      <p:pic>
        <p:nvPicPr>
          <p:cNvPr id="10" name="Grafický objekt 9" descr="Odznak obrys">
            <a:extLst>
              <a:ext uri="{FF2B5EF4-FFF2-40B4-BE49-F238E27FC236}">
                <a16:creationId xmlns:a16="http://schemas.microsoft.com/office/drawing/2014/main" id="{F1787F62-8569-4125-ADF9-E0BA6ACA49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2000" y="3442350"/>
            <a:ext cx="914400" cy="914400"/>
          </a:xfrm>
          <a:prstGeom prst="rect">
            <a:avLst/>
          </a:prstGeom>
        </p:spPr>
      </p:pic>
      <p:pic>
        <p:nvPicPr>
          <p:cNvPr id="12" name="Grafický objekt 11" descr="Odznak 3 obrys">
            <a:extLst>
              <a:ext uri="{FF2B5EF4-FFF2-40B4-BE49-F238E27FC236}">
                <a16:creationId xmlns:a16="http://schemas.microsoft.com/office/drawing/2014/main" id="{3BA9761D-05ED-4620-A9B5-27C7F8BCE26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5015" y="4694439"/>
            <a:ext cx="914400" cy="914400"/>
          </a:xfrm>
          <a:prstGeom prst="rect">
            <a:avLst/>
          </a:prstGeom>
        </p:spPr>
      </p:pic>
    </p:spTree>
    <p:extLst>
      <p:ext uri="{BB962C8B-B14F-4D97-AF65-F5344CB8AC3E}">
        <p14:creationId xmlns:p14="http://schemas.microsoft.com/office/powerpoint/2010/main" val="1687416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ČISTÝ PRACOVNÍ KAPITÁL</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r>
                  <a:rPr lang="cs-CZ" sz="3000" dirty="0">
                    <a:latin typeface="Amasis MT Pro" panose="02040504050005020304" pitchFamily="18" charset="-18"/>
                  </a:rPr>
                  <a:t>„NET WORKING CAPITAL“</a:t>
                </a:r>
              </a:p>
              <a:p>
                <a:pPr marL="0" indent="0">
                  <a:spcBef>
                    <a:spcPts val="0"/>
                  </a:spcBef>
                  <a:buNone/>
                </a:pPr>
                <a:endParaRPr lang="cs-CZ" sz="3000" dirty="0">
                  <a:solidFill>
                    <a:srgbClr val="A80000"/>
                  </a:solidFill>
                  <a:latin typeface="Amasis MT Pro" panose="02040504050005020304" pitchFamily="18" charset="-18"/>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PK</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OA</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KR</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TKODOB</m:t>
                      </m:r>
                      <m:r>
                        <a:rPr lang="cs-CZ" sz="4000" b="0" i="0" smtClean="0">
                          <a:solidFill>
                            <a:srgbClr val="A80000"/>
                          </a:solidFill>
                          <a:latin typeface="Cambria Math" panose="02040503050406030204" pitchFamily="18" charset="0"/>
                        </a:rPr>
                        <m:t>Ý </m:t>
                      </m:r>
                      <m:r>
                        <m:rPr>
                          <m:sty m:val="p"/>
                        </m:rPr>
                        <a:rPr lang="cs-CZ" sz="4000" b="0" i="0" smtClean="0">
                          <a:solidFill>
                            <a:srgbClr val="A80000"/>
                          </a:solidFill>
                          <a:latin typeface="Cambria Math" panose="02040503050406030204" pitchFamily="18" charset="0"/>
                        </a:rPr>
                        <m:t>CIZ</m:t>
                      </m:r>
                      <m:r>
                        <a:rPr lang="cs-CZ" sz="4000" b="0" i="0" smtClean="0">
                          <a:solidFill>
                            <a:srgbClr val="A80000"/>
                          </a:solidFill>
                          <a:latin typeface="Cambria Math" panose="02040503050406030204" pitchFamily="18" charset="0"/>
                        </a:rPr>
                        <m:t>Í </m:t>
                      </m:r>
                      <m:r>
                        <m:rPr>
                          <m:sty m:val="p"/>
                        </m:rPr>
                        <a:rPr lang="cs-CZ" sz="4000" b="0" i="0" smtClean="0">
                          <a:solidFill>
                            <a:srgbClr val="A80000"/>
                          </a:solidFill>
                          <a:latin typeface="Cambria Math" panose="02040503050406030204" pitchFamily="18" charset="0"/>
                        </a:rPr>
                        <m:t>KAPIT</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L</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Velikost ČPK je „volným kapitálem“, který je využívaný pro zajištění hospodářské činnosti podniku.</a:t>
                </a:r>
              </a:p>
              <a:p>
                <a:pPr>
                  <a:spcBef>
                    <a:spcPts val="0"/>
                  </a:spcBef>
                  <a:buFontTx/>
                  <a:buChar char="-"/>
                </a:pPr>
                <a:r>
                  <a:rPr lang="cs-CZ" sz="3000" dirty="0">
                    <a:latin typeface="Amasis MT Pro" panose="02040504050005020304" pitchFamily="18" charset="-18"/>
                  </a:rPr>
                  <a:t>Tento ukazatel má vliv na solventnost podniku         přebytek OA (krátkodobých aktiv), které jsou vhodně strukturovány nad krátkodobými dluhy zajistí podniku určitou likviditu.</a:t>
                </a:r>
              </a:p>
              <a:p>
                <a:pPr>
                  <a:spcBef>
                    <a:spcPts val="0"/>
                  </a:spcBef>
                  <a:buFontTx/>
                  <a:buChar char="-"/>
                </a:pPr>
                <a:r>
                  <a:rPr lang="cs-CZ" sz="3000" dirty="0">
                    <a:latin typeface="Amasis MT Pro" panose="02040504050005020304" pitchFamily="18" charset="-18"/>
                  </a:rPr>
                  <a:t>ČPK je </a:t>
                </a:r>
                <a:r>
                  <a:rPr lang="cs-CZ" sz="3000" b="1" dirty="0">
                    <a:latin typeface="Amasis MT Pro" panose="02040504050005020304" pitchFamily="18" charset="-18"/>
                  </a:rPr>
                  <a:t>„finanční polštář“</a:t>
                </a:r>
                <a:r>
                  <a:rPr lang="cs-CZ" sz="3000" dirty="0">
                    <a:latin typeface="Amasis MT Pro" panose="02040504050005020304" pitchFamily="18" charset="-18"/>
                  </a:rPr>
                  <a:t>, který podniku umožňuje pokračovat v aktivitách i v případě nepříznivé události (vnitřních i vnějších, nestabilita trhu, daně, konkurence).</a:t>
                </a:r>
              </a:p>
              <a:p>
                <a:pPr>
                  <a:spcBef>
                    <a:spcPts val="0"/>
                  </a:spcBef>
                  <a:buFontTx/>
                  <a:buChar char="-"/>
                </a:pPr>
                <a:r>
                  <a:rPr lang="cs-CZ" sz="3000" dirty="0">
                    <a:latin typeface="Amasis MT Pro" panose="02040504050005020304" pitchFamily="18" charset="-18"/>
                  </a:rPr>
                  <a:t>V případě záporné hodnoty se jedná o </a:t>
                </a:r>
                <a:r>
                  <a:rPr lang="cs-CZ" sz="3000" b="1" dirty="0">
                    <a:latin typeface="Amasis MT Pro" panose="02040504050005020304" pitchFamily="18" charset="-18"/>
                  </a:rPr>
                  <a:t>„nekrytý dluh“.</a:t>
                </a:r>
              </a:p>
              <a:p>
                <a:pPr marL="0" indent="0">
                  <a:spcBef>
                    <a:spcPts val="0"/>
                  </a:spcBef>
                  <a:buNone/>
                </a:pPr>
                <a:endParaRPr lang="cs-CZ" sz="3000" dirty="0">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t="-2073"/>
                </a:stretch>
              </a:blipFill>
            </p:spPr>
            <p:txBody>
              <a:bodyPr/>
              <a:lstStyle/>
              <a:p>
                <a:r>
                  <a:rPr lang="cs-CZ">
                    <a:noFill/>
                  </a:rPr>
                  <a:t> </a:t>
                </a:r>
              </a:p>
            </p:txBody>
          </p:sp>
        </mc:Fallback>
      </mc:AlternateContent>
      <p:sp>
        <p:nvSpPr>
          <p:cNvPr id="7" name="Šipka: doprava 6">
            <a:extLst>
              <a:ext uri="{FF2B5EF4-FFF2-40B4-BE49-F238E27FC236}">
                <a16:creationId xmlns:a16="http://schemas.microsoft.com/office/drawing/2014/main" id="{8D6DA253-F5CA-40A0-AC67-30A41E68C0C1}"/>
              </a:ext>
            </a:extLst>
          </p:cNvPr>
          <p:cNvSpPr/>
          <p:nvPr/>
        </p:nvSpPr>
        <p:spPr>
          <a:xfrm>
            <a:off x="8142890" y="3599051"/>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52540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75846" y="296984"/>
            <a:ext cx="11390924" cy="5884985"/>
          </a:xfrm>
        </p:spPr>
        <p:txBody>
          <a:bodyPr>
            <a:normAutofit/>
          </a:bodyPr>
          <a:lstStyle/>
          <a:p>
            <a:pPr>
              <a:spcBef>
                <a:spcPts val="0"/>
              </a:spcBef>
              <a:buFontTx/>
              <a:buChar char="-"/>
            </a:pPr>
            <a:r>
              <a:rPr lang="cs-CZ" sz="3000" dirty="0">
                <a:latin typeface="Amasis MT Pro" panose="02040504050005020304" pitchFamily="18" charset="-18"/>
              </a:rPr>
              <a:t>Čistý pracovní kapitál lze pro vyjádření míry likvidity využívat velmi opatrně          některá oběžná aktiva obsahují málo likvidní položky nebo dokonce nelikvidní (nedobytné pohledávky, nedokončená výroba, neprodejné vzorky)         pro sledování okamžité likvidity podniku je lepší ukazatel čistých pohotových prostředků</a:t>
            </a:r>
          </a:p>
          <a:p>
            <a:pPr marL="0" indent="0">
              <a:spcBef>
                <a:spcPts val="0"/>
              </a:spcBef>
              <a:buNone/>
            </a:pPr>
            <a:endParaRPr lang="cs-CZ" sz="3000" dirty="0">
              <a:latin typeface="Amasis MT Pro" panose="02040504050005020304" pitchFamily="18" charset="-18"/>
            </a:endParaRPr>
          </a:p>
        </p:txBody>
      </p:sp>
      <p:sp>
        <p:nvSpPr>
          <p:cNvPr id="7" name="Šipka: doprava 6">
            <a:extLst>
              <a:ext uri="{FF2B5EF4-FFF2-40B4-BE49-F238E27FC236}">
                <a16:creationId xmlns:a16="http://schemas.microsoft.com/office/drawing/2014/main" id="{8D6DA253-F5CA-40A0-AC67-30A41E68C0C1}"/>
              </a:ext>
            </a:extLst>
          </p:cNvPr>
          <p:cNvSpPr/>
          <p:nvPr/>
        </p:nvSpPr>
        <p:spPr>
          <a:xfrm>
            <a:off x="2922214" y="785512"/>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04DBA5BB-646E-48BF-96D6-109B70491311}"/>
              </a:ext>
            </a:extLst>
          </p:cNvPr>
          <p:cNvSpPr/>
          <p:nvPr/>
        </p:nvSpPr>
        <p:spPr>
          <a:xfrm>
            <a:off x="7373075" y="1617851"/>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2278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0199077" cy="742461"/>
          </a:xfrm>
        </p:spPr>
        <p:txBody>
          <a:bodyPr>
            <a:normAutofit/>
          </a:bodyPr>
          <a:lstStyle/>
          <a:p>
            <a:r>
              <a:rPr lang="cs-CZ" sz="4000" b="1" dirty="0">
                <a:latin typeface="Amasis MT Pro" panose="02040504050005020304" pitchFamily="18" charset="-18"/>
              </a:rPr>
              <a:t>ČISTÉ POHOTOVÉ PROSTŘEDKY</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r>
                  <a:rPr lang="cs-CZ" sz="3000" dirty="0">
                    <a:latin typeface="Amasis MT Pro" panose="02040504050005020304" pitchFamily="18" charset="-18"/>
                  </a:rPr>
                  <a:t>„PENĚŽNÍ FINANČNÍ FOND“</a:t>
                </a:r>
              </a:p>
              <a:p>
                <a:pPr marL="0" indent="0">
                  <a:spcBef>
                    <a:spcPts val="0"/>
                  </a:spcBef>
                  <a:buNone/>
                </a:pPr>
                <a:endParaRPr lang="cs-CZ" sz="3000" dirty="0">
                  <a:solidFill>
                    <a:srgbClr val="A80000"/>
                  </a:solidFill>
                  <a:latin typeface="Amasis MT Pro" panose="02040504050005020304" pitchFamily="18" charset="-18"/>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PP</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POHOTOV</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PEN</m:t>
                      </m:r>
                      <m:r>
                        <a:rPr lang="cs-CZ" sz="4000" b="0" i="0" smtClean="0">
                          <a:solidFill>
                            <a:srgbClr val="A80000"/>
                          </a:solidFill>
                          <a:latin typeface="Cambria Math" panose="02040503050406030204" pitchFamily="18" charset="0"/>
                        </a:rPr>
                        <m:t>ĚŽ</m:t>
                      </m:r>
                      <m:r>
                        <m:rPr>
                          <m:sty m:val="p"/>
                        </m:rPr>
                        <a:rPr lang="cs-CZ" sz="4000" b="0" i="0" smtClean="0">
                          <a:solidFill>
                            <a:srgbClr val="A80000"/>
                          </a:solidFill>
                          <a:latin typeface="Cambria Math" panose="02040503050406030204" pitchFamily="18" charset="0"/>
                        </a:rPr>
                        <m:t>N</m:t>
                      </m:r>
                      <m:r>
                        <a:rPr lang="cs-CZ" sz="4000" b="0" i="0" smtClean="0">
                          <a:solidFill>
                            <a:srgbClr val="A80000"/>
                          </a:solidFill>
                          <a:latin typeface="Cambria Math" panose="02040503050406030204" pitchFamily="18" charset="0"/>
                        </a:rPr>
                        <m:t>Í </m:t>
                      </m:r>
                      <m:r>
                        <m:rPr>
                          <m:sty m:val="p"/>
                        </m:rPr>
                        <a:rPr lang="cs-CZ" sz="4000" b="0" i="0" smtClean="0">
                          <a:solidFill>
                            <a:srgbClr val="A80000"/>
                          </a:solidFill>
                          <a:latin typeface="Cambria Math" panose="02040503050406030204" pitchFamily="18" charset="0"/>
                        </a:rPr>
                        <m:t>PROST</m:t>
                      </m:r>
                      <m:r>
                        <a:rPr lang="cs-CZ" sz="4000" b="0" i="0" smtClean="0">
                          <a:solidFill>
                            <a:srgbClr val="A80000"/>
                          </a:solidFill>
                          <a:latin typeface="Cambria Math" panose="02040503050406030204" pitchFamily="18" charset="0"/>
                        </a:rPr>
                        <m:t>Ř</m:t>
                      </m:r>
                      <m:r>
                        <m:rPr>
                          <m:sty m:val="p"/>
                        </m:rPr>
                        <a:rPr lang="cs-CZ" sz="4000" b="0" i="0" smtClean="0">
                          <a:solidFill>
                            <a:srgbClr val="A80000"/>
                          </a:solidFill>
                          <a:latin typeface="Cambria Math" panose="02040503050406030204" pitchFamily="18" charset="0"/>
                        </a:rPr>
                        <m:t>EDKY</m:t>
                      </m:r>
                    </m:oMath>
                  </m:oMathPara>
                </a14:m>
                <a:endParaRPr lang="cs-CZ" sz="4000" b="0" i="0" dirty="0">
                  <a:solidFill>
                    <a:srgbClr val="A80000"/>
                  </a:solidFill>
                  <a:latin typeface="Cambria Math" panose="02040503050406030204"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OKAM</m:t>
                      </m:r>
                      <m:r>
                        <a:rPr lang="cs-CZ" sz="4000" b="0" i="0" smtClean="0">
                          <a:solidFill>
                            <a:srgbClr val="A80000"/>
                          </a:solidFill>
                          <a:latin typeface="Cambria Math" panose="02040503050406030204" pitchFamily="18" charset="0"/>
                        </a:rPr>
                        <m:t>Ž</m:t>
                      </m:r>
                      <m:r>
                        <m:rPr>
                          <m:sty m:val="p"/>
                        </m:rPr>
                        <a:rPr lang="cs-CZ" sz="4000" b="0" i="0" smtClean="0">
                          <a:solidFill>
                            <a:srgbClr val="A80000"/>
                          </a:solidFill>
                          <a:latin typeface="Cambria Math" panose="02040503050406030204" pitchFamily="18" charset="0"/>
                        </a:rPr>
                        <m:t>IT</m:t>
                      </m:r>
                      <m:r>
                        <a:rPr lang="cs-CZ" sz="4000" b="0" i="0" smtClean="0">
                          <a:solidFill>
                            <a:srgbClr val="A80000"/>
                          </a:solidFill>
                          <a:latin typeface="Cambria Math" panose="02040503050406030204" pitchFamily="18" charset="0"/>
                        </a:rPr>
                        <m:t>Ě </m:t>
                      </m:r>
                      <m:r>
                        <m:rPr>
                          <m:sty m:val="p"/>
                        </m:rPr>
                        <a:rPr lang="cs-CZ" sz="4000" b="0" i="0" smtClean="0">
                          <a:solidFill>
                            <a:srgbClr val="A80000"/>
                          </a:solidFill>
                          <a:latin typeface="Cambria Math" panose="02040503050406030204" pitchFamily="18" charset="0"/>
                        </a:rPr>
                        <m:t>SPLATN</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VAZKY</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Pohotové peněžní prostředky = hotovost a peníze na účtu</a:t>
                </a:r>
              </a:p>
              <a:p>
                <a:pPr>
                  <a:spcBef>
                    <a:spcPts val="0"/>
                  </a:spcBef>
                  <a:buFontTx/>
                  <a:buChar char="-"/>
                </a:pPr>
                <a:r>
                  <a:rPr lang="cs-CZ" sz="3000" dirty="0">
                    <a:latin typeface="Amasis MT Pro" panose="02040504050005020304" pitchFamily="18" charset="-18"/>
                  </a:rPr>
                  <a:t>Mírnější varianta ukazatele zahrnuje do pohotových peněžních prostředků i peněžní ekvivalenty (směnky, obchodovatelné CP, šeky, krátkodobé termínová vklady)         rychle směnitelné na kapitálové trhu za peníze. </a:t>
                </a:r>
              </a:p>
              <a:p>
                <a:pPr marL="0" indent="0">
                  <a:spcBef>
                    <a:spcPts val="0"/>
                  </a:spcBef>
                  <a:buNone/>
                </a:pPr>
                <a:endParaRPr lang="cs-CZ" sz="3000"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t="-2073"/>
                </a:stretch>
              </a:blipFill>
            </p:spPr>
            <p:txBody>
              <a:bodyPr/>
              <a:lstStyle/>
              <a:p>
                <a:r>
                  <a:rPr lang="cs-CZ">
                    <a:noFill/>
                  </a:rPr>
                  <a:t> </a:t>
                </a:r>
              </a:p>
            </p:txBody>
          </p:sp>
        </mc:Fallback>
      </mc:AlternateContent>
      <p:sp>
        <p:nvSpPr>
          <p:cNvPr id="7" name="Šipka: doprava 6">
            <a:extLst>
              <a:ext uri="{FF2B5EF4-FFF2-40B4-BE49-F238E27FC236}">
                <a16:creationId xmlns:a16="http://schemas.microsoft.com/office/drawing/2014/main" id="{8D6DA253-F5CA-40A0-AC67-30A41E68C0C1}"/>
              </a:ext>
            </a:extLst>
          </p:cNvPr>
          <p:cNvSpPr/>
          <p:nvPr/>
        </p:nvSpPr>
        <p:spPr>
          <a:xfrm>
            <a:off x="5465380" y="4575974"/>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65155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Nadpis 1">
            <a:extLst>
              <a:ext uri="{FF2B5EF4-FFF2-40B4-BE49-F238E27FC236}">
                <a16:creationId xmlns:a16="http://schemas.microsoft.com/office/drawing/2014/main" id="{C47AC70D-970C-49A3-BE59-4540E5AD24BB}"/>
              </a:ext>
            </a:extLst>
          </p:cNvPr>
          <p:cNvSpPr>
            <a:spLocks noGrp="1"/>
          </p:cNvSpPr>
          <p:nvPr>
            <p:ph type="title"/>
          </p:nvPr>
        </p:nvSpPr>
        <p:spPr>
          <a:xfrm>
            <a:off x="140676" y="164123"/>
            <a:ext cx="11980983" cy="742461"/>
          </a:xfrm>
        </p:spPr>
        <p:txBody>
          <a:bodyPr>
            <a:normAutofit fontScale="90000"/>
          </a:bodyPr>
          <a:lstStyle/>
          <a:p>
            <a:r>
              <a:rPr lang="cs-CZ" sz="4000" b="1" dirty="0">
                <a:latin typeface="Amasis MT Pro" panose="02040504050005020304" pitchFamily="18" charset="-18"/>
              </a:rPr>
              <a:t>ČISTÝ PENĚŽNĚ-POHLEDÁVKOVÝ FINANČNÍ FOND</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40675" y="906584"/>
                <a:ext cx="11840309" cy="5884985"/>
              </a:xfrm>
            </p:spPr>
            <p:txBody>
              <a:bodyPr>
                <a:normAutofit/>
              </a:bodyPr>
              <a:lstStyle/>
              <a:p>
                <a:pPr marL="0" indent="0">
                  <a:spcBef>
                    <a:spcPts val="0"/>
                  </a:spcBef>
                  <a:buNone/>
                </a:pPr>
                <a14:m>
                  <m:oMathPara xmlns:m="http://schemas.openxmlformats.org/officeDocument/2006/math">
                    <m:oMathParaPr>
                      <m:jc m:val="centerGroup"/>
                    </m:oMathParaPr>
                    <m:oMath xmlns:m="http://schemas.openxmlformats.org/officeDocument/2006/math">
                      <m:r>
                        <a:rPr lang="cs-CZ" sz="4000" smtClean="0">
                          <a:solidFill>
                            <a:srgbClr val="A80000"/>
                          </a:solidFill>
                          <a:latin typeface="Cambria Math" panose="02040503050406030204" pitchFamily="18" charset="0"/>
                        </a:rPr>
                        <m:t>Č</m:t>
                      </m:r>
                      <m:r>
                        <m:rPr>
                          <m:sty m:val="p"/>
                        </m:rPr>
                        <a:rPr lang="cs-CZ" sz="4000" b="0" i="0" smtClean="0">
                          <a:solidFill>
                            <a:srgbClr val="A80000"/>
                          </a:solidFill>
                          <a:latin typeface="Cambria Math" panose="02040503050406030204" pitchFamily="18" charset="0"/>
                        </a:rPr>
                        <m:t>FF</m:t>
                      </m:r>
                      <m:r>
                        <a:rPr lang="cs-CZ" sz="4000" b="0" i="0" smtClean="0">
                          <a:solidFill>
                            <a:srgbClr val="A80000"/>
                          </a:solidFill>
                          <a:latin typeface="Cambria Math" panose="02040503050406030204" pitchFamily="18" charset="0"/>
                        </a:rPr>
                        <m:t>=</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OA</m:t>
                      </m:r>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SOBY</m:t>
                      </m:r>
                      <m:r>
                        <a:rPr lang="cs-CZ" sz="4000" b="0" i="0" smtClean="0">
                          <a:solidFill>
                            <a:srgbClr val="A80000"/>
                          </a:solidFill>
                          <a:latin typeface="Cambria Math" panose="02040503050406030204" pitchFamily="18" charset="0"/>
                        </a:rPr>
                        <m:t>)</m:t>
                      </m:r>
                    </m:oMath>
                  </m:oMathPara>
                </a14:m>
                <a:endParaRPr lang="cs-CZ" sz="4000" b="0" i="0" dirty="0">
                  <a:solidFill>
                    <a:srgbClr val="A80000"/>
                  </a:solidFill>
                  <a:latin typeface="Cambria Math" panose="02040503050406030204" pitchFamily="18" charset="0"/>
                </a:endParaRPr>
              </a:p>
              <a:p>
                <a:pPr marL="0" indent="0">
                  <a:spcBef>
                    <a:spcPts val="0"/>
                  </a:spcBef>
                  <a:buNone/>
                </a:pPr>
                <a14:m>
                  <m:oMathPara xmlns:m="http://schemas.openxmlformats.org/officeDocument/2006/math">
                    <m:oMathParaPr>
                      <m:jc m:val="centerGroup"/>
                    </m:oMathParaPr>
                    <m:oMath xmlns:m="http://schemas.openxmlformats.org/officeDocument/2006/math">
                      <m:r>
                        <a:rPr lang="cs-CZ" sz="4000" b="0" i="0" smtClean="0">
                          <a:solidFill>
                            <a:srgbClr val="A80000"/>
                          </a:solidFill>
                          <a:latin typeface="Cambria Math" panose="02040503050406030204" pitchFamily="18" charset="0"/>
                        </a:rPr>
                        <m:t>−</m:t>
                      </m:r>
                      <m:r>
                        <m:rPr>
                          <m:sty m:val="p"/>
                        </m:rPr>
                        <a:rPr lang="cs-CZ" sz="4000" b="0" i="0" smtClean="0">
                          <a:solidFill>
                            <a:srgbClr val="A80000"/>
                          </a:solidFill>
                          <a:latin typeface="Cambria Math" panose="02040503050406030204" pitchFamily="18" charset="0"/>
                        </a:rPr>
                        <m:t>KR</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TKODOB</m:t>
                      </m:r>
                      <m:r>
                        <a:rPr lang="cs-CZ" sz="4000" b="0" i="0" smtClean="0">
                          <a:solidFill>
                            <a:srgbClr val="A80000"/>
                          </a:solidFill>
                          <a:latin typeface="Cambria Math" panose="02040503050406030204" pitchFamily="18" charset="0"/>
                        </a:rPr>
                        <m:t>É </m:t>
                      </m:r>
                      <m:r>
                        <m:rPr>
                          <m:sty m:val="p"/>
                        </m:rPr>
                        <a:rPr lang="cs-CZ" sz="4000" b="0" i="0" smtClean="0">
                          <a:solidFill>
                            <a:srgbClr val="A80000"/>
                          </a:solidFill>
                          <a:latin typeface="Cambria Math" panose="02040503050406030204" pitchFamily="18" charset="0"/>
                        </a:rPr>
                        <m:t>Z</m:t>
                      </m:r>
                      <m:r>
                        <a:rPr lang="cs-CZ" sz="4000" b="0" i="0" smtClean="0">
                          <a:solidFill>
                            <a:srgbClr val="A80000"/>
                          </a:solidFill>
                          <a:latin typeface="Cambria Math" panose="02040503050406030204" pitchFamily="18" charset="0"/>
                        </a:rPr>
                        <m:t>Á</m:t>
                      </m:r>
                      <m:r>
                        <m:rPr>
                          <m:sty m:val="p"/>
                        </m:rPr>
                        <a:rPr lang="cs-CZ" sz="4000" b="0" i="0" smtClean="0">
                          <a:solidFill>
                            <a:srgbClr val="A80000"/>
                          </a:solidFill>
                          <a:latin typeface="Cambria Math" panose="02040503050406030204" pitchFamily="18" charset="0"/>
                        </a:rPr>
                        <m:t>VAZKY</m:t>
                      </m:r>
                    </m:oMath>
                  </m:oMathPara>
                </a14:m>
                <a:endParaRPr lang="cs-CZ" sz="4000" dirty="0">
                  <a:solidFill>
                    <a:srgbClr val="A80000"/>
                  </a:solidFill>
                  <a:latin typeface="Amasis MT Pro" panose="02040504050005020304" pitchFamily="18" charset="-18"/>
                </a:endParaRPr>
              </a:p>
              <a:p>
                <a:pPr marL="0" indent="0">
                  <a:spcBef>
                    <a:spcPts val="0"/>
                  </a:spcBef>
                  <a:buNone/>
                </a:pPr>
                <a:endParaRPr lang="cs-CZ" sz="3000" dirty="0">
                  <a:latin typeface="Amasis MT Pro" panose="02040504050005020304" pitchFamily="18" charset="-18"/>
                </a:endParaRPr>
              </a:p>
              <a:p>
                <a:pPr>
                  <a:spcBef>
                    <a:spcPts val="0"/>
                  </a:spcBef>
                  <a:buFontTx/>
                  <a:buChar char="-"/>
                </a:pPr>
                <a:r>
                  <a:rPr lang="cs-CZ" sz="3000" dirty="0">
                    <a:latin typeface="Amasis MT Pro" panose="02040504050005020304" pitchFamily="18" charset="-18"/>
                  </a:rPr>
                  <a:t>Střední cesta rozdílových ukazatelů z hlediska likvidity.</a:t>
                </a:r>
              </a:p>
              <a:p>
                <a:pPr>
                  <a:spcBef>
                    <a:spcPts val="0"/>
                  </a:spcBef>
                  <a:buFontTx/>
                  <a:buChar char="-"/>
                </a:pPr>
                <a:r>
                  <a:rPr lang="cs-CZ" sz="3000" dirty="0">
                    <a:latin typeface="Amasis MT Pro" panose="02040504050005020304" pitchFamily="18" charset="-18"/>
                  </a:rPr>
                  <a:t>Od OA odečítáme zásoby popřípadě i dlouhodobé pohledávky.</a:t>
                </a:r>
              </a:p>
            </p:txBody>
          </p:sp>
        </mc:Choice>
        <mc:Fallback>
          <p:sp>
            <p:nvSpPr>
              <p:cNvPr id="3" name="Zástupný obsah 2">
                <a:extLst>
                  <a:ext uri="{FF2B5EF4-FFF2-40B4-BE49-F238E27FC236}">
                    <a16:creationId xmlns:a16="http://schemas.microsoft.com/office/drawing/2014/main" id="{4EFF1798-A124-4277-83E3-CF6ACFCDAECA}"/>
                  </a:ext>
                </a:extLst>
              </p:cNvPr>
              <p:cNvSpPr>
                <a:spLocks noGrp="1" noRot="1" noChangeAspect="1" noMove="1" noResize="1" noEditPoints="1" noAdjustHandles="1" noChangeArrowheads="1" noChangeShapeType="1" noTextEdit="1"/>
              </p:cNvSpPr>
              <p:nvPr>
                <p:ph idx="1"/>
              </p:nvPr>
            </p:nvSpPr>
            <p:spPr>
              <a:xfrm>
                <a:off x="140675" y="906584"/>
                <a:ext cx="11840309" cy="5884985"/>
              </a:xfrm>
              <a:blipFill>
                <a:blip r:embed="rId3"/>
                <a:stretch>
                  <a:fillRect l="-1184"/>
                </a:stretch>
              </a:blipFill>
            </p:spPr>
            <p:txBody>
              <a:bodyPr/>
              <a:lstStyle/>
              <a:p>
                <a:r>
                  <a:rPr lang="cs-CZ">
                    <a:noFill/>
                  </a:rPr>
                  <a:t> </a:t>
                </a:r>
              </a:p>
            </p:txBody>
          </p:sp>
        </mc:Fallback>
      </mc:AlternateContent>
    </p:spTree>
    <p:extLst>
      <p:ext uri="{BB962C8B-B14F-4D97-AF65-F5344CB8AC3E}">
        <p14:creationId xmlns:p14="http://schemas.microsoft.com/office/powerpoint/2010/main" val="421919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text, osoba, přenosný počítač, interiér&#10;&#10;Popis byl vytvořen automaticky">
            <a:extLst>
              <a:ext uri="{FF2B5EF4-FFF2-40B4-BE49-F238E27FC236}">
                <a16:creationId xmlns:a16="http://schemas.microsoft.com/office/drawing/2014/main" id="{8F7CFB7F-B601-4878-8EA4-EF87A4E33AD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3" name="Zástupný obsah 2">
            <a:extLst>
              <a:ext uri="{FF2B5EF4-FFF2-40B4-BE49-F238E27FC236}">
                <a16:creationId xmlns:a16="http://schemas.microsoft.com/office/drawing/2014/main" id="{4EFF1798-A124-4277-83E3-CF6ACFCDAECA}"/>
              </a:ext>
            </a:extLst>
          </p:cNvPr>
          <p:cNvSpPr>
            <a:spLocks noGrp="1"/>
          </p:cNvSpPr>
          <p:nvPr>
            <p:ph idx="1"/>
          </p:nvPr>
        </p:nvSpPr>
        <p:spPr>
          <a:xfrm>
            <a:off x="117229" y="195384"/>
            <a:ext cx="11840309" cy="5884985"/>
          </a:xfrm>
        </p:spPr>
        <p:txBody>
          <a:bodyPr>
            <a:normAutofit/>
          </a:bodyPr>
          <a:lstStyle/>
          <a:p>
            <a:pPr>
              <a:spcBef>
                <a:spcPts val="0"/>
              </a:spcBef>
              <a:buFontTx/>
              <a:buChar char="-"/>
            </a:pPr>
            <a:r>
              <a:rPr lang="cs-CZ" sz="3000" dirty="0">
                <a:latin typeface="Amasis MT Pro" panose="02040504050005020304" pitchFamily="18" charset="-18"/>
              </a:rPr>
              <a:t>Při analýze rozdílových ukazatelů a stanovení čistého pracovního kapitálu hraje důležitou roli hodnota OA „hrubý pracovní, provozní kapitál“.</a:t>
            </a:r>
          </a:p>
          <a:p>
            <a:pPr>
              <a:spcBef>
                <a:spcPts val="0"/>
              </a:spcBef>
              <a:buFontTx/>
              <a:buChar char="-"/>
            </a:pPr>
            <a:r>
              <a:rPr lang="cs-CZ" sz="3000" dirty="0">
                <a:latin typeface="Amasis MT Pro" panose="02040504050005020304" pitchFamily="18" charset="-18"/>
              </a:rPr>
              <a:t>Úlohou finančního managementu podniku je určení potřebné, optimální výše komponent OA a celkové sumy OA.</a:t>
            </a:r>
          </a:p>
          <a:p>
            <a:pPr>
              <a:spcBef>
                <a:spcPts val="0"/>
              </a:spcBef>
              <a:buFontTx/>
              <a:buChar char="-"/>
            </a:pPr>
            <a:r>
              <a:rPr lang="cs-CZ" sz="3000" dirty="0">
                <a:latin typeface="Amasis MT Pro" panose="02040504050005020304" pitchFamily="18" charset="-18"/>
              </a:rPr>
              <a:t>Podnik má mít tolik OA, kolik vyžaduje jeho hospodárný provoz.</a:t>
            </a:r>
          </a:p>
          <a:p>
            <a:pPr>
              <a:spcBef>
                <a:spcPts val="0"/>
              </a:spcBef>
              <a:buFontTx/>
              <a:buChar char="-"/>
            </a:pPr>
            <a:r>
              <a:rPr lang="cs-CZ" sz="3000" dirty="0">
                <a:latin typeface="Amasis MT Pro" panose="02040504050005020304" pitchFamily="18" charset="-18"/>
              </a:rPr>
              <a:t>Má-li OA v nečinnosti, nevyužívá je a nespotřebovává          vyvolává si zbytečné náklady.</a:t>
            </a:r>
          </a:p>
          <a:p>
            <a:pPr>
              <a:spcBef>
                <a:spcPts val="0"/>
              </a:spcBef>
              <a:buFontTx/>
              <a:buChar char="-"/>
            </a:pPr>
            <a:r>
              <a:rPr lang="cs-CZ" sz="3000" dirty="0">
                <a:latin typeface="Amasis MT Pro" panose="02040504050005020304" pitchFamily="18" charset="-18"/>
              </a:rPr>
              <a:t>Má-li nevyužitý DM         nevyužívá své výrobní kapacity efektivně a hospodárně a brzdí tak celkový rozvoj podniku.</a:t>
            </a:r>
          </a:p>
        </p:txBody>
      </p:sp>
      <p:sp>
        <p:nvSpPr>
          <p:cNvPr id="5" name="Šipka: doprava 4">
            <a:extLst>
              <a:ext uri="{FF2B5EF4-FFF2-40B4-BE49-F238E27FC236}">
                <a16:creationId xmlns:a16="http://schemas.microsoft.com/office/drawing/2014/main" id="{B02AC5D1-A778-4CE9-8EEF-D4FFA102B873}"/>
              </a:ext>
            </a:extLst>
          </p:cNvPr>
          <p:cNvSpPr/>
          <p:nvPr/>
        </p:nvSpPr>
        <p:spPr>
          <a:xfrm>
            <a:off x="9263657" y="2821959"/>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6" name="Šipka: doprava 5">
            <a:extLst>
              <a:ext uri="{FF2B5EF4-FFF2-40B4-BE49-F238E27FC236}">
                <a16:creationId xmlns:a16="http://schemas.microsoft.com/office/drawing/2014/main" id="{CEA7DF22-46F8-4C7D-B4AC-22CB000B40BE}"/>
              </a:ext>
            </a:extLst>
          </p:cNvPr>
          <p:cNvSpPr/>
          <p:nvPr/>
        </p:nvSpPr>
        <p:spPr>
          <a:xfrm>
            <a:off x="3795312" y="3583353"/>
            <a:ext cx="630620" cy="386255"/>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4253143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TM10001115[[fn=Balík]]</Template>
  <TotalTime>574</TotalTime>
  <Words>334</Words>
  <Application>Microsoft Office PowerPoint</Application>
  <PresentationFormat>Širokoúhlá obrazovka</PresentationFormat>
  <Paragraphs>38</Paragraphs>
  <Slides>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vt:i4>
      </vt:variant>
    </vt:vector>
  </HeadingPairs>
  <TitlesOfParts>
    <vt:vector size="14" baseType="lpstr">
      <vt:lpstr>Amasis MT Pro</vt:lpstr>
      <vt:lpstr>Amasis MT Pro Medium</vt:lpstr>
      <vt:lpstr>Arial</vt:lpstr>
      <vt:lpstr>Calibri</vt:lpstr>
      <vt:lpstr>Calibri Light</vt:lpstr>
      <vt:lpstr>Cambria Math</vt:lpstr>
      <vt:lpstr>Motiv Office</vt:lpstr>
      <vt:lpstr>3.  ANALÝZA  ROZDÍLOVÝCH UKAZATELŮ</vt:lpstr>
      <vt:lpstr>ROZDÍLOVÍ UKAZATELÉ</vt:lpstr>
      <vt:lpstr>ČISTÝ PRACOVNÍ KAPITÁL</vt:lpstr>
      <vt:lpstr>Prezentace aplikace PowerPoint</vt:lpstr>
      <vt:lpstr>ČISTÉ POHOTOVÉ PROSTŘEDKY</vt:lpstr>
      <vt:lpstr>ČISTÝ PENĚŽNĚ-POHLEDÁVKOVÝ FINANČNÍ FOND</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Prachařová Lenka</dc:creator>
  <cp:lastModifiedBy>Prachařová Lenka</cp:lastModifiedBy>
  <cp:revision>53</cp:revision>
  <dcterms:created xsi:type="dcterms:W3CDTF">2022-02-10T11:29:18Z</dcterms:created>
  <dcterms:modified xsi:type="dcterms:W3CDTF">2022-02-28T10:55:00Z</dcterms:modified>
</cp:coreProperties>
</file>