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4" r:id="rId10"/>
    <p:sldId id="291" r:id="rId11"/>
    <p:sldId id="293" r:id="rId12"/>
    <p:sldId id="295" r:id="rId13"/>
    <p:sldId id="29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711"/>
    <a:srgbClr val="A80000"/>
    <a:srgbClr val="D32407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A11760-2A43-4DA9-ACFD-A2930C549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C904EE-F276-4567-A2CD-31EB856C4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DF9554-75C0-44D9-9BAF-3814FDAF6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D9250A-69FF-4739-B34C-364B6858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D3949-8CEF-46D6-A90B-C8232013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88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C25A1A-D2D8-4CA8-A57C-C8055BD4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5D976B-C1AE-4004-AF4A-B3FB656D9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FA18AA-74D1-4B13-9FA2-E093EB2FE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AE091-8E8C-43A7-A204-1783ED50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C2976A-8AEB-43E2-A917-72AE8C40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07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B2796B-F768-4A06-84CE-ED8507070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841C75-8954-4670-BD03-9E8242385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880415-BB22-47D0-98F8-0E06AE48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63A48F-0647-4505-A529-2AF8B9FD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746D30-FE70-413D-8123-860EE3339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610E2-DBF1-4592-A5AC-BB4A44EA8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881114-A1F1-477B-8860-C53382E45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37722-7CBC-48F0-B569-43AD686C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FFA15A-86A8-4763-A601-3943A36FF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C70090-3743-4A92-B360-8FF45B5F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9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585D1-EC55-4548-A47A-9D1FFB71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7D618E-B054-4DC1-9610-51BD93612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F943B5-64BB-4ABE-9CE2-7F3F615E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499814-9120-4953-9B52-253EDC88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745CDD-75EB-4722-B039-F9DDF52C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41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BB511-88E6-40D6-84BF-E65CC39E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E96A2-4B1B-45F6-A560-A44FC8A00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660472-317C-4A9C-8A3E-4E45ADCCF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C115EA3-C184-4C4B-9B90-48D061724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181D0E-A219-470B-BD42-B31D9E210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BDA282-6FDD-4A0F-97A6-FA653666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0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988D2-1833-4B46-8287-7AD63CFF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583D31-F08E-4CC4-8B66-4E9F7F8DE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0114C19-6D38-4F6D-9982-27FAE21DD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18E268-1F51-4C8A-BA16-D9B4950FD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013E7CF-3AF2-4DD2-881C-3A0131491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98194DD-2BC7-4A93-BFE2-ECF3D916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B0F257-C937-40B5-89E0-5D88B967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A49F2A-4261-46F8-A097-067F022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78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314E3-4B9F-4A1B-A1CC-07F1384A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EBB5345-7132-4C30-A521-6CB90AD4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10AB6D-D689-489E-8098-173FCF36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BB4CD4-BC90-4DA8-8B98-535FF3F9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09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EC42E-6A45-4FC2-9001-D88ACB26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4D63A1-14A1-4BDB-996C-481E3217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6DDBA81-D04B-4437-B613-B0968742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34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246885-6EF5-42FF-8F36-2FCE7340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8D6BD3-9C40-4A06-B8E4-7CDD5D259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7480B-0902-4AB0-BC29-CAD6EEB1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C63F2C-1E89-4E6A-A171-F5EC27F2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A8678AE-D119-48CE-AEB1-0589930B0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589A67-DA86-43C9-B3D3-832EDF68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16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37EAE-03AD-45E1-89A1-B3E9E4A29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CC82F8-A829-4EFC-A500-67E79EBF5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13D8A2-7CCE-49B7-9A6C-6AA3EE67F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1B8E4F-8A22-471D-932D-44FB1A1D7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9449-E636-4135-A12F-75F0F5CCC908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5F578A-A9F1-45EE-8CF3-7D22170C2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5E2F5B-32AD-4BD7-8655-FED83466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0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310E1F4-3702-4129-8DBC-0DDB7D8E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DD3F87-AD0B-4A22-8A89-EEC29B63B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35CB60-5377-4A13-AD18-8C45F4A7A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59449-E636-4135-A12F-75F0F5CCC908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C8B64A-0E0C-44CA-9A11-C76748797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A40BBD-E41D-43B5-A7D6-0FEC8E2B2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76BE-43EF-4049-AB31-4E5A84C719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42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CC3E1A3-8781-46BE-A42D-9FE9FFE3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88600"/>
            <a:ext cx="9144000" cy="27640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2.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ANALÝZA </a:t>
            </a:r>
            <a:b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</a:br>
            <a:r>
              <a:rPr lang="cs-CZ" sz="6000" b="1" kern="1200" dirty="0">
                <a:solidFill>
                  <a:schemeClr val="tx1"/>
                </a:solidFill>
                <a:latin typeface="Amasis MT Pro Medium" panose="02040604050005020304" pitchFamily="18" charset="-18"/>
              </a:rPr>
              <a:t>ABSOLUTNÍCH UKAZATELŮ</a:t>
            </a:r>
            <a:endParaRPr lang="en-US" sz="6000" b="1" kern="1200" dirty="0">
              <a:solidFill>
                <a:schemeClr val="tx1"/>
              </a:solidFill>
              <a:latin typeface="Amasis MT Pro Medium" panose="02040604050005020304" pitchFamily="18" charset="-1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7EEFBC8-5A23-46D0-A707-ADC92283EC25}"/>
              </a:ext>
            </a:extLst>
          </p:cNvPr>
          <p:cNvCxnSpPr/>
          <p:nvPr/>
        </p:nvCxnSpPr>
        <p:spPr>
          <a:xfrm flipV="1">
            <a:off x="3718560" y="5538502"/>
            <a:ext cx="4831471" cy="13716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Obrázek 7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00D9826A-805B-4D21-9CC1-1858B46219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8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4ECF90-F1D4-4A74-8173-687BB4BD3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29" t="42302" r="25198" b="37279"/>
          <a:stretch/>
        </p:blipFill>
        <p:spPr>
          <a:xfrm>
            <a:off x="0" y="79832"/>
            <a:ext cx="6402473" cy="29246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5A1B66-1FC8-4F49-AA68-E97A34D1D9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81" t="27493" r="29685" b="51245"/>
          <a:stretch/>
        </p:blipFill>
        <p:spPr>
          <a:xfrm>
            <a:off x="804085" y="3788229"/>
            <a:ext cx="5024417" cy="288616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F16181-47DC-4755-952D-00D08E3F64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48" t="25352" r="29710" b="53484"/>
          <a:stretch/>
        </p:blipFill>
        <p:spPr>
          <a:xfrm>
            <a:off x="6766366" y="3788229"/>
            <a:ext cx="5147368" cy="29806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05EA19A-2D99-4077-934D-F5E344BCA1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950" t="45572" r="24922" b="30150"/>
          <a:stretch/>
        </p:blipFill>
        <p:spPr>
          <a:xfrm>
            <a:off x="6298163" y="0"/>
            <a:ext cx="5893837" cy="3788229"/>
          </a:xfrm>
          <a:prstGeom prst="rect">
            <a:avLst/>
          </a:prstGeom>
        </p:spPr>
      </p:pic>
      <p:pic>
        <p:nvPicPr>
          <p:cNvPr id="13" name="Obrázek 12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B2F05E3A-73E2-4522-B625-55F31FFCF65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9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b="1" dirty="0">
              <a:latin typeface="Amasis MT Pro" panose="02040504050005020304" pitchFamily="18" charset="-18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877695B-75F9-475E-A12B-1DE87DE1E990}"/>
              </a:ext>
            </a:extLst>
          </p:cNvPr>
          <p:cNvSpPr txBox="1">
            <a:spLocks/>
          </p:cNvSpPr>
          <p:nvPr/>
        </p:nvSpPr>
        <p:spPr>
          <a:xfrm>
            <a:off x="281350" y="152399"/>
            <a:ext cx="11840309" cy="66391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VERTIKÁLNÍ ANALÝZA VÝKAZU ZISKU A ZTRÁTY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sz="3000" b="1" dirty="0">
                <a:latin typeface="Amasis MT Pro" panose="02040504050005020304" pitchFamily="18" charset="-18"/>
              </a:rPr>
              <a:t>Provádíme pro tyto položky:</a:t>
            </a:r>
          </a:p>
          <a:p>
            <a:pPr marL="45720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" panose="02040504050005020304" pitchFamily="18" charset="-18"/>
              </a:rPr>
              <a:t>výnosy (100 %)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cs-CZ" sz="2600" i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Amasis MT Pro" panose="02040504050005020304" pitchFamily="18" charset="-18"/>
              </a:rPr>
              <a:t>*  Patří zde všechny výnosy a tržby označeny ve VZZ římskými číslicemi prvního řádu (tedy o I. Až po XII. dle individuální struktury výnosů podniku)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tržby za prodej zboží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výkony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tržby z prodeje DM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ostatní provozní výnosy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výnosy z prodeje DFN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výnosy z prodeje KFM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výnosové úroky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ostatní finanční výnosy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ostatní provozní výnosy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mimořádné výnosy</a:t>
            </a:r>
          </a:p>
          <a:p>
            <a:pPr marL="0" lvl="1" indent="0">
              <a:spcBef>
                <a:spcPts val="0"/>
              </a:spcBef>
              <a:buNone/>
            </a:pPr>
            <a:endParaRPr lang="cs-CZ" sz="3000" b="1" dirty="0">
              <a:latin typeface="Amasis MT Pro" panose="02040504050005020304" pitchFamily="18" charset="-18"/>
            </a:endParaRPr>
          </a:p>
          <a:p>
            <a:pPr marL="0" lvl="1" indent="0">
              <a:spcBef>
                <a:spcPts val="0"/>
              </a:spcBef>
              <a:buNone/>
            </a:pPr>
            <a:endParaRPr lang="cs-CZ" sz="2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6871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b="1" dirty="0">
              <a:latin typeface="Amasis MT Pro" panose="02040504050005020304" pitchFamily="18" charset="-18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877695B-75F9-475E-A12B-1DE87DE1E990}"/>
              </a:ext>
            </a:extLst>
          </p:cNvPr>
          <p:cNvSpPr txBox="1">
            <a:spLocks/>
          </p:cNvSpPr>
          <p:nvPr/>
        </p:nvSpPr>
        <p:spPr>
          <a:xfrm>
            <a:off x="211016" y="218829"/>
            <a:ext cx="11840309" cy="66391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" panose="02040504050005020304" pitchFamily="18" charset="-18"/>
              </a:rPr>
              <a:t>náklady (100 %)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cs-CZ" sz="2600" i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Amasis MT Pro" panose="02040504050005020304" pitchFamily="18" charset="-18"/>
              </a:rPr>
              <a:t>*  Patří zde všechny náklady označeny ve VZZ písmenem prvního řádu (tedy o A. až po Q. dle individuální struktury výnosů podniku)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náklady na prodané zboží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výkonová spotřeba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osobní náklady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daně a poplatky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odpisy DHM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zůstatková cena prodaného majetku a materiálu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nákladové úroky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daň z příjmů za běžnou činnost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mimořádné náklady</a:t>
            </a:r>
          </a:p>
          <a:p>
            <a:pPr marL="0" lvl="1" indent="0">
              <a:spcBef>
                <a:spcPts val="0"/>
              </a:spcBef>
              <a:buNone/>
            </a:pPr>
            <a:endParaRPr lang="cs-CZ" sz="2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37438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779C443-B364-4136-A57E-DC6469AAC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9" t="35238" r="25113" b="48979"/>
          <a:stretch/>
        </p:blipFill>
        <p:spPr>
          <a:xfrm>
            <a:off x="83976" y="315529"/>
            <a:ext cx="6316825" cy="23326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6940B2-7B6E-4F2C-8DC5-29DCE2AE5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80" t="26531" r="29620" b="51836"/>
          <a:stretch/>
        </p:blipFill>
        <p:spPr>
          <a:xfrm>
            <a:off x="83976" y="3065651"/>
            <a:ext cx="5850296" cy="33948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B394262-A4F7-4A19-A3F9-6CF79667D3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40" t="36599" r="27154" b="52381"/>
          <a:stretch/>
        </p:blipFill>
        <p:spPr>
          <a:xfrm>
            <a:off x="6400801" y="315529"/>
            <a:ext cx="5707223" cy="171854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AB0CE29-B193-4A4A-8A3B-9E583F8E44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222" t="25442" r="29536" b="52854"/>
          <a:stretch/>
        </p:blipFill>
        <p:spPr>
          <a:xfrm>
            <a:off x="6184593" y="3065651"/>
            <a:ext cx="5850296" cy="3476820"/>
          </a:xfrm>
          <a:prstGeom prst="rect">
            <a:avLst/>
          </a:prstGeom>
        </p:spPr>
      </p:pic>
      <p:pic>
        <p:nvPicPr>
          <p:cNvPr id="12" name="Obrázek 11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BC62D1C1-61CD-4792-955F-099BAB022B0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4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6412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HORIZONTÁLNÍ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obsah 2">
                <a:extLst>
                  <a:ext uri="{FF2B5EF4-FFF2-40B4-BE49-F238E27FC236}">
                    <a16:creationId xmlns:a16="http://schemas.microsoft.com/office/drawing/2014/main" id="{6877695B-75F9-475E-A12B-1DE87DE1E9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3075" y="1058984"/>
                <a:ext cx="11840309" cy="58849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cs-CZ" sz="3000" dirty="0">
                    <a:latin typeface="Amasis MT Pro" panose="02040504050005020304" pitchFamily="18" charset="-18"/>
                  </a:rPr>
                  <a:t>„</a:t>
                </a:r>
                <a:r>
                  <a:rPr lang="cs-CZ" sz="3500" b="1" dirty="0">
                    <a:latin typeface="Amasis MT Pro" panose="02040504050005020304" pitchFamily="18" charset="-18"/>
                  </a:rPr>
                  <a:t>ANALÝZA TRENDŮ“</a:t>
                </a:r>
              </a:p>
              <a:p>
                <a:pPr marL="0" lvl="1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cs-CZ" sz="3000" dirty="0">
                  <a:latin typeface="Amasis MT Pro" panose="02040504050005020304" pitchFamily="18" charset="-18"/>
                </a:endParaRPr>
              </a:p>
              <a:p>
                <a:pPr marL="457200" lvl="1" indent="-457200"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000" dirty="0">
                    <a:latin typeface="Amasis MT Pro" panose="02040504050005020304" pitchFamily="18" charset="-18"/>
                  </a:rPr>
                  <a:t>Porovnávají se položky účetních výkazů (rozvahy a výkazu zisku a ztráty) ve dvou po sobě jdoucích obdobích.</a:t>
                </a:r>
              </a:p>
              <a:p>
                <a:pPr marL="457200" lvl="1" indent="-457200"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000" dirty="0">
                    <a:latin typeface="Amasis MT Pro" panose="02040504050005020304" pitchFamily="18" charset="-18"/>
                  </a:rPr>
                  <a:t>Sledují se absolutní i relativní (%) změny položek v čase.</a:t>
                </a:r>
              </a:p>
              <a:p>
                <a:pPr marL="457200" lvl="1" indent="-457200">
                  <a:lnSpc>
                    <a:spcPct val="100000"/>
                  </a:lnSpc>
                  <a:spcBef>
                    <a:spcPts val="0"/>
                  </a:spcBef>
                  <a:buFontTx/>
                  <a:buChar char="-"/>
                </a:pPr>
                <a:r>
                  <a:rPr lang="cs-CZ" sz="3000" dirty="0">
                    <a:latin typeface="Amasis MT Pro" panose="02040504050005020304" pitchFamily="18" charset="-18"/>
                  </a:rPr>
                  <a:t>Změny položek účetních výkazů se sledují po řádcích = </a:t>
                </a:r>
                <a:r>
                  <a:rPr lang="cs-CZ" sz="3000" b="1" dirty="0">
                    <a:latin typeface="Amasis MT Pro" panose="02040504050005020304" pitchFamily="18" charset="-18"/>
                  </a:rPr>
                  <a:t>horizontálně.</a:t>
                </a: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cs-CZ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𝑎𝑏𝑠𝑜𝑙𝑢𝑡𝑛</m:t>
                    </m:r>
                    <m:r>
                      <a:rPr lang="cs-CZ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í </m:t>
                    </m:r>
                    <m:r>
                      <a:rPr lang="cs-CZ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𝑧𝑚</m:t>
                    </m:r>
                    <m:r>
                      <a:rPr lang="cs-CZ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ě</m:t>
                    </m:r>
                    <m:r>
                      <a:rPr lang="cs-CZ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𝑛𝑎</m:t>
                    </m:r>
                    <m:r>
                      <a:rPr lang="cs-CZ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5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období – předchozí období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cs-CZ" sz="2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cs-CZ" sz="2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cs-CZ" sz="25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2500" i="1" dirty="0"/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500" b="0" i="1" smtClean="0">
                          <a:latin typeface="Cambria Math" panose="02040503050406030204" pitchFamily="18" charset="0"/>
                        </a:rPr>
                        <m:t>𝑟𝑒𝑙𝑎𝑡𝑖𝑣𝑛</m:t>
                      </m:r>
                      <m:r>
                        <a:rPr lang="cs-CZ" sz="2500" b="0" i="1" smtClean="0">
                          <a:latin typeface="Cambria Math" panose="02040503050406030204" pitchFamily="18" charset="0"/>
                        </a:rPr>
                        <m:t>í </m:t>
                      </m:r>
                      <m:r>
                        <a:rPr lang="cs-CZ" sz="2500" b="0" i="1" smtClean="0">
                          <a:latin typeface="Cambria Math" panose="02040503050406030204" pitchFamily="18" charset="0"/>
                        </a:rPr>
                        <m:t>𝑧𝑚</m:t>
                      </m:r>
                      <m:r>
                        <a:rPr lang="cs-CZ" sz="2500" b="0" i="1" smtClean="0">
                          <a:latin typeface="Cambria Math" panose="02040503050406030204" pitchFamily="18" charset="0"/>
                        </a:rPr>
                        <m:t>ě</m:t>
                      </m:r>
                      <m:r>
                        <a:rPr lang="cs-CZ" sz="2500" b="0" i="1" smtClean="0">
                          <a:latin typeface="Cambria Math" panose="02040503050406030204" pitchFamily="18" charset="0"/>
                        </a:rPr>
                        <m:t>𝑛𝑎</m:t>
                      </m:r>
                      <m:r>
                        <a:rPr lang="cs-CZ" sz="25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𝑜𝑏𝑑𝑜𝑏</m:t>
                          </m:r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í −</m:t>
                          </m:r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𝑒𝑑𝑐h𝑜𝑧</m:t>
                          </m:r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𝑜𝑏𝑑𝑜𝑏</m:t>
                          </m:r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</m:num>
                        <m:den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ř</m:t>
                          </m:r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𝑒𝑑𝑐h𝑜𝑧</m:t>
                          </m:r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𝑜𝑏𝑑𝑜𝑏</m:t>
                          </m:r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</m:den>
                      </m:f>
                      <m:r>
                        <a:rPr lang="cs-CZ" sz="2500" b="0" i="1" smtClean="0">
                          <a:latin typeface="Cambria Math" panose="02040503050406030204" pitchFamily="18" charset="0"/>
                        </a:rPr>
                        <m:t>∗100=</m:t>
                      </m:r>
                      <m:f>
                        <m:fPr>
                          <m:ctrlPr>
                            <a:rPr lang="cs-CZ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2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5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5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5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5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2500" b="0" i="1" smtClean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500" dirty="0">
                  <a:latin typeface="Amasis MT Pro" panose="02040504050005020304" pitchFamily="18" charset="-18"/>
                </a:endParaRP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cs-CZ" sz="3000" b="1" dirty="0">
                  <a:latin typeface="Amasis MT Pro" panose="02040504050005020304" pitchFamily="18" charset="-18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sz="3000" dirty="0">
                  <a:latin typeface="Amasis MT Pro" panose="02040504050005020304" pitchFamily="18" charset="-18"/>
                </a:endParaRPr>
              </a:p>
            </p:txBody>
          </p:sp>
        </mc:Choice>
        <mc:Fallback>
          <p:sp>
            <p:nvSpPr>
              <p:cNvPr id="5" name="Zástupný obsah 2">
                <a:extLst>
                  <a:ext uri="{FF2B5EF4-FFF2-40B4-BE49-F238E27FC236}">
                    <a16:creationId xmlns:a16="http://schemas.microsoft.com/office/drawing/2014/main" id="{6877695B-75F9-475E-A12B-1DE87DE1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75" y="1058984"/>
                <a:ext cx="11840309" cy="5884985"/>
              </a:xfrm>
              <a:prstGeom prst="rect">
                <a:avLst/>
              </a:prstGeom>
              <a:blipFill>
                <a:blip r:embed="rId3"/>
                <a:stretch>
                  <a:fillRect l="-1184" t="-25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64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b="1" dirty="0">
              <a:latin typeface="Amasis MT Pro" panose="02040504050005020304" pitchFamily="18" charset="-18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877695B-75F9-475E-A12B-1DE87DE1E990}"/>
              </a:ext>
            </a:extLst>
          </p:cNvPr>
          <p:cNvSpPr txBox="1">
            <a:spLocks/>
          </p:cNvSpPr>
          <p:nvPr/>
        </p:nvSpPr>
        <p:spPr>
          <a:xfrm>
            <a:off x="281350" y="152399"/>
            <a:ext cx="11840309" cy="6639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ROZVAHA PODNIKU</a:t>
            </a:r>
          </a:p>
          <a:p>
            <a:pPr marL="457200" lvl="1" indent="-457200">
              <a:spcBef>
                <a:spcPts val="0"/>
              </a:spcBef>
              <a:buFontTx/>
              <a:buChar char="-"/>
            </a:pPr>
            <a:r>
              <a:rPr lang="cs-CZ" sz="3000" b="1" dirty="0">
                <a:latin typeface="Amasis MT Pro" panose="02040504050005020304" pitchFamily="18" charset="-18"/>
              </a:rPr>
              <a:t>Sledujeme nejčastěji tyto položky:</a:t>
            </a:r>
          </a:p>
          <a:p>
            <a:pPr marL="0" lvl="1" indent="0">
              <a:spcBef>
                <a:spcPts val="0"/>
              </a:spcBef>
              <a:buNone/>
            </a:pPr>
            <a:endParaRPr lang="cs-CZ" sz="2000" b="1" dirty="0">
              <a:latin typeface="Amasis MT Pro" panose="02040504050005020304" pitchFamily="18" charset="-18"/>
            </a:endParaRPr>
          </a:p>
          <a:p>
            <a:pPr marL="45720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" panose="02040504050005020304" pitchFamily="18" charset="-18"/>
              </a:rPr>
              <a:t>aktiva celkem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stálá aktiva</a:t>
            </a:r>
          </a:p>
          <a:p>
            <a:pPr marL="1371600" lvl="3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DHM</a:t>
            </a:r>
          </a:p>
          <a:p>
            <a:pPr marL="1371600" lvl="3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DNM</a:t>
            </a:r>
          </a:p>
          <a:p>
            <a:pPr marL="1371600" lvl="3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DFM</a:t>
            </a:r>
          </a:p>
          <a:p>
            <a:pPr marL="914400" lvl="3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oběžná aktiva</a:t>
            </a:r>
          </a:p>
          <a:p>
            <a:pPr marL="1371600" lvl="4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zásoby</a:t>
            </a:r>
          </a:p>
          <a:p>
            <a:pPr marL="1371600" lvl="4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pohledávky</a:t>
            </a:r>
          </a:p>
          <a:p>
            <a:pPr marL="1371600" lvl="4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krátkodobý finanční majetek</a:t>
            </a:r>
          </a:p>
          <a:p>
            <a:pPr marL="914400" lvl="4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ostatní aktiva </a:t>
            </a:r>
            <a:r>
              <a:rPr lang="cs-CZ" sz="3000" dirty="0">
                <a:latin typeface="Amasis MT Pro" panose="02040504050005020304" pitchFamily="18" charset="-18"/>
              </a:rPr>
              <a:t>(časové rozlišení)</a:t>
            </a: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3326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b="1" dirty="0">
              <a:latin typeface="Amasis MT Pro" panose="02040504050005020304" pitchFamily="18" charset="-18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877695B-75F9-475E-A12B-1DE87DE1E990}"/>
              </a:ext>
            </a:extLst>
          </p:cNvPr>
          <p:cNvSpPr txBox="1">
            <a:spLocks/>
          </p:cNvSpPr>
          <p:nvPr/>
        </p:nvSpPr>
        <p:spPr>
          <a:xfrm>
            <a:off x="281350" y="255953"/>
            <a:ext cx="11840309" cy="6639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" panose="02040504050005020304" pitchFamily="18" charset="-18"/>
              </a:rPr>
              <a:t>pasiva celkem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vlastní kapitál </a:t>
            </a:r>
            <a:r>
              <a:rPr lang="cs-CZ" sz="3000" dirty="0">
                <a:latin typeface="Amasis MT Pro" panose="02040504050005020304" pitchFamily="18" charset="-18"/>
              </a:rPr>
              <a:t>(zdroje)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cizí kapitál </a:t>
            </a:r>
            <a:r>
              <a:rPr lang="cs-CZ" sz="3000" dirty="0">
                <a:latin typeface="Amasis MT Pro" panose="02040504050005020304" pitchFamily="18" charset="-18"/>
              </a:rPr>
              <a:t>(zdroje)</a:t>
            </a:r>
          </a:p>
          <a:p>
            <a:pPr marL="1371600" lvl="3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rezervy</a:t>
            </a:r>
          </a:p>
          <a:p>
            <a:pPr marL="1371600" lvl="3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závazky</a:t>
            </a:r>
          </a:p>
          <a:p>
            <a:pPr marL="1828800" lvl="4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krátkodobé závazky</a:t>
            </a:r>
          </a:p>
          <a:p>
            <a:pPr marL="1828800" lvl="4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dlouhodobé závazky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ostatní kapitál </a:t>
            </a:r>
            <a:r>
              <a:rPr lang="cs-CZ" sz="3000" dirty="0">
                <a:latin typeface="Amasis MT Pro" panose="02040504050005020304" pitchFamily="18" charset="-18"/>
              </a:rPr>
              <a:t>(časové rozlišení)</a:t>
            </a: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5265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b="1" dirty="0">
              <a:latin typeface="Amasis MT Pro" panose="02040504050005020304" pitchFamily="18" charset="-18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877695B-75F9-475E-A12B-1DE87DE1E990}"/>
              </a:ext>
            </a:extLst>
          </p:cNvPr>
          <p:cNvSpPr txBox="1">
            <a:spLocks/>
          </p:cNvSpPr>
          <p:nvPr/>
        </p:nvSpPr>
        <p:spPr>
          <a:xfrm>
            <a:off x="281350" y="152399"/>
            <a:ext cx="11840309" cy="6639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3500" b="1" dirty="0">
                <a:latin typeface="Amasis MT Pro" panose="02040504050005020304" pitchFamily="18" charset="-18"/>
              </a:rPr>
              <a:t>VÝKAZ ZISKU A ZTRÁTY</a:t>
            </a:r>
          </a:p>
          <a:p>
            <a:pPr marL="457200" lvl="1" indent="-457200">
              <a:spcBef>
                <a:spcPts val="0"/>
              </a:spcBef>
              <a:buFontTx/>
              <a:buChar char="-"/>
            </a:pPr>
            <a:r>
              <a:rPr lang="cs-CZ" sz="3000" b="1" dirty="0">
                <a:latin typeface="Amasis MT Pro" panose="02040504050005020304" pitchFamily="18" charset="-18"/>
              </a:rPr>
              <a:t>Sledujeme nejčastěji tyto položky:</a:t>
            </a:r>
          </a:p>
          <a:p>
            <a:pPr marL="0" lvl="1" indent="0">
              <a:spcBef>
                <a:spcPts val="0"/>
              </a:spcBef>
              <a:buNone/>
            </a:pPr>
            <a:endParaRPr lang="cs-CZ" sz="2000" dirty="0">
              <a:latin typeface="Amasis MT Pro" panose="02040504050005020304" pitchFamily="18" charset="-18"/>
            </a:endParaRP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tržby z hlavní činnosti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výkonová spotřeba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osobní náklady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provozní výsledek hospodaření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finanční výsledek hospodaření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hospodářský výsledek před zdaněním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" panose="02040504050005020304" pitchFamily="18" charset="-18"/>
              </a:rPr>
              <a:t>hospodářský výsledek po zdanění</a:t>
            </a: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0808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61C8149-B406-4376-ADAF-328670B2F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30" t="21519" r="28344" b="37948"/>
          <a:stretch/>
        </p:blipFill>
        <p:spPr>
          <a:xfrm>
            <a:off x="0" y="257716"/>
            <a:ext cx="6299200" cy="62764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3790BD8-E047-4CE5-AD28-088644F26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44" t="33876" r="26304" b="16464"/>
          <a:stretch/>
        </p:blipFill>
        <p:spPr>
          <a:xfrm>
            <a:off x="6176865" y="323826"/>
            <a:ext cx="6015135" cy="6141873"/>
          </a:xfrm>
          <a:prstGeom prst="rect">
            <a:avLst/>
          </a:prstGeom>
        </p:spPr>
      </p:pic>
      <p:pic>
        <p:nvPicPr>
          <p:cNvPr id="8" name="Obrázek 7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CA872AAC-5381-4D47-A0B1-57BF2396949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61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18B27F4-6C4B-494B-A1E1-FC5E8FB02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424" t="36054" r="25709" b="18911"/>
          <a:stretch/>
        </p:blipFill>
        <p:spPr>
          <a:xfrm>
            <a:off x="2817845" y="149288"/>
            <a:ext cx="7050309" cy="6428793"/>
          </a:xfrm>
          <a:prstGeom prst="rect">
            <a:avLst/>
          </a:prstGeom>
        </p:spPr>
      </p:pic>
      <p:pic>
        <p:nvPicPr>
          <p:cNvPr id="8" name="Obrázek 7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5D39A0FE-B91D-4F25-8E65-E4E9BF71C42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" y="164123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VERTIKÁLNÍ ANALÝZA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877695B-75F9-475E-A12B-1DE87DE1E990}"/>
              </a:ext>
            </a:extLst>
          </p:cNvPr>
          <p:cNvSpPr txBox="1">
            <a:spLocks/>
          </p:cNvSpPr>
          <p:nvPr/>
        </p:nvSpPr>
        <p:spPr>
          <a:xfrm>
            <a:off x="293075" y="1058984"/>
            <a:ext cx="11840309" cy="5884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3000" dirty="0">
                <a:latin typeface="Amasis MT Pro" panose="02040504050005020304" pitchFamily="18" charset="-18"/>
              </a:rPr>
              <a:t>„</a:t>
            </a:r>
            <a:r>
              <a:rPr lang="cs-CZ" sz="3500" b="1" dirty="0">
                <a:latin typeface="Amasis MT Pro" panose="02040504050005020304" pitchFamily="18" charset="-18"/>
              </a:rPr>
              <a:t>PROCENTNÍ ROZBOR“</a:t>
            </a:r>
          </a:p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Porovnávají se struktura aktiv, pasiv, nákladů a výnosů podniku.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Sledují se položky po sloupcích = </a:t>
            </a:r>
            <a:r>
              <a:rPr lang="cs-CZ" sz="3000" b="1" dirty="0">
                <a:latin typeface="Amasis MT Pro" panose="02040504050005020304" pitchFamily="18" charset="-18"/>
              </a:rPr>
              <a:t>vertikální analýza.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b="1" dirty="0">
                <a:latin typeface="Amasis MT Pro" panose="02040504050005020304" pitchFamily="18" charset="-18"/>
              </a:rPr>
              <a:t>Vrcholový ukazatel je vždy 100 % </a:t>
            </a:r>
            <a:r>
              <a:rPr lang="cs-CZ" sz="3000" dirty="0">
                <a:latin typeface="Amasis MT Pro" panose="02040504050005020304" pitchFamily="18" charset="-18"/>
              </a:rPr>
              <a:t>(např. aktiva celkem) a k němu jsou vyjádřeny ukazatele nižšího řádu, který ho však tvoří (např. stálá aktiva, oběžná aktiva, ostatní aktiva).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dirty="0">
                <a:latin typeface="Amasis MT Pro" panose="02040504050005020304" pitchFamily="18" charset="-18"/>
              </a:rPr>
              <a:t>Používá se pro srovnání v čase (časové řady) i prostoru (podniky).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i="1" dirty="0">
                <a:latin typeface="Amasis MT Pro" panose="02040504050005020304" pitchFamily="18" charset="-18"/>
              </a:rPr>
              <a:t>Výpočet SA např. (hodnota stálých aktiv / hodnota aktiv celkem)*100</a:t>
            </a:r>
          </a:p>
          <a:p>
            <a:pPr marL="457200" lvl="1" indent="-4572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3000" i="1" dirty="0">
                <a:latin typeface="Amasis MT Pro" panose="02040504050005020304" pitchFamily="18" charset="-18"/>
              </a:rPr>
              <a:t>Výpočet DHM např. (hodnota DHM/hodnota aktiv celkem)*100</a:t>
            </a:r>
            <a:endParaRPr lang="cs-CZ" sz="2400" i="1" dirty="0">
              <a:latin typeface="Amasis MT Pro" panose="02040504050005020304" pitchFamily="18" charset="-1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000" i="1" dirty="0">
              <a:latin typeface="Amasis MT Pro" panose="02040504050005020304" pitchFamily="18" charset="-1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000" b="1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4659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osoba, přenosný počítač, interiér&#10;&#10;Popis byl vytvořen automaticky">
            <a:extLst>
              <a:ext uri="{FF2B5EF4-FFF2-40B4-BE49-F238E27FC236}">
                <a16:creationId xmlns:a16="http://schemas.microsoft.com/office/drawing/2014/main" id="{8F7CFB7F-B601-4878-8EA4-EF87A4E33A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7AC70D-970C-49A3-BE59-4540E5AD2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5" y="85971"/>
            <a:ext cx="10199077" cy="742461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masis MT Pro" panose="02040504050005020304" pitchFamily="18" charset="-18"/>
              </a:rPr>
              <a:t>VERTIKÁLNÍ ANALÝZA ROZVAHY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F1798-A124-4277-83E3-CF6ACFCDA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5" y="906584"/>
            <a:ext cx="11840309" cy="58849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877695B-75F9-475E-A12B-1DE87DE1E990}"/>
              </a:ext>
            </a:extLst>
          </p:cNvPr>
          <p:cNvSpPr txBox="1">
            <a:spLocks/>
          </p:cNvSpPr>
          <p:nvPr/>
        </p:nvSpPr>
        <p:spPr>
          <a:xfrm>
            <a:off x="293075" y="828432"/>
            <a:ext cx="11840309" cy="6115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3000" b="1" dirty="0">
                <a:latin typeface="Amasis MT Pro" panose="02040504050005020304" pitchFamily="18" charset="-18"/>
              </a:rPr>
              <a:t>Provádíme pro následující položky:</a:t>
            </a:r>
          </a:p>
          <a:p>
            <a:pPr marL="45720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" panose="02040504050005020304" pitchFamily="18" charset="-18"/>
              </a:rPr>
              <a:t>aktiva celkem (100 %)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stálá aktiva</a:t>
            </a:r>
          </a:p>
          <a:p>
            <a:pPr marL="1371600" lvl="3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DHM</a:t>
            </a:r>
          </a:p>
          <a:p>
            <a:pPr marL="1371600" lvl="3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DNM</a:t>
            </a:r>
          </a:p>
          <a:p>
            <a:pPr marL="1371600" lvl="3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DFM</a:t>
            </a:r>
          </a:p>
          <a:p>
            <a:pPr marL="914400" lvl="3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oběžná aktiva</a:t>
            </a:r>
          </a:p>
          <a:p>
            <a:pPr marL="1371600" lvl="4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zásoby</a:t>
            </a:r>
          </a:p>
          <a:p>
            <a:pPr marL="1371600" lvl="4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pohledávky</a:t>
            </a:r>
          </a:p>
          <a:p>
            <a:pPr marL="1371600" lvl="4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krátkodobý finanční majetek</a:t>
            </a:r>
          </a:p>
          <a:p>
            <a:pPr marL="914400" lvl="4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ostatní aktiva </a:t>
            </a:r>
            <a:r>
              <a:rPr lang="cs-CZ" sz="3000" dirty="0">
                <a:latin typeface="Amasis MT Pro" panose="02040504050005020304" pitchFamily="18" charset="-18"/>
              </a:rPr>
              <a:t>(časové rozlišení)</a:t>
            </a:r>
          </a:p>
          <a:p>
            <a:pPr marL="45720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" panose="02040504050005020304" pitchFamily="18" charset="-18"/>
              </a:rPr>
              <a:t>pasiva celkem (100 %)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vlastní kapitál </a:t>
            </a:r>
            <a:r>
              <a:rPr lang="cs-CZ" sz="3000" dirty="0">
                <a:latin typeface="Amasis MT Pro" panose="02040504050005020304" pitchFamily="18" charset="-18"/>
              </a:rPr>
              <a:t>(zdroje)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cizí kapitál </a:t>
            </a:r>
            <a:r>
              <a:rPr lang="cs-CZ" sz="3000" dirty="0">
                <a:latin typeface="Amasis MT Pro" panose="02040504050005020304" pitchFamily="18" charset="-18"/>
              </a:rPr>
              <a:t>(zdroje)</a:t>
            </a:r>
          </a:p>
          <a:p>
            <a:pPr marL="1371600" lvl="3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rezervy</a:t>
            </a:r>
          </a:p>
          <a:p>
            <a:pPr marL="1371600" lvl="3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" panose="02040504050005020304" pitchFamily="18" charset="-18"/>
              </a:rPr>
              <a:t>závazky</a:t>
            </a:r>
          </a:p>
          <a:p>
            <a:pPr marL="914400" lvl="2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3000" b="1" dirty="0">
                <a:latin typeface="Amasis MT Pro" panose="02040504050005020304" pitchFamily="18" charset="-18"/>
              </a:rPr>
              <a:t>ostatní kapitál </a:t>
            </a:r>
            <a:r>
              <a:rPr lang="cs-CZ" sz="3000" dirty="0">
                <a:latin typeface="Amasis MT Pro" panose="02040504050005020304" pitchFamily="18" charset="-18"/>
              </a:rPr>
              <a:t>(časové rozlišení)</a:t>
            </a:r>
          </a:p>
          <a:p>
            <a:pPr marL="914400" lvl="4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3500" b="1" dirty="0">
              <a:latin typeface="Amasis MT Pro" panose="02040504050005020304" pitchFamily="18" charset="-18"/>
            </a:endParaRPr>
          </a:p>
          <a:p>
            <a:pPr marL="0" lvl="1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3000" dirty="0">
              <a:latin typeface="Amasis MT Pro" panose="02040504050005020304" pitchFamily="18" charset="-1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000" i="1" dirty="0">
              <a:latin typeface="Amasis MT Pro" panose="02040504050005020304" pitchFamily="18" charset="-18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3000" b="1" dirty="0">
              <a:latin typeface="Amasis MT Pro" panose="02040504050005020304" pitchFamily="18" charset="-18"/>
            </a:endParaRPr>
          </a:p>
          <a:p>
            <a:pPr marL="0" indent="0">
              <a:spcBef>
                <a:spcPts val="0"/>
              </a:spcBef>
              <a:buNone/>
            </a:pPr>
            <a:endParaRPr lang="cs-CZ" sz="3000" dirty="0">
              <a:latin typeface="Amasis MT Pro" panose="020405040500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983476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413</TotalTime>
  <Words>457</Words>
  <Application>Microsoft Office PowerPoint</Application>
  <PresentationFormat>Širokoúhlá obrazovka</PresentationFormat>
  <Paragraphs>101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Amasis MT Pro</vt:lpstr>
      <vt:lpstr>Amasis MT Pro Medium</vt:lpstr>
      <vt:lpstr>Arial</vt:lpstr>
      <vt:lpstr>Calibri</vt:lpstr>
      <vt:lpstr>Calibri Light</vt:lpstr>
      <vt:lpstr>Cambria Math</vt:lpstr>
      <vt:lpstr>Wingdings</vt:lpstr>
      <vt:lpstr>Motiv Office</vt:lpstr>
      <vt:lpstr>2.  ANALÝZA  ABSOLUTNÍCH UKAZATELŮ</vt:lpstr>
      <vt:lpstr>HORIZONTÁLNÍ ANALÝZA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VERTIKÁLNÍ ANALÝZA</vt:lpstr>
      <vt:lpstr>VERTIKÁLNÍ ANALÝZA ROZVAHY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Prachařová Lenka</dc:creator>
  <cp:lastModifiedBy>Prachařová Lenka</cp:lastModifiedBy>
  <cp:revision>48</cp:revision>
  <dcterms:created xsi:type="dcterms:W3CDTF">2022-02-10T11:29:18Z</dcterms:created>
  <dcterms:modified xsi:type="dcterms:W3CDTF">2022-02-28T15:02:22Z</dcterms:modified>
</cp:coreProperties>
</file>