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DFE6-DE0A-4650-863D-2FB5C1E8D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D159B8-2564-4AEE-BB8C-31A2FDA16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7C1CF9-7498-443E-BF45-6ABC97B1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1E98D-E49A-44D0-BBE1-63D609B1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29BE45-A690-4A2C-A6BC-20E901010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EC077-54BF-4A94-AF44-8075C8E87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9CA98A-C0DC-4CD8-9A63-C9A66F991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440973-05BA-454B-B9BC-359B6340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3990CC-0453-4003-B38C-9409CEFF1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CBCBC1-F0C7-48B7-A4AF-A049E768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5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24E54C-2415-4A78-8118-899B52779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F92B7D-F62D-4874-90A2-D602C45F5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9BAF43-BE66-43B6-8387-90B74940F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A5ECCF-5821-4CB3-8D68-8B3EFEA1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527E84-1A08-4CCF-93A4-FD9D705A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30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86AC7-EE60-4524-BCFC-0ACB9716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40DCEC-6C9E-401C-8F25-243E14F57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F2ABD-E2E7-42E6-9DA1-F57B53F4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5CF982-057E-4673-BDB8-0DA2428F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CCE9AB-E2B1-4EDC-B4B1-1F928FE8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64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62A96-04D6-4AC2-B56E-8C6A972B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D78A9F-48B9-4EA8-AD8D-CA2C04FDC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D6BE9-D77F-42A8-9398-E6685E50F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A94597-D431-41AF-8079-3AA213B7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3CE9EE-BFF9-4B1D-8710-B7B888D6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10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290B0-CE33-43BE-A53F-E74C835BB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5C691-157C-4933-AF87-7F8616839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53BD43-CEF6-44A9-8183-E6AB8A940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034C17-2AD1-4AAF-90C7-EE61ADA8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BE3DFC-D6A8-454B-B341-0BD7EC3C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0587DD-7416-4FE5-9CC8-F165D54A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6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DA7E3-D1E8-4A2B-84EE-E1EC4D9D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CEE056-8F6A-4E03-881E-9AED1F17B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15175A-78D5-44C4-9425-E61531435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765A26-F412-41A8-993A-362A2CE22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7DC407-5A16-4F92-85AF-BA07F17F6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CAA83A-5E6F-4123-AF09-E56BAE31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283810-51B1-42D6-BAEA-8BED5FA5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51B7FA-5813-41B1-8655-DB109A0F2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60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2FA6A-1E3C-410B-A1EB-0A70C93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08B044-04E9-45E9-9049-1E257EBD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F8AC66-E4AE-41BA-AEB1-1D734777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0220AC-73B2-4E06-81DD-B2238E38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1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EE4A3E-99D2-477B-BFAA-4C08F90E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0B2E46-4B97-45C8-8A92-AB848795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5C1022-3424-4731-BA52-2ADC9E4B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90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821C4-8641-4800-8931-DB2F7725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3B487-5CE5-448C-83D5-9DBDC9E44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E1F3D4-647D-4296-ABF6-3948303F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539C9A-64E5-474C-BE5E-2A65DE6C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013BEC-0042-482D-B89F-E4C3E33C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5D5733-C0DE-48E6-954B-9982268C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76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5F1F4-7A0D-45AE-ADAD-A35851DF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D33E82-507E-49D2-8005-50FE7642F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9F206B-9C5B-4BE7-8C69-8C3181063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81ECFA-5C02-4936-8254-AEA1432C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491DB5-A285-4EA0-9A36-9D42E3E5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70D158-A9F2-45E1-B55F-3AB87B94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7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BEF944-B8BF-45CD-83B8-63B0966CC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DE4D89-A0B0-46CD-A4CB-B480DE908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37F0C-ADFA-47A7-8F89-5F5489A11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111812-C638-4305-83ED-4E559D208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E81C80-C5FB-4F45-B664-8085CE93F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99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96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Neurčitý integrál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B421DA-3BFA-4EBD-9354-070306D185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0770"/>
                <a:ext cx="10515600" cy="4975180"/>
              </a:xfrm>
            </p:spPr>
            <p:txBody>
              <a:bodyPr>
                <a:normAutofit lnSpcReduction="10000"/>
              </a:bodyPr>
              <a:lstStyle/>
              <a:p>
                <a:pPr>
                  <a:spcBef>
                    <a:spcPts val="0"/>
                  </a:spcBef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Integrování je </a:t>
                </a:r>
                <a:r>
                  <a:rPr lang="cs-CZ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opačná operace k derivování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Při integrování hledáme ke známé funkci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tzv. </a:t>
                </a:r>
                <a:r>
                  <a:rPr lang="cs-C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primitivní funkci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která splňuje, že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´(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Protože derivace konstanty je 0, není primitivní funkce určena jednoznačně.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Např.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2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má primitivní funkci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protože 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))´=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)´=2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cs-CZ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Ale také primitivní funkci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+3, protože 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))´=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+3)´=2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atd.</a:t>
                </a:r>
              </a:p>
              <a:p>
                <a:pPr>
                  <a:spcBef>
                    <a:spcPts val="0"/>
                  </a:spcBef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 zavádíme další pojem - </a:t>
                </a:r>
                <a:r>
                  <a:rPr lang="cs-C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neurčitý integrál </a:t>
                </a: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funkce </a:t>
                </a:r>
                <a:r>
                  <a:rPr lang="cs-CZ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množina všech primitivních funkcí k funkci </a:t>
                </a:r>
                <a:r>
                  <a:rPr lang="cs-CZ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cs-CZ" sz="2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>
                  <a:spcBef>
                    <a:spcPts val="0"/>
                  </a:spcBef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cs-CZ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Značení pro neurčitý integrál: </a:t>
                </a:r>
              </a:p>
              <a:p>
                <a:pPr>
                  <a:spcBef>
                    <a:spcPts val="0"/>
                  </a:spcBef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B421DA-3BFA-4EBD-9354-070306D185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0770"/>
                <a:ext cx="10515600" cy="4975180"/>
              </a:xfrm>
              <a:blipFill>
                <a:blip r:embed="rId2"/>
                <a:stretch>
                  <a:fillRect l="-812" t="-2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D8488F93-016E-423B-A495-721A3FF29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547" y="5656217"/>
            <a:ext cx="7232594" cy="97971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982CCD5-22D4-41DF-BCA2-9DEF58554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4398" y="5860766"/>
            <a:ext cx="172954" cy="42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22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96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Neurčitý integrál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B421DA-3BFA-4EBD-9354-070306D185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0770"/>
                <a:ext cx="10515600" cy="497518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Při výpočtu neurčitého integrálu lze použít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r>
                  <a:rPr lang="cs-CZ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tabulkové integrály</a:t>
                </a: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r>
                  <a:rPr lang="cs-CZ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substituční metodu                                                                    </a:t>
                </a: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r>
                  <a:rPr lang="cs-CZ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metodu per partes </a:t>
                </a: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endParaRPr lang="cs-CZ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Za </a:t>
                </a:r>
                <a:r>
                  <a:rPr lang="cs-CZ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volíme funkci, která se </a:t>
                </a:r>
                <a:r>
                  <a:rPr lang="cs-C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špatně integruje 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(např. </a:t>
                </a:r>
                <a:r>
                  <a:rPr lang="cs-CZ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ln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cs-CZ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nebo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funkci, která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se </a:t>
                </a:r>
                <a:r>
                  <a:rPr lang="cs-C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derivováním zjednoduší 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,…).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Za </a:t>
                </a:r>
                <a:r>
                  <a:rPr lang="cs-CZ" sz="24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cs-CZ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´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volíme funkci, která se </a:t>
                </a:r>
                <a:r>
                  <a:rPr lang="cs-CZ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dobře integruje 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(sin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cos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,1, …).</a:t>
                </a:r>
              </a:p>
              <a:p>
                <a:pPr marL="457200" indent="-457200">
                  <a:spcBef>
                    <a:spcPts val="0"/>
                  </a:spcBef>
                  <a:buAutoNum type="arabicPeriod"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cs-CZ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B421DA-3BFA-4EBD-9354-070306D185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0770"/>
                <a:ext cx="10515600" cy="4975180"/>
              </a:xfrm>
              <a:blipFill>
                <a:blip r:embed="rId2"/>
                <a:stretch>
                  <a:fillRect l="-812" t="-17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4F11F903-9BE1-4963-8B08-66CEA7CAC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319" y="3429000"/>
            <a:ext cx="5676900" cy="78228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FAC2FF1-3F4F-4336-B8CB-188187A66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4922" y="2434962"/>
            <a:ext cx="3771900" cy="80136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3EC3F4D-F648-42DA-B8DB-09F3D34319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9996" y="2664970"/>
            <a:ext cx="1608223" cy="44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818"/>
            <a:ext cx="10515600" cy="613954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Určitý integrál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421DA-3BFA-4EBD-9354-070306D1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72"/>
            <a:ext cx="10515600" cy="53931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...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omezený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uzavřený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... funkce, která je na         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omezená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pro jednoduchost nezáporná) 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spočítat obsah plochy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D67EB0-682B-4C27-A68D-BC5EC85A1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197" y="1105851"/>
            <a:ext cx="707980" cy="39011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C973A16-F20A-4D34-9D27-EC5D01CD1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156" y="1770281"/>
            <a:ext cx="707980" cy="39011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D902A9C-EC92-408E-A082-E8BAA68A6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709" y="3053686"/>
            <a:ext cx="4780213" cy="302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39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818"/>
            <a:ext cx="10515600" cy="613954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Určitý integrál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421DA-3BFA-4EBD-9354-070306D1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72"/>
            <a:ext cx="10515600" cy="539319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 přibližného výpočtu obsahu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aproximace pomocí obsahů obdélníků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lepší aproximaci přidáváme dělící body, čímž se obdélníky zužují a součet obsahů obdélníků je stále blíže hledanému obsahu.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062174-8386-4263-92A3-8134A9DF6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772" y="1517605"/>
            <a:ext cx="5326456" cy="34329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C0C1859-395B-4024-BE62-5437B91C3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493" y="4462329"/>
            <a:ext cx="904875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09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818"/>
            <a:ext cx="10515600" cy="613954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Určitý integrál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421DA-3BFA-4EBD-9354-070306D1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72"/>
            <a:ext cx="10515600" cy="53931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se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součty obsahů obdélníků limitně rovnají hledanému obsahu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pak říkáme, že je funkce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Riemannovsky integrovatelná na           </a:t>
            </a:r>
          </a:p>
          <a:p>
            <a:pPr>
              <a:spcBef>
                <a:spcPts val="0"/>
              </a:spcBef>
            </a:pPr>
            <a:endParaRPr lang="cs-CZ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Limitu ze součtu obsahů obdélníků označíme jako 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 nazýváme ji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Riemannův určitý integrál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 určitého integrálu se samozřejmě neprovádí takto komplikovaně přes limitu součtu obsahů obdélníků, ale byl odvozen tzv. </a:t>
            </a: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Newton-Leibnizův vzorec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ED9A9B5-E05F-47EF-B18B-2FBB3AF58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391" y="1422664"/>
            <a:ext cx="707980" cy="390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4072D0D-FAE8-4018-A9CB-A82174BF5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399" y="2451668"/>
            <a:ext cx="1737479" cy="97733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1977907-3FCA-4C28-92B4-3FABB703D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0836" y="5251269"/>
            <a:ext cx="3172520" cy="107639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2DC36CE-A90F-4579-A0B7-8C8B00730F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5138" y="5435337"/>
            <a:ext cx="2175275" cy="6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1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818"/>
            <a:ext cx="10515600" cy="613954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Určitý integrál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421DA-3BFA-4EBD-9354-070306D1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72"/>
            <a:ext cx="10515600" cy="53931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výpočtu určitého integrálu lze opět použít 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tabulkové integrály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substituční metodu                                                                 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kde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metodu per partes 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B31969A-4A13-4E3E-9FB3-210730867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382" y="2212523"/>
            <a:ext cx="4650922" cy="107329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0758831-2351-47A7-9BFC-614005941C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402" y="2446205"/>
            <a:ext cx="1233362" cy="37537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FEB8388-348A-41DF-A897-61453C71E4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382" y="3811376"/>
            <a:ext cx="7255064" cy="127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701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0924"/>
            <a:ext cx="10515600" cy="49284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Nevlastní integrál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zobecnění určitého integrálu</a:t>
            </a:r>
            <a:br>
              <a:rPr lang="cs-C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421DA-3BFA-4EBD-9354-070306D1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72"/>
            <a:ext cx="10515600" cy="607422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určitého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integrálu:</a:t>
            </a:r>
          </a:p>
          <a:p>
            <a:pPr>
              <a:spcBef>
                <a:spcPts val="0"/>
              </a:spcBef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...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omezený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uzavřený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... funkce, která je na            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omezená</a:t>
            </a:r>
          </a:p>
          <a:p>
            <a:pPr>
              <a:spcBef>
                <a:spcPts val="0"/>
              </a:spcBef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nevlastního integrálu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některá z podmínek porušena:</a:t>
            </a:r>
          </a:p>
          <a:p>
            <a:pPr>
              <a:spcBef>
                <a:spcPts val="0"/>
              </a:spcBef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neomezený interval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cs-CZ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nevlastní integrál vlivem meze 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na (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neomezená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r>
              <a:rPr lang="cs-CZ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nevlastní integrál vlivem funkce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AutoNum type="arabicPeriod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FC0C40-20D2-4E7E-A950-B9BE614C8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197" y="1420821"/>
            <a:ext cx="707980" cy="39011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5AC88F8-7084-4120-A4C3-A94EABD3A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833" y="1975573"/>
            <a:ext cx="707980" cy="3901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B1AA2FA-B001-4745-BA86-7849A1EC0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182" y="942696"/>
            <a:ext cx="2252013" cy="142301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4EEBAE7-A242-4D4D-8577-883C4E450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9740" y="1654202"/>
            <a:ext cx="2901696" cy="235721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3EB0E1B8-62BE-40FA-B788-2841076447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9740" y="3807033"/>
            <a:ext cx="2041754" cy="279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25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295DA-3258-41C0-8914-82954E8A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4908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Nevlastní integrál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8D480-CD0E-499D-A531-7DC1C8E9B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výpočtu nevlastních integrálů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mez, která je problematická, se nahradí limitou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Tj. např.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Je-li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např. neomezená na levém okolí bodu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pak </a:t>
            </a:r>
          </a:p>
          <a:p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Je-li problematických (singulárních) bodů víc, pak se interval (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rozdělí na části, v nichž je vždy jen 1 singulární bod a výsledný integrál se vypočítá jako součet integrálů přes dílčí intervaly.</a:t>
            </a:r>
          </a:p>
          <a:p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28FE29-673D-4E8F-944B-7C3B1D063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150" y="1532061"/>
            <a:ext cx="8439698" cy="94298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5A5B79B-E544-4FBD-931A-80674AE2B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150" y="2357479"/>
            <a:ext cx="8439698" cy="95395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2E4AB48-A81D-44E6-A589-0C9A35423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0027" y="3891855"/>
            <a:ext cx="9091945" cy="101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727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490</Words>
  <Application>Microsoft Office PowerPoint</Application>
  <PresentationFormat>Širokoúhlá obrazovka</PresentationFormat>
  <Paragraphs>111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Motiv Office</vt:lpstr>
      <vt:lpstr>Neurčitý integrál</vt:lpstr>
      <vt:lpstr>Neurčitý integrál</vt:lpstr>
      <vt:lpstr>Určitý integrál</vt:lpstr>
      <vt:lpstr>Určitý integrál</vt:lpstr>
      <vt:lpstr>Určitý integrál</vt:lpstr>
      <vt:lpstr>Určitý integrál</vt:lpstr>
      <vt:lpstr>Nevlastní integrál= zobecnění určitého integrálu </vt:lpstr>
      <vt:lpstr>Nevlastní integrál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Pavlačková Martina</dc:creator>
  <cp:lastModifiedBy>Pavlačková Martina</cp:lastModifiedBy>
  <cp:revision>40</cp:revision>
  <dcterms:created xsi:type="dcterms:W3CDTF">2020-05-21T05:38:11Z</dcterms:created>
  <dcterms:modified xsi:type="dcterms:W3CDTF">2022-02-03T09:33:18Z</dcterms:modified>
</cp:coreProperties>
</file>