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wmf" ContentType="image/x-w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88" r:id="rId7"/>
    <p:sldId id="289" r:id="rId8"/>
    <p:sldId id="290" r:id="rId9"/>
    <p:sldId id="291" r:id="rId10"/>
    <p:sldId id="292" r:id="rId11"/>
    <p:sldId id="293" r:id="rId12"/>
    <p:sldId id="294" r:id="rId13"/>
    <p:sldId id="295" r:id="rId14"/>
    <p:sldId id="278" r:id="rId15"/>
    <p:sldId id="279" r:id="rId16"/>
    <p:sldId id="280" r:id="rId17"/>
    <p:sldId id="282" r:id="rId18"/>
    <p:sldId id="283" r:id="rId19"/>
    <p:sldId id="284" r:id="rId20"/>
    <p:sldId id="285" r:id="rId21"/>
    <p:sldId id="286" r:id="rId22"/>
    <p:sldId id="287" r:id="rId23"/>
    <p:sldId id="268" r:id="rId24"/>
    <p:sldId id="269" r:id="rId25"/>
    <p:sldId id="270" r:id="rId26"/>
    <p:sldId id="272" r:id="rId27"/>
    <p:sldId id="271" r:id="rId28"/>
    <p:sldId id="273" r:id="rId29"/>
    <p:sldId id="274" r:id="rId30"/>
    <p:sldId id="275" r:id="rId31"/>
    <p:sldId id="276" r:id="rId32"/>
    <p:sldId id="277" r:id="rId33"/>
    <p:sldId id="258" r:id="rId34"/>
    <p:sldId id="259" r:id="rId35"/>
    <p:sldId id="260" r:id="rId36"/>
    <p:sldId id="261" r:id="rId37"/>
    <p:sldId id="262" r:id="rId38"/>
    <p:sldId id="263" r:id="rId39"/>
    <p:sldId id="264" r:id="rId40"/>
    <p:sldId id="265" r:id="rId41"/>
    <p:sldId id="266" r:id="rId42"/>
    <p:sldId id="267" r:id="rId43"/>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F1F28"/>
    <a:srgbClr val="3131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 Středně sytá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74" d="100"/>
          <a:sy n="74" d="100"/>
        </p:scale>
        <p:origin x="129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12" name="Obdélník 11"/>
          <p:cNvSpPr/>
          <p:nvPr userDrawn="1"/>
        </p:nvSpPr>
        <p:spPr>
          <a:xfrm>
            <a:off x="4371278" y="6138250"/>
            <a:ext cx="4776297" cy="6337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a:p>
        </p:txBody>
      </p:sp>
      <p:pic>
        <p:nvPicPr>
          <p:cNvPr id="7" name="Obrázek 6"/>
          <p:cNvPicPr>
            <a:picLocks noChangeAspect="1"/>
          </p:cNvPicPr>
          <p:nvPr userDrawn="1"/>
        </p:nvPicPr>
        <p:blipFill rotWithShape="1">
          <a:blip r:embed="rId2" cstate="print">
            <a:extLst>
              <a:ext uri="{28A0092B-C50C-407E-A947-70E740481C1C}">
                <a14:useLocalDpi xmlns:a14="http://schemas.microsoft.com/office/drawing/2010/main" val="0"/>
              </a:ext>
            </a:extLst>
          </a:blip>
          <a:srcRect r="23216" b="5584"/>
          <a:stretch/>
        </p:blipFill>
        <p:spPr>
          <a:xfrm>
            <a:off x="5187843" y="1423285"/>
            <a:ext cx="3964866" cy="5447778"/>
          </a:xfrm>
          <a:prstGeom prst="rect">
            <a:avLst/>
          </a:prstGeom>
        </p:spPr>
      </p:pic>
      <p:sp>
        <p:nvSpPr>
          <p:cNvPr id="2" name="Nadpis 1"/>
          <p:cNvSpPr>
            <a:spLocks noGrp="1"/>
          </p:cNvSpPr>
          <p:nvPr>
            <p:ph type="ctrTitle"/>
          </p:nvPr>
        </p:nvSpPr>
        <p:spPr>
          <a:xfrm>
            <a:off x="628650" y="2362672"/>
            <a:ext cx="7886700" cy="2387600"/>
          </a:xfrm>
        </p:spPr>
        <p:txBody>
          <a:bodyPr anchor="b">
            <a:normAutofit/>
          </a:bodyPr>
          <a:lstStyle>
            <a:lvl1pPr algn="l">
              <a:defRPr sz="6000" b="0" cap="all" baseline="0">
                <a:solidFill>
                  <a:srgbClr val="CF1F28"/>
                </a:solidFill>
                <a:latin typeface="+mn-lt"/>
              </a:defRPr>
            </a:lvl1pPr>
          </a:lstStyle>
          <a:p>
            <a:r>
              <a:rPr lang="cs-CZ" smtClean="0"/>
              <a:t>Kliknutím lze upravit styl.</a:t>
            </a:r>
            <a:endParaRPr lang="cs-CZ" dirty="0"/>
          </a:p>
        </p:txBody>
      </p:sp>
      <p:sp>
        <p:nvSpPr>
          <p:cNvPr id="3" name="Podnadpis 2"/>
          <p:cNvSpPr>
            <a:spLocks noGrp="1"/>
          </p:cNvSpPr>
          <p:nvPr>
            <p:ph type="subTitle" idx="1"/>
          </p:nvPr>
        </p:nvSpPr>
        <p:spPr>
          <a:xfrm>
            <a:off x="628650" y="4762110"/>
            <a:ext cx="7886700" cy="821602"/>
          </a:xfrm>
        </p:spPr>
        <p:txBody>
          <a:bodyPr/>
          <a:lstStyle>
            <a:lvl1pPr marL="53999" indent="0" algn="l">
              <a:buNone/>
              <a:defRPr sz="1800">
                <a:solidFill>
                  <a:srgbClr val="313131"/>
                </a:solidFill>
                <a:latin typeface="+mj-lt"/>
              </a:defRPr>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cs-CZ" smtClean="0"/>
              <a:t>Kliknutím lze upravit styl předlohy.</a:t>
            </a:r>
            <a:endParaRPr lang="cs-CZ" dirty="0" smtClean="0"/>
          </a:p>
        </p:txBody>
      </p:sp>
      <p:pic>
        <p:nvPicPr>
          <p:cNvPr id="4" name="Obrázek 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303557" y="6267816"/>
            <a:ext cx="4571343" cy="230400"/>
          </a:xfrm>
          <a:prstGeom prst="rect">
            <a:avLst/>
          </a:prstGeom>
        </p:spPr>
      </p:pic>
    </p:spTree>
    <p:extLst>
      <p:ext uri="{BB962C8B-B14F-4D97-AF65-F5344CB8AC3E}">
        <p14:creationId xmlns:p14="http://schemas.microsoft.com/office/powerpoint/2010/main" val="38593649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Tree>
    <p:extLst>
      <p:ext uri="{BB962C8B-B14F-4D97-AF65-F5344CB8AC3E}">
        <p14:creationId xmlns:p14="http://schemas.microsoft.com/office/powerpoint/2010/main" val="3180721016"/>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43676" y="365125"/>
            <a:ext cx="1971675"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628652" y="365125"/>
            <a:ext cx="5800725"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Tree>
    <p:extLst>
      <p:ext uri="{BB962C8B-B14F-4D97-AF65-F5344CB8AC3E}">
        <p14:creationId xmlns:p14="http://schemas.microsoft.com/office/powerpoint/2010/main" val="105425152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atin typeface="+mn-lt"/>
              </a:defRPr>
            </a:lvl1pPr>
          </a:lstStyle>
          <a:p>
            <a:r>
              <a:rPr lang="cs-CZ" smtClean="0"/>
              <a:t>Kliknutím lze upravit styl.</a:t>
            </a:r>
            <a:endParaRPr lang="cs-CZ" dirty="0"/>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Tree>
    <p:extLst>
      <p:ext uri="{BB962C8B-B14F-4D97-AF65-F5344CB8AC3E}">
        <p14:creationId xmlns:p14="http://schemas.microsoft.com/office/powerpoint/2010/main" val="209471203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Záhlaví části">
    <p:spTree>
      <p:nvGrpSpPr>
        <p:cNvPr id="1" name=""/>
        <p:cNvGrpSpPr/>
        <p:nvPr/>
      </p:nvGrpSpPr>
      <p:grpSpPr>
        <a:xfrm>
          <a:off x="0" y="0"/>
          <a:ext cx="0" cy="0"/>
          <a:chOff x="0" y="0"/>
          <a:chExt cx="0" cy="0"/>
        </a:xfrm>
      </p:grpSpPr>
      <p:sp>
        <p:nvSpPr>
          <p:cNvPr id="7" name="Nadpis 1"/>
          <p:cNvSpPr>
            <a:spLocks noGrp="1"/>
          </p:cNvSpPr>
          <p:nvPr>
            <p:ph type="ctrTitle"/>
          </p:nvPr>
        </p:nvSpPr>
        <p:spPr>
          <a:xfrm>
            <a:off x="628650" y="2362672"/>
            <a:ext cx="7886700" cy="2387600"/>
          </a:xfrm>
        </p:spPr>
        <p:txBody>
          <a:bodyPr anchor="b">
            <a:normAutofit/>
          </a:bodyPr>
          <a:lstStyle>
            <a:lvl1pPr algn="l">
              <a:defRPr sz="4125" b="0" cap="all" baseline="0">
                <a:solidFill>
                  <a:srgbClr val="CF1F28"/>
                </a:solidFill>
                <a:latin typeface="+mn-lt"/>
              </a:defRPr>
            </a:lvl1pPr>
          </a:lstStyle>
          <a:p>
            <a:r>
              <a:rPr lang="cs-CZ" smtClean="0"/>
              <a:t>Kliknutím lze upravit styl.</a:t>
            </a:r>
            <a:endParaRPr lang="cs-CZ" dirty="0"/>
          </a:p>
        </p:txBody>
      </p:sp>
      <p:sp>
        <p:nvSpPr>
          <p:cNvPr id="8" name="Podnadpis 2"/>
          <p:cNvSpPr>
            <a:spLocks noGrp="1"/>
          </p:cNvSpPr>
          <p:nvPr>
            <p:ph type="subTitle" idx="1"/>
          </p:nvPr>
        </p:nvSpPr>
        <p:spPr>
          <a:xfrm>
            <a:off x="628650" y="4762110"/>
            <a:ext cx="7886700" cy="821602"/>
          </a:xfrm>
        </p:spPr>
        <p:txBody>
          <a:bodyPr/>
          <a:lstStyle>
            <a:lvl1pPr marL="53999" indent="0" algn="l">
              <a:buNone/>
              <a:defRPr sz="1800">
                <a:solidFill>
                  <a:srgbClr val="313131"/>
                </a:solidFill>
                <a:latin typeface="+mj-lt"/>
              </a:defRPr>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cs-CZ" smtClean="0"/>
              <a:t>Kliknutím lze upravit styl předlohy.</a:t>
            </a:r>
            <a:endParaRPr lang="cs-CZ" dirty="0" smtClean="0"/>
          </a:p>
        </p:txBody>
      </p:sp>
    </p:spTree>
    <p:extLst>
      <p:ext uri="{BB962C8B-B14F-4D97-AF65-F5344CB8AC3E}">
        <p14:creationId xmlns:p14="http://schemas.microsoft.com/office/powerpoint/2010/main" val="120230855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628650" y="1825625"/>
            <a:ext cx="38862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29150" y="1825625"/>
            <a:ext cx="38862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Tree>
    <p:extLst>
      <p:ext uri="{BB962C8B-B14F-4D97-AF65-F5344CB8AC3E}">
        <p14:creationId xmlns:p14="http://schemas.microsoft.com/office/powerpoint/2010/main" val="63257387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29841" y="365129"/>
            <a:ext cx="78867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629842" y="1681163"/>
            <a:ext cx="3868340" cy="823912"/>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cs-CZ" smtClean="0"/>
              <a:t>Kliknutím lze upravit styly předlohy textu.</a:t>
            </a:r>
          </a:p>
        </p:txBody>
      </p:sp>
      <p:sp>
        <p:nvSpPr>
          <p:cNvPr id="4" name="Zástupný symbol pro obsah 3"/>
          <p:cNvSpPr>
            <a:spLocks noGrp="1"/>
          </p:cNvSpPr>
          <p:nvPr>
            <p:ph sz="half" idx="2"/>
          </p:nvPr>
        </p:nvSpPr>
        <p:spPr>
          <a:xfrm>
            <a:off x="629842" y="2505075"/>
            <a:ext cx="3868340"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29152" y="1681163"/>
            <a:ext cx="3887391" cy="823912"/>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29152" y="2505075"/>
            <a:ext cx="3887391"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Tree>
    <p:extLst>
      <p:ext uri="{BB962C8B-B14F-4D97-AF65-F5344CB8AC3E}">
        <p14:creationId xmlns:p14="http://schemas.microsoft.com/office/powerpoint/2010/main" val="269415928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Tree>
    <p:extLst>
      <p:ext uri="{BB962C8B-B14F-4D97-AF65-F5344CB8AC3E}">
        <p14:creationId xmlns:p14="http://schemas.microsoft.com/office/powerpoint/2010/main" val="51817059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379276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29841" y="457200"/>
            <a:ext cx="2949178" cy="1600200"/>
          </a:xfrm>
        </p:spPr>
        <p:txBody>
          <a:bodyPr anchor="b"/>
          <a:lstStyle>
            <a:lvl1pPr>
              <a:defRPr sz="2400"/>
            </a:lvl1pPr>
          </a:lstStyle>
          <a:p>
            <a:r>
              <a:rPr lang="cs-CZ" smtClean="0"/>
              <a:t>Kliknutím lze upravit styl.</a:t>
            </a:r>
            <a:endParaRPr lang="cs-CZ"/>
          </a:p>
        </p:txBody>
      </p:sp>
      <p:sp>
        <p:nvSpPr>
          <p:cNvPr id="3" name="Zástupný symbol pro obsah 2"/>
          <p:cNvSpPr>
            <a:spLocks noGrp="1"/>
          </p:cNvSpPr>
          <p:nvPr>
            <p:ph idx="1"/>
          </p:nvPr>
        </p:nvSpPr>
        <p:spPr>
          <a:xfrm>
            <a:off x="3887391" y="987430"/>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629841" y="2057400"/>
            <a:ext cx="2949178" cy="3811588"/>
          </a:xfrm>
        </p:spPr>
        <p:txBody>
          <a:bodyPr/>
          <a:lstStyle>
            <a:lvl1pPr marL="0" indent="0">
              <a:buNone/>
              <a:defRPr sz="1200"/>
            </a:lvl1pPr>
            <a:lvl2pPr marL="342892" indent="0">
              <a:buNone/>
              <a:defRPr sz="1050"/>
            </a:lvl2pPr>
            <a:lvl3pPr marL="685783" indent="0">
              <a:buNone/>
              <a:defRPr sz="900"/>
            </a:lvl3pPr>
            <a:lvl4pPr marL="1028675" indent="0">
              <a:buNone/>
              <a:defRPr sz="750"/>
            </a:lvl4pPr>
            <a:lvl5pPr marL="1371566" indent="0">
              <a:buNone/>
              <a:defRPr sz="750"/>
            </a:lvl5pPr>
            <a:lvl6pPr marL="1714457" indent="0">
              <a:buNone/>
              <a:defRPr sz="750"/>
            </a:lvl6pPr>
            <a:lvl7pPr marL="2057348" indent="0">
              <a:buNone/>
              <a:defRPr sz="750"/>
            </a:lvl7pPr>
            <a:lvl8pPr marL="2400240" indent="0">
              <a:buNone/>
              <a:defRPr sz="750"/>
            </a:lvl8pPr>
            <a:lvl9pPr marL="2743132" indent="0">
              <a:buNone/>
              <a:defRPr sz="750"/>
            </a:lvl9pPr>
          </a:lstStyle>
          <a:p>
            <a:pPr lvl="0"/>
            <a:r>
              <a:rPr lang="cs-CZ" smtClean="0"/>
              <a:t>Kliknutím lze upravit styly předlohy textu.</a:t>
            </a:r>
          </a:p>
        </p:txBody>
      </p:sp>
    </p:spTree>
    <p:extLst>
      <p:ext uri="{BB962C8B-B14F-4D97-AF65-F5344CB8AC3E}">
        <p14:creationId xmlns:p14="http://schemas.microsoft.com/office/powerpoint/2010/main" val="63860205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29841" y="457200"/>
            <a:ext cx="2949178" cy="1600200"/>
          </a:xfrm>
        </p:spPr>
        <p:txBody>
          <a:bodyPr anchor="b"/>
          <a:lstStyle>
            <a:lvl1pPr>
              <a:defRPr sz="2400"/>
            </a:lvl1pPr>
          </a:lstStyle>
          <a:p>
            <a:r>
              <a:rPr lang="cs-CZ" smtClean="0"/>
              <a:t>Kliknutím lze upravit styl.</a:t>
            </a:r>
            <a:endParaRPr lang="cs-CZ"/>
          </a:p>
        </p:txBody>
      </p:sp>
      <p:sp>
        <p:nvSpPr>
          <p:cNvPr id="3" name="Zástupný symbol pro obrázek 2"/>
          <p:cNvSpPr>
            <a:spLocks noGrp="1"/>
          </p:cNvSpPr>
          <p:nvPr>
            <p:ph type="pic" idx="1"/>
          </p:nvPr>
        </p:nvSpPr>
        <p:spPr>
          <a:xfrm>
            <a:off x="3887391" y="987430"/>
            <a:ext cx="4629150" cy="4873625"/>
          </a:xfrm>
        </p:spPr>
        <p:txBody>
          <a:bodyPr/>
          <a:lstStyle>
            <a:lvl1pPr marL="0" indent="0">
              <a:buNone/>
              <a:defRPr sz="2400"/>
            </a:lvl1pPr>
            <a:lvl2pPr marL="342892" indent="0">
              <a:buNone/>
              <a:defRPr sz="2100"/>
            </a:lvl2pPr>
            <a:lvl3pPr marL="685783" indent="0">
              <a:buNone/>
              <a:defRPr sz="1800"/>
            </a:lvl3pPr>
            <a:lvl4pPr marL="1028675" indent="0">
              <a:buNone/>
              <a:defRPr sz="1500"/>
            </a:lvl4pPr>
            <a:lvl5pPr marL="1371566" indent="0">
              <a:buNone/>
              <a:defRPr sz="1500"/>
            </a:lvl5pPr>
            <a:lvl6pPr marL="1714457" indent="0">
              <a:buNone/>
              <a:defRPr sz="1500"/>
            </a:lvl6pPr>
            <a:lvl7pPr marL="2057348" indent="0">
              <a:buNone/>
              <a:defRPr sz="1500"/>
            </a:lvl7pPr>
            <a:lvl8pPr marL="2400240" indent="0">
              <a:buNone/>
              <a:defRPr sz="1500"/>
            </a:lvl8pPr>
            <a:lvl9pPr marL="2743132" indent="0">
              <a:buNone/>
              <a:defRPr sz="1500"/>
            </a:lvl9pPr>
          </a:lstStyle>
          <a:p>
            <a:r>
              <a:rPr lang="cs-CZ" smtClean="0"/>
              <a:t>Kliknutím na ikonu přidáte obrázek.</a:t>
            </a:r>
            <a:endParaRPr lang="cs-CZ"/>
          </a:p>
        </p:txBody>
      </p:sp>
      <p:sp>
        <p:nvSpPr>
          <p:cNvPr id="4" name="Zástupný symbol pro text 3"/>
          <p:cNvSpPr>
            <a:spLocks noGrp="1"/>
          </p:cNvSpPr>
          <p:nvPr>
            <p:ph type="body" sz="half" idx="2"/>
          </p:nvPr>
        </p:nvSpPr>
        <p:spPr>
          <a:xfrm>
            <a:off x="629841" y="2057400"/>
            <a:ext cx="2949178" cy="3811588"/>
          </a:xfrm>
        </p:spPr>
        <p:txBody>
          <a:bodyPr/>
          <a:lstStyle>
            <a:lvl1pPr marL="0" indent="0">
              <a:buNone/>
              <a:defRPr sz="1200"/>
            </a:lvl1pPr>
            <a:lvl2pPr marL="342892" indent="0">
              <a:buNone/>
              <a:defRPr sz="1050"/>
            </a:lvl2pPr>
            <a:lvl3pPr marL="685783" indent="0">
              <a:buNone/>
              <a:defRPr sz="900"/>
            </a:lvl3pPr>
            <a:lvl4pPr marL="1028675" indent="0">
              <a:buNone/>
              <a:defRPr sz="750"/>
            </a:lvl4pPr>
            <a:lvl5pPr marL="1371566" indent="0">
              <a:buNone/>
              <a:defRPr sz="750"/>
            </a:lvl5pPr>
            <a:lvl6pPr marL="1714457" indent="0">
              <a:buNone/>
              <a:defRPr sz="750"/>
            </a:lvl6pPr>
            <a:lvl7pPr marL="2057348" indent="0">
              <a:buNone/>
              <a:defRPr sz="750"/>
            </a:lvl7pPr>
            <a:lvl8pPr marL="2400240" indent="0">
              <a:buNone/>
              <a:defRPr sz="750"/>
            </a:lvl8pPr>
            <a:lvl9pPr marL="2743132" indent="0">
              <a:buNone/>
              <a:defRPr sz="750"/>
            </a:lvl9pPr>
          </a:lstStyle>
          <a:p>
            <a:pPr lvl="0"/>
            <a:r>
              <a:rPr lang="cs-CZ" smtClean="0"/>
              <a:t>Kliknutím lze upravit styly předlohy textu.</a:t>
            </a:r>
          </a:p>
        </p:txBody>
      </p:sp>
    </p:spTree>
    <p:extLst>
      <p:ext uri="{BB962C8B-B14F-4D97-AF65-F5344CB8AC3E}">
        <p14:creationId xmlns:p14="http://schemas.microsoft.com/office/powerpoint/2010/main" val="198641786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Obrázek 4"/>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5027919" y="6267815"/>
            <a:ext cx="3846981" cy="230400"/>
          </a:xfrm>
          <a:prstGeom prst="rect">
            <a:avLst/>
          </a:prstGeom>
        </p:spPr>
      </p:pic>
      <p:sp>
        <p:nvSpPr>
          <p:cNvPr id="2" name="Zástupný symbol pro nadpis 1"/>
          <p:cNvSpPr>
            <a:spLocks noGrp="1"/>
          </p:cNvSpPr>
          <p:nvPr>
            <p:ph type="title"/>
          </p:nvPr>
        </p:nvSpPr>
        <p:spPr>
          <a:xfrm>
            <a:off x="540000" y="365129"/>
            <a:ext cx="8064000" cy="1325563"/>
          </a:xfrm>
          <a:prstGeom prst="rect">
            <a:avLst/>
          </a:prstGeom>
        </p:spPr>
        <p:txBody>
          <a:bodyPr vert="horz" lIns="91440" tIns="45720" rIns="91440" bIns="45720" rtlCol="0" anchor="ctr">
            <a:noAutofit/>
          </a:bodyPr>
          <a:lstStyle/>
          <a:p>
            <a:r>
              <a:rPr lang="cs-CZ" dirty="0" smtClean="0"/>
              <a:t>Kliknutím lze upravit styl.</a:t>
            </a:r>
            <a:endParaRPr lang="cs-CZ" dirty="0"/>
          </a:p>
        </p:txBody>
      </p:sp>
      <p:sp>
        <p:nvSpPr>
          <p:cNvPr id="3" name="Zástupný symbol pro text 2"/>
          <p:cNvSpPr>
            <a:spLocks noGrp="1"/>
          </p:cNvSpPr>
          <p:nvPr>
            <p:ph type="body" idx="1"/>
          </p:nvPr>
        </p:nvSpPr>
        <p:spPr>
          <a:xfrm>
            <a:off x="540000" y="1825625"/>
            <a:ext cx="8064000" cy="4081204"/>
          </a:xfrm>
          <a:prstGeom prst="rect">
            <a:avLst/>
          </a:prstGeom>
        </p:spPr>
        <p:txBody>
          <a:bodyPr vert="horz" lIns="91440" tIns="45720" rIns="91440" bIns="45720" rtlCol="0">
            <a:normAutofit/>
          </a:bodyPr>
          <a:lstStyle/>
          <a:p>
            <a:pPr lvl="0"/>
            <a:r>
              <a:rPr lang="cs-CZ" dirty="0" smtClean="0"/>
              <a:t>Kliknutím lze upravit styly předlohy textu.</a:t>
            </a:r>
          </a:p>
          <a:p>
            <a:pPr lvl="1"/>
            <a:r>
              <a:rPr lang="cs-CZ" dirty="0" smtClean="0"/>
              <a:t>Druhá úroveň</a:t>
            </a:r>
          </a:p>
          <a:p>
            <a:pPr lvl="2"/>
            <a:r>
              <a:rPr lang="cs-CZ" dirty="0" smtClean="0"/>
              <a:t>Třetí úroveň</a:t>
            </a:r>
          </a:p>
          <a:p>
            <a:pPr lvl="3"/>
            <a:r>
              <a:rPr lang="cs-CZ" dirty="0" smtClean="0"/>
              <a:t>Čtvrtá úroveň</a:t>
            </a:r>
          </a:p>
          <a:p>
            <a:pPr lvl="4"/>
            <a:r>
              <a:rPr lang="cs-CZ" dirty="0" smtClean="0"/>
              <a:t>Pátá úroveň</a:t>
            </a:r>
            <a:endParaRPr lang="cs-CZ" dirty="0"/>
          </a:p>
        </p:txBody>
      </p:sp>
      <p:sp>
        <p:nvSpPr>
          <p:cNvPr id="7" name="Obdélník 6"/>
          <p:cNvSpPr/>
          <p:nvPr userDrawn="1"/>
        </p:nvSpPr>
        <p:spPr>
          <a:xfrm>
            <a:off x="0" y="5"/>
            <a:ext cx="9144000" cy="123825"/>
          </a:xfrm>
          <a:prstGeom prst="rect">
            <a:avLst/>
          </a:prstGeom>
          <a:solidFill>
            <a:srgbClr val="CF1F28"/>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cs-CZ" sz="1350"/>
          </a:p>
        </p:txBody>
      </p:sp>
    </p:spTree>
    <p:extLst>
      <p:ext uri="{BB962C8B-B14F-4D97-AF65-F5344CB8AC3E}">
        <p14:creationId xmlns:p14="http://schemas.microsoft.com/office/powerpoint/2010/main" val="25319057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defTabSz="685783" rtl="0" eaLnBrk="1" latinLnBrk="0" hangingPunct="1">
        <a:lnSpc>
          <a:spcPct val="90000"/>
        </a:lnSpc>
        <a:spcBef>
          <a:spcPct val="0"/>
        </a:spcBef>
        <a:buNone/>
        <a:defRPr sz="4125" b="0" kern="1200" cap="none" baseline="0">
          <a:solidFill>
            <a:srgbClr val="CF1F28"/>
          </a:solidFill>
          <a:latin typeface="+mn-lt"/>
          <a:ea typeface="+mj-ea"/>
          <a:cs typeface="+mj-cs"/>
        </a:defRPr>
      </a:lvl1pPr>
    </p:titleStyle>
    <p:bodyStyle>
      <a:lvl1pPr marL="171446"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2100" kern="1200">
          <a:solidFill>
            <a:srgbClr val="313131"/>
          </a:solidFill>
          <a:latin typeface="+mj-lt"/>
          <a:ea typeface="+mn-ea"/>
          <a:cs typeface="+mn-cs"/>
        </a:defRPr>
      </a:lvl1pPr>
      <a:lvl2pPr marL="514337"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800" kern="1200">
          <a:solidFill>
            <a:srgbClr val="313131"/>
          </a:solidFill>
          <a:latin typeface="+mj-lt"/>
          <a:ea typeface="+mn-ea"/>
          <a:cs typeface="+mn-cs"/>
        </a:defRPr>
      </a:lvl2pPr>
      <a:lvl3pPr marL="857228"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800" kern="1200">
          <a:solidFill>
            <a:srgbClr val="313131"/>
          </a:solidFill>
          <a:latin typeface="+mj-lt"/>
          <a:ea typeface="+mn-ea"/>
          <a:cs typeface="+mn-cs"/>
        </a:defRPr>
      </a:lvl3pPr>
      <a:lvl4pPr marL="1200120"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500" kern="1200">
          <a:solidFill>
            <a:srgbClr val="313131"/>
          </a:solidFill>
          <a:latin typeface="+mj-lt"/>
          <a:ea typeface="+mn-ea"/>
          <a:cs typeface="+mn-cs"/>
        </a:defRPr>
      </a:lvl4pPr>
      <a:lvl5pPr marL="1543012"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500" kern="1200">
          <a:solidFill>
            <a:srgbClr val="313131"/>
          </a:solidFill>
          <a:latin typeface="+mj-lt"/>
          <a:ea typeface="+mn-ea"/>
          <a:cs typeface="+mn-cs"/>
        </a:defRPr>
      </a:lvl5pPr>
      <a:lvl6pPr marL="1885903"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cs-CZ"/>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6.emf"/><Relationship Id="rId4" Type="http://schemas.openxmlformats.org/officeDocument/2006/relationships/package" Target="../embeddings/Dokument_aplikace_Microsoft_Word1.docx"/></Relationships>
</file>

<file path=ppt/slides/_rels/slide15.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www.updi.cz/cs/"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Cenotvorba a cenová strategie 3</a:t>
            </a:r>
            <a:endParaRPr lang="cs-CZ" dirty="0"/>
          </a:p>
        </p:txBody>
      </p:sp>
      <p:sp>
        <p:nvSpPr>
          <p:cNvPr id="3" name="Podnadpis 2"/>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26505305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Plyn</a:t>
            </a:r>
            <a:endParaRPr lang="en-US" dirty="0"/>
          </a:p>
        </p:txBody>
      </p:sp>
      <p:sp>
        <p:nvSpPr>
          <p:cNvPr id="3" name="Zástupný symbol pro obsah 2"/>
          <p:cNvSpPr>
            <a:spLocks noGrp="1"/>
          </p:cNvSpPr>
          <p:nvPr>
            <p:ph idx="1"/>
          </p:nvPr>
        </p:nvSpPr>
        <p:spPr/>
        <p:txBody>
          <a:bodyPr/>
          <a:lstStyle/>
          <a:p>
            <a:r>
              <a:rPr lang="en-US" dirty="0" err="1"/>
              <a:t>Pokud</a:t>
            </a:r>
            <a:r>
              <a:rPr lang="en-US" dirty="0"/>
              <a:t> </a:t>
            </a:r>
            <a:r>
              <a:rPr lang="en-US" dirty="0" err="1"/>
              <a:t>používáte</a:t>
            </a:r>
            <a:r>
              <a:rPr lang="en-US" dirty="0"/>
              <a:t> </a:t>
            </a:r>
            <a:r>
              <a:rPr lang="en-US" dirty="0" err="1"/>
              <a:t>veškerý</a:t>
            </a:r>
            <a:r>
              <a:rPr lang="en-US" dirty="0"/>
              <a:t> </a:t>
            </a:r>
            <a:r>
              <a:rPr lang="en-US" dirty="0" err="1"/>
              <a:t>nakupovaný</a:t>
            </a:r>
            <a:r>
              <a:rPr lang="en-US" dirty="0"/>
              <a:t> </a:t>
            </a:r>
            <a:r>
              <a:rPr lang="en-US" dirty="0" err="1"/>
              <a:t>zemní</a:t>
            </a:r>
            <a:r>
              <a:rPr lang="en-US" dirty="0"/>
              <a:t> </a:t>
            </a:r>
            <a:r>
              <a:rPr lang="en-US" dirty="0" err="1"/>
              <a:t>plyn</a:t>
            </a:r>
            <a:r>
              <a:rPr lang="en-US" dirty="0"/>
              <a:t> k </a:t>
            </a:r>
            <a:r>
              <a:rPr lang="en-US" dirty="0" err="1"/>
              <a:t>výrobě</a:t>
            </a:r>
            <a:r>
              <a:rPr lang="en-US" dirty="0"/>
              <a:t> </a:t>
            </a:r>
            <a:r>
              <a:rPr lang="en-US" dirty="0" err="1"/>
              <a:t>tepla</a:t>
            </a:r>
            <a:r>
              <a:rPr lang="en-US" dirty="0"/>
              <a:t> bez </a:t>
            </a:r>
            <a:r>
              <a:rPr lang="en-US" dirty="0" err="1"/>
              <a:t>ohledu</a:t>
            </a:r>
            <a:r>
              <a:rPr lang="en-US" dirty="0"/>
              <a:t> </a:t>
            </a:r>
            <a:r>
              <a:rPr lang="en-US" dirty="0" err="1"/>
              <a:t>na</a:t>
            </a:r>
            <a:r>
              <a:rPr lang="en-US" dirty="0"/>
              <a:t> </a:t>
            </a:r>
            <a:r>
              <a:rPr lang="en-US" dirty="0" err="1"/>
              <a:t>způsob</a:t>
            </a:r>
            <a:r>
              <a:rPr lang="en-US" dirty="0"/>
              <a:t> </a:t>
            </a:r>
            <a:r>
              <a:rPr lang="en-US" dirty="0" err="1"/>
              <a:t>spotřeby</a:t>
            </a:r>
            <a:r>
              <a:rPr lang="en-US" dirty="0"/>
              <a:t> </a:t>
            </a:r>
            <a:r>
              <a:rPr lang="en-US" dirty="0" err="1"/>
              <a:t>tepla</a:t>
            </a:r>
            <a:r>
              <a:rPr lang="en-US" dirty="0"/>
              <a:t> (</a:t>
            </a:r>
            <a:r>
              <a:rPr lang="en-US" dirty="0" err="1"/>
              <a:t>tzn</a:t>
            </a:r>
            <a:r>
              <a:rPr lang="en-US" dirty="0"/>
              <a:t>., </a:t>
            </a:r>
            <a:r>
              <a:rPr lang="en-US" dirty="0" err="1"/>
              <a:t>že</a:t>
            </a:r>
            <a:r>
              <a:rPr lang="en-US" dirty="0"/>
              <a:t> </a:t>
            </a:r>
            <a:r>
              <a:rPr lang="en-US" dirty="0" err="1"/>
              <a:t>zemní</a:t>
            </a:r>
            <a:r>
              <a:rPr lang="en-US" dirty="0"/>
              <a:t> </a:t>
            </a:r>
            <a:r>
              <a:rPr lang="en-US" dirty="0" err="1"/>
              <a:t>plyn</a:t>
            </a:r>
            <a:r>
              <a:rPr lang="en-US" dirty="0"/>
              <a:t> </a:t>
            </a:r>
            <a:r>
              <a:rPr lang="en-US" dirty="0" err="1"/>
              <a:t>používáte</a:t>
            </a:r>
            <a:r>
              <a:rPr lang="en-US" dirty="0"/>
              <a:t> </a:t>
            </a:r>
            <a:r>
              <a:rPr lang="en-US" dirty="0" err="1"/>
              <a:t>jako</a:t>
            </a:r>
            <a:r>
              <a:rPr lang="en-US" dirty="0"/>
              <a:t> </a:t>
            </a:r>
            <a:r>
              <a:rPr lang="en-US" dirty="0" err="1"/>
              <a:t>nosič</a:t>
            </a:r>
            <a:r>
              <a:rPr lang="en-US" dirty="0"/>
              <a:t> </a:t>
            </a:r>
            <a:r>
              <a:rPr lang="en-US" dirty="0" err="1"/>
              <a:t>tepelné</a:t>
            </a:r>
            <a:r>
              <a:rPr lang="en-US" dirty="0"/>
              <a:t> </a:t>
            </a:r>
            <a:r>
              <a:rPr lang="en-US" dirty="0" err="1"/>
              <a:t>energie</a:t>
            </a:r>
            <a:r>
              <a:rPr lang="en-US" dirty="0"/>
              <a:t> </a:t>
            </a:r>
            <a:r>
              <a:rPr lang="en-US" dirty="0" err="1"/>
              <a:t>uvolněné</a:t>
            </a:r>
            <a:r>
              <a:rPr lang="en-US" dirty="0"/>
              <a:t> </a:t>
            </a:r>
            <a:r>
              <a:rPr lang="en-US" dirty="0" err="1"/>
              <a:t>spálením</a:t>
            </a:r>
            <a:r>
              <a:rPr lang="en-US" dirty="0"/>
              <a:t>, </a:t>
            </a:r>
            <a:r>
              <a:rPr lang="en-US" dirty="0" err="1"/>
              <a:t>např</a:t>
            </a:r>
            <a:r>
              <a:rPr lang="en-US" dirty="0"/>
              <a:t>. pro </a:t>
            </a:r>
            <a:r>
              <a:rPr lang="en-US" dirty="0" err="1"/>
              <a:t>vytápění</a:t>
            </a:r>
            <a:r>
              <a:rPr lang="en-US" dirty="0"/>
              <a:t> </a:t>
            </a:r>
            <a:r>
              <a:rPr lang="en-US" dirty="0" err="1"/>
              <a:t>budov</a:t>
            </a:r>
            <a:r>
              <a:rPr lang="en-US" dirty="0"/>
              <a:t>, </a:t>
            </a:r>
            <a:r>
              <a:rPr lang="en-US" dirty="0" err="1"/>
              <a:t>ohřev</a:t>
            </a:r>
            <a:r>
              <a:rPr lang="en-US" dirty="0"/>
              <a:t> </a:t>
            </a:r>
            <a:r>
              <a:rPr lang="en-US" dirty="0" err="1"/>
              <a:t>vody</a:t>
            </a:r>
            <a:r>
              <a:rPr lang="en-US" dirty="0"/>
              <a:t>, </a:t>
            </a:r>
            <a:r>
              <a:rPr lang="en-US" dirty="0" err="1"/>
              <a:t>technologii</a:t>
            </a:r>
            <a:r>
              <a:rPr lang="en-US" dirty="0"/>
              <a:t> </a:t>
            </a:r>
            <a:r>
              <a:rPr lang="en-US" dirty="0" err="1"/>
              <a:t>výroby</a:t>
            </a:r>
            <a:r>
              <a:rPr lang="en-US" dirty="0"/>
              <a:t> </a:t>
            </a:r>
            <a:r>
              <a:rPr lang="en-US" dirty="0" err="1"/>
              <a:t>apod</a:t>
            </a:r>
            <a:r>
              <a:rPr lang="en-US" dirty="0"/>
              <a:t>.), </a:t>
            </a:r>
            <a:r>
              <a:rPr lang="en-US" dirty="0" err="1"/>
              <a:t>zemní</a:t>
            </a:r>
            <a:r>
              <a:rPr lang="en-US" dirty="0"/>
              <a:t> </a:t>
            </a:r>
            <a:r>
              <a:rPr lang="en-US" dirty="0" err="1"/>
              <a:t>plyn</a:t>
            </a:r>
            <a:r>
              <a:rPr lang="en-US" dirty="0"/>
              <a:t> </a:t>
            </a:r>
            <a:r>
              <a:rPr lang="en-US" dirty="0" err="1"/>
              <a:t>vám</a:t>
            </a:r>
            <a:r>
              <a:rPr lang="en-US" dirty="0"/>
              <a:t> </a:t>
            </a:r>
            <a:r>
              <a:rPr lang="en-US" dirty="0" err="1"/>
              <a:t>bude</a:t>
            </a:r>
            <a:r>
              <a:rPr lang="en-US" dirty="0"/>
              <a:t> </a:t>
            </a:r>
            <a:r>
              <a:rPr lang="en-US" dirty="0" err="1"/>
              <a:t>automaticky</a:t>
            </a:r>
            <a:r>
              <a:rPr lang="en-US" dirty="0"/>
              <a:t> </a:t>
            </a:r>
            <a:r>
              <a:rPr lang="en-US" dirty="0" err="1"/>
              <a:t>fakturován</a:t>
            </a:r>
            <a:r>
              <a:rPr lang="en-US" dirty="0"/>
              <a:t> se </a:t>
            </a:r>
            <a:r>
              <a:rPr lang="en-US" dirty="0" err="1"/>
              <a:t>sazbou</a:t>
            </a:r>
            <a:r>
              <a:rPr lang="en-US" dirty="0"/>
              <a:t> </a:t>
            </a:r>
            <a:r>
              <a:rPr lang="en-US" dirty="0" err="1"/>
              <a:t>daně</a:t>
            </a:r>
            <a:r>
              <a:rPr lang="en-US" dirty="0"/>
              <a:t> 30,60 </a:t>
            </a:r>
            <a:r>
              <a:rPr lang="en-US" dirty="0" err="1" smtClean="0"/>
              <a:t>Kč</a:t>
            </a:r>
            <a:r>
              <a:rPr lang="en-US" dirty="0" smtClean="0"/>
              <a:t>/MWh</a:t>
            </a:r>
            <a:endParaRPr lang="cs-CZ" dirty="0" smtClean="0"/>
          </a:p>
          <a:p>
            <a:endParaRPr lang="en-US" dirty="0"/>
          </a:p>
        </p:txBody>
      </p:sp>
    </p:spTree>
    <p:extLst>
      <p:ext uri="{BB962C8B-B14F-4D97-AF65-F5344CB8AC3E}">
        <p14:creationId xmlns:p14="http://schemas.microsoft.com/office/powerpoint/2010/main" val="15156358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lstStyle/>
          <a:p>
            <a:r>
              <a:rPr lang="en-US" b="1" dirty="0" err="1"/>
              <a:t>Analýza</a:t>
            </a:r>
            <a:r>
              <a:rPr lang="en-US" b="1" dirty="0"/>
              <a:t> </a:t>
            </a:r>
            <a:r>
              <a:rPr lang="en-US" b="1" dirty="0" err="1"/>
              <a:t>nákladů</a:t>
            </a:r>
            <a:r>
              <a:rPr lang="en-US" b="1" dirty="0"/>
              <a:t> </a:t>
            </a:r>
            <a:r>
              <a:rPr lang="en-US" b="1" dirty="0" err="1"/>
              <a:t>aktivit</a:t>
            </a:r>
            <a:r>
              <a:rPr lang="en-US" b="1" dirty="0"/>
              <a:t> </a:t>
            </a:r>
            <a:r>
              <a:rPr lang="en-US" b="1" dirty="0" err="1"/>
              <a:t>organizace</a:t>
            </a:r>
            <a:endParaRPr lang="en-US" dirty="0"/>
          </a:p>
        </p:txBody>
      </p:sp>
      <p:sp>
        <p:nvSpPr>
          <p:cNvPr id="5" name="Podnadpis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5907846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en-US" dirty="0"/>
              <a:t/>
            </a:r>
            <a:br>
              <a:rPr lang="en-US" dirty="0"/>
            </a:br>
            <a:r>
              <a:rPr lang="en-US" b="1" dirty="0" err="1"/>
              <a:t>Využití</a:t>
            </a:r>
            <a:r>
              <a:rPr lang="en-US" b="1" dirty="0"/>
              <a:t> </a:t>
            </a:r>
            <a:r>
              <a:rPr lang="en-US" b="1" dirty="0" err="1"/>
              <a:t>kalkulace</a:t>
            </a:r>
            <a:r>
              <a:rPr lang="en-US" b="1" dirty="0"/>
              <a:t> </a:t>
            </a:r>
            <a:r>
              <a:rPr lang="en-US" b="1" dirty="0" err="1"/>
              <a:t>podle</a:t>
            </a:r>
            <a:r>
              <a:rPr lang="en-US" b="1" dirty="0"/>
              <a:t> </a:t>
            </a:r>
            <a:r>
              <a:rPr lang="en-US" b="1" dirty="0" err="1"/>
              <a:t>aktivit</a:t>
            </a:r>
            <a:r>
              <a:rPr lang="en-US" dirty="0"/>
              <a:t/>
            </a:r>
            <a:br>
              <a:rPr lang="en-US" dirty="0"/>
            </a:br>
            <a:endParaRPr lang="en-US" dirty="0"/>
          </a:p>
        </p:txBody>
      </p:sp>
      <p:sp>
        <p:nvSpPr>
          <p:cNvPr id="5" name="Zástupný symbol pro obsah 4"/>
          <p:cNvSpPr>
            <a:spLocks noGrp="1"/>
          </p:cNvSpPr>
          <p:nvPr>
            <p:ph idx="1"/>
          </p:nvPr>
        </p:nvSpPr>
        <p:spPr/>
        <p:txBody>
          <a:bodyPr/>
          <a:lstStyle/>
          <a:p>
            <a:r>
              <a:rPr lang="en-US" dirty="0" err="1"/>
              <a:t>Manažeři</a:t>
            </a:r>
            <a:r>
              <a:rPr lang="en-US" dirty="0"/>
              <a:t> </a:t>
            </a:r>
            <a:r>
              <a:rPr lang="en-US" dirty="0" err="1"/>
              <a:t>hledají</a:t>
            </a:r>
            <a:r>
              <a:rPr lang="en-US" dirty="0"/>
              <a:t> </a:t>
            </a:r>
            <a:r>
              <a:rPr lang="en-US" dirty="0" err="1"/>
              <a:t>odpovědi</a:t>
            </a:r>
            <a:r>
              <a:rPr lang="en-US" dirty="0"/>
              <a:t> </a:t>
            </a:r>
            <a:r>
              <a:rPr lang="en-US" dirty="0" err="1"/>
              <a:t>na</a:t>
            </a:r>
            <a:r>
              <a:rPr lang="en-US" dirty="0"/>
              <a:t> </a:t>
            </a:r>
            <a:r>
              <a:rPr lang="en-US" dirty="0" err="1"/>
              <a:t>otázky</a:t>
            </a:r>
            <a:r>
              <a:rPr lang="en-US" dirty="0"/>
              <a:t> </a:t>
            </a:r>
            <a:r>
              <a:rPr lang="en-US" dirty="0" err="1"/>
              <a:t>typu</a:t>
            </a:r>
            <a:r>
              <a:rPr lang="en-US" dirty="0"/>
              <a:t>: </a:t>
            </a:r>
          </a:p>
          <a:p>
            <a:r>
              <a:rPr lang="en-US" dirty="0" err="1" smtClean="0"/>
              <a:t>Které</a:t>
            </a:r>
            <a:r>
              <a:rPr lang="en-US" dirty="0" smtClean="0"/>
              <a:t> </a:t>
            </a:r>
            <a:r>
              <a:rPr lang="en-US" dirty="0" err="1"/>
              <a:t>produktové</a:t>
            </a:r>
            <a:r>
              <a:rPr lang="en-US" dirty="0"/>
              <a:t> </a:t>
            </a:r>
            <a:r>
              <a:rPr lang="en-US" dirty="0" err="1"/>
              <a:t>řady</a:t>
            </a:r>
            <a:r>
              <a:rPr lang="en-US" dirty="0"/>
              <a:t> </a:t>
            </a:r>
            <a:r>
              <a:rPr lang="en-US" dirty="0" err="1"/>
              <a:t>přinášejí</a:t>
            </a:r>
            <a:r>
              <a:rPr lang="en-US" dirty="0"/>
              <a:t> </a:t>
            </a:r>
            <a:r>
              <a:rPr lang="en-US" dirty="0" err="1"/>
              <a:t>největší</a:t>
            </a:r>
            <a:r>
              <a:rPr lang="en-US" dirty="0"/>
              <a:t> </a:t>
            </a:r>
            <a:r>
              <a:rPr lang="en-US" dirty="0" err="1"/>
              <a:t>zisk</a:t>
            </a:r>
            <a:r>
              <a:rPr lang="en-US" dirty="0"/>
              <a:t> a </a:t>
            </a:r>
            <a:r>
              <a:rPr lang="en-US" dirty="0" err="1"/>
              <a:t>které</a:t>
            </a:r>
            <a:r>
              <a:rPr lang="en-US" dirty="0"/>
              <a:t> </a:t>
            </a:r>
            <a:r>
              <a:rPr lang="en-US" dirty="0" err="1"/>
              <a:t>naopak</a:t>
            </a:r>
            <a:r>
              <a:rPr lang="en-US" dirty="0"/>
              <a:t> </a:t>
            </a:r>
            <a:r>
              <a:rPr lang="en-US" dirty="0" err="1"/>
              <a:t>generují</a:t>
            </a:r>
            <a:r>
              <a:rPr lang="en-US" dirty="0"/>
              <a:t> </a:t>
            </a:r>
            <a:r>
              <a:rPr lang="en-US" dirty="0" err="1"/>
              <a:t>ztrátu</a:t>
            </a:r>
            <a:r>
              <a:rPr lang="en-US" dirty="0"/>
              <a:t>? </a:t>
            </a:r>
          </a:p>
          <a:p>
            <a:r>
              <a:rPr lang="en-US" dirty="0" smtClean="0"/>
              <a:t> </a:t>
            </a:r>
            <a:r>
              <a:rPr lang="en-US" dirty="0" err="1"/>
              <a:t>Kolik</a:t>
            </a:r>
            <a:r>
              <a:rPr lang="en-US" dirty="0"/>
              <a:t> </a:t>
            </a:r>
            <a:r>
              <a:rPr lang="en-US" dirty="0" err="1"/>
              <a:t>stojí</a:t>
            </a:r>
            <a:r>
              <a:rPr lang="en-US" dirty="0"/>
              <a:t> </a:t>
            </a:r>
            <a:r>
              <a:rPr lang="en-US" dirty="0" err="1"/>
              <a:t>jednotlivé</a:t>
            </a:r>
            <a:r>
              <a:rPr lang="en-US" dirty="0"/>
              <a:t> </a:t>
            </a:r>
            <a:r>
              <a:rPr lang="en-US" dirty="0" err="1"/>
              <a:t>činnosti</a:t>
            </a:r>
            <a:r>
              <a:rPr lang="en-US" dirty="0"/>
              <a:t> </a:t>
            </a:r>
            <a:r>
              <a:rPr lang="en-US" dirty="0" err="1"/>
              <a:t>firmu</a:t>
            </a:r>
            <a:r>
              <a:rPr lang="en-US" dirty="0"/>
              <a:t>? </a:t>
            </a:r>
          </a:p>
          <a:p>
            <a:r>
              <a:rPr lang="en-US" dirty="0" err="1" smtClean="0"/>
              <a:t>Jsou</a:t>
            </a:r>
            <a:r>
              <a:rPr lang="en-US" dirty="0" smtClean="0"/>
              <a:t> </a:t>
            </a:r>
            <a:r>
              <a:rPr lang="en-US" dirty="0" err="1"/>
              <a:t>tyto</a:t>
            </a:r>
            <a:r>
              <a:rPr lang="en-US" dirty="0"/>
              <a:t> </a:t>
            </a:r>
            <a:r>
              <a:rPr lang="en-US" dirty="0" err="1"/>
              <a:t>činnosti</a:t>
            </a:r>
            <a:r>
              <a:rPr lang="en-US" dirty="0"/>
              <a:t> </a:t>
            </a:r>
            <a:r>
              <a:rPr lang="en-US" dirty="0" err="1"/>
              <a:t>vykonávány</a:t>
            </a:r>
            <a:r>
              <a:rPr lang="en-US" dirty="0"/>
              <a:t> </a:t>
            </a:r>
            <a:r>
              <a:rPr lang="en-US" dirty="0" err="1"/>
              <a:t>efektivně</a:t>
            </a:r>
            <a:r>
              <a:rPr lang="en-US" dirty="0"/>
              <a:t>? </a:t>
            </a:r>
          </a:p>
        </p:txBody>
      </p:sp>
    </p:spTree>
    <p:extLst>
      <p:ext uri="{BB962C8B-B14F-4D97-AF65-F5344CB8AC3E}">
        <p14:creationId xmlns:p14="http://schemas.microsoft.com/office/powerpoint/2010/main" val="28380021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Využití ABC (</a:t>
            </a:r>
            <a:r>
              <a:rPr lang="cs-CZ" dirty="0" err="1" smtClean="0"/>
              <a:t>Activity</a:t>
            </a:r>
            <a:r>
              <a:rPr lang="cs-CZ" dirty="0" smtClean="0"/>
              <a:t> </a:t>
            </a:r>
            <a:r>
              <a:rPr lang="cs-CZ" dirty="0" err="1" smtClean="0"/>
              <a:t>based</a:t>
            </a:r>
            <a:r>
              <a:rPr lang="cs-CZ" dirty="0" smtClean="0"/>
              <a:t> </a:t>
            </a:r>
            <a:r>
              <a:rPr lang="cs-CZ" dirty="0" err="1" smtClean="0"/>
              <a:t>costing</a:t>
            </a:r>
            <a:r>
              <a:rPr lang="cs-CZ" dirty="0" smtClean="0"/>
              <a:t>)</a:t>
            </a:r>
            <a:endParaRPr lang="en-US" dirty="0"/>
          </a:p>
        </p:txBody>
      </p:sp>
      <p:sp>
        <p:nvSpPr>
          <p:cNvPr id="3" name="Zástupný symbol pro obsah 2"/>
          <p:cNvSpPr>
            <a:spLocks noGrp="1"/>
          </p:cNvSpPr>
          <p:nvPr>
            <p:ph idx="1"/>
          </p:nvPr>
        </p:nvSpPr>
        <p:spPr/>
        <p:txBody>
          <a:bodyPr>
            <a:normAutofit fontScale="92500" lnSpcReduction="20000"/>
          </a:bodyPr>
          <a:lstStyle/>
          <a:p>
            <a:r>
              <a:rPr lang="en-US" dirty="0"/>
              <a:t>ABC by </a:t>
            </a:r>
            <a:r>
              <a:rPr lang="en-US" dirty="0" err="1"/>
              <a:t>měla</a:t>
            </a:r>
            <a:r>
              <a:rPr lang="en-US" dirty="0"/>
              <a:t> </a:t>
            </a:r>
            <a:r>
              <a:rPr lang="en-US" dirty="0" err="1"/>
              <a:t>manažerům</a:t>
            </a:r>
            <a:r>
              <a:rPr lang="en-US" dirty="0"/>
              <a:t> </a:t>
            </a:r>
            <a:r>
              <a:rPr lang="en-US" dirty="0" err="1"/>
              <a:t>umožňovat</a:t>
            </a:r>
            <a:r>
              <a:rPr lang="en-US" dirty="0"/>
              <a:t>, aby </a:t>
            </a:r>
            <a:r>
              <a:rPr lang="en-US" dirty="0" err="1"/>
              <a:t>si</a:t>
            </a:r>
            <a:r>
              <a:rPr lang="en-US" dirty="0"/>
              <a:t> </a:t>
            </a:r>
            <a:r>
              <a:rPr lang="en-US" dirty="0" err="1"/>
              <a:t>byli</a:t>
            </a:r>
            <a:r>
              <a:rPr lang="en-US" dirty="0"/>
              <a:t> </a:t>
            </a:r>
            <a:r>
              <a:rPr lang="en-US" dirty="0" err="1"/>
              <a:t>lépe</a:t>
            </a:r>
            <a:r>
              <a:rPr lang="en-US" dirty="0"/>
              <a:t> </a:t>
            </a:r>
            <a:r>
              <a:rPr lang="en-US" dirty="0" err="1"/>
              <a:t>vědomi</a:t>
            </a:r>
            <a:r>
              <a:rPr lang="en-US" dirty="0"/>
              <a:t> </a:t>
            </a:r>
            <a:r>
              <a:rPr lang="en-US" dirty="0" err="1"/>
              <a:t>nákladových</a:t>
            </a:r>
            <a:r>
              <a:rPr lang="en-US" dirty="0"/>
              <a:t> </a:t>
            </a:r>
            <a:r>
              <a:rPr lang="en-US" dirty="0" err="1"/>
              <a:t>důsledků</a:t>
            </a:r>
            <a:r>
              <a:rPr lang="en-US" dirty="0"/>
              <a:t> </a:t>
            </a:r>
            <a:r>
              <a:rPr lang="en-US" dirty="0" err="1"/>
              <a:t>svých</a:t>
            </a:r>
            <a:r>
              <a:rPr lang="en-US" dirty="0"/>
              <a:t> </a:t>
            </a:r>
            <a:r>
              <a:rPr lang="en-US" dirty="0" err="1"/>
              <a:t>rozhodnutí</a:t>
            </a:r>
            <a:r>
              <a:rPr lang="en-US" dirty="0"/>
              <a:t> a </a:t>
            </a:r>
            <a:r>
              <a:rPr lang="en-US" dirty="0" err="1"/>
              <a:t>politik</a:t>
            </a:r>
            <a:r>
              <a:rPr lang="en-US" dirty="0"/>
              <a:t>. </a:t>
            </a:r>
            <a:r>
              <a:rPr lang="en-US" dirty="0" err="1"/>
              <a:t>Výsledek</a:t>
            </a:r>
            <a:r>
              <a:rPr lang="en-US" dirty="0"/>
              <a:t> by </a:t>
            </a:r>
            <a:r>
              <a:rPr lang="en-US" dirty="0" err="1"/>
              <a:t>měl</a:t>
            </a:r>
            <a:r>
              <a:rPr lang="en-US" dirty="0"/>
              <a:t> </a:t>
            </a:r>
            <a:r>
              <a:rPr lang="en-US" dirty="0" err="1"/>
              <a:t>vést</a:t>
            </a:r>
            <a:r>
              <a:rPr lang="en-US" dirty="0"/>
              <a:t> </a:t>
            </a:r>
            <a:r>
              <a:rPr lang="en-US" dirty="0" err="1"/>
              <a:t>manažery</a:t>
            </a:r>
            <a:r>
              <a:rPr lang="en-US" dirty="0"/>
              <a:t> k:</a:t>
            </a:r>
          </a:p>
          <a:p>
            <a:r>
              <a:rPr lang="en-US" dirty="0" err="1" smtClean="0"/>
              <a:t>usměrnění</a:t>
            </a:r>
            <a:r>
              <a:rPr lang="en-US" dirty="0"/>
              <a:t>, </a:t>
            </a:r>
            <a:r>
              <a:rPr lang="en-US" dirty="0" err="1"/>
              <a:t>omezení</a:t>
            </a:r>
            <a:r>
              <a:rPr lang="en-US" dirty="0"/>
              <a:t>, </a:t>
            </a:r>
            <a:r>
              <a:rPr lang="en-US" dirty="0" err="1"/>
              <a:t>redukci</a:t>
            </a:r>
            <a:r>
              <a:rPr lang="en-US" dirty="0"/>
              <a:t> </a:t>
            </a:r>
            <a:r>
              <a:rPr lang="en-US" dirty="0" err="1"/>
              <a:t>nebo</a:t>
            </a:r>
            <a:r>
              <a:rPr lang="en-US" dirty="0"/>
              <a:t> </a:t>
            </a:r>
            <a:r>
              <a:rPr lang="en-US" dirty="0" err="1"/>
              <a:t>outsourcingu</a:t>
            </a:r>
            <a:r>
              <a:rPr lang="en-US" dirty="0"/>
              <a:t> </a:t>
            </a:r>
            <a:r>
              <a:rPr lang="en-US" dirty="0" err="1"/>
              <a:t>aktivit</a:t>
            </a:r>
            <a:r>
              <a:rPr lang="en-US" dirty="0"/>
              <a:t>, </a:t>
            </a:r>
            <a:r>
              <a:rPr lang="en-US" dirty="0" err="1"/>
              <a:t>za</a:t>
            </a:r>
            <a:r>
              <a:rPr lang="en-US" dirty="0"/>
              <a:t> </a:t>
            </a:r>
            <a:r>
              <a:rPr lang="en-US" dirty="0" err="1"/>
              <a:t>které</a:t>
            </a:r>
            <a:r>
              <a:rPr lang="en-US" dirty="0"/>
              <a:t> </a:t>
            </a:r>
            <a:r>
              <a:rPr lang="en-US" dirty="0" err="1"/>
              <a:t>nesou</a:t>
            </a:r>
            <a:r>
              <a:rPr lang="en-US" dirty="0"/>
              <a:t> </a:t>
            </a:r>
            <a:r>
              <a:rPr lang="en-US" dirty="0" err="1"/>
              <a:t>odpovědnost</a:t>
            </a:r>
            <a:r>
              <a:rPr lang="en-US" dirty="0"/>
              <a:t> a </a:t>
            </a:r>
            <a:r>
              <a:rPr lang="en-US" dirty="0" err="1"/>
              <a:t>které</a:t>
            </a:r>
            <a:r>
              <a:rPr lang="en-US" dirty="0"/>
              <a:t> </a:t>
            </a:r>
            <a:r>
              <a:rPr lang="en-US" dirty="0" err="1"/>
              <a:t>nepřidávají</a:t>
            </a:r>
            <a:r>
              <a:rPr lang="en-US" dirty="0"/>
              <a:t> </a:t>
            </a:r>
            <a:r>
              <a:rPr lang="en-US" dirty="0" err="1"/>
              <a:t>hodnotu</a:t>
            </a:r>
            <a:r>
              <a:rPr lang="en-US" dirty="0"/>
              <a:t> v </a:t>
            </a:r>
            <a:r>
              <a:rPr lang="en-US" dirty="0" err="1"/>
              <a:t>řetězci</a:t>
            </a:r>
            <a:r>
              <a:rPr lang="en-US" dirty="0"/>
              <a:t> </a:t>
            </a:r>
            <a:r>
              <a:rPr lang="en-US" dirty="0" err="1"/>
              <a:t>aktivit</a:t>
            </a:r>
            <a:r>
              <a:rPr lang="en-US" dirty="0"/>
              <a:t> </a:t>
            </a:r>
            <a:r>
              <a:rPr lang="en-US" dirty="0" err="1"/>
              <a:t>vedoucích</a:t>
            </a:r>
            <a:r>
              <a:rPr lang="en-US" dirty="0"/>
              <a:t> </a:t>
            </a:r>
            <a:r>
              <a:rPr lang="en-US" dirty="0" err="1"/>
              <a:t>ke</a:t>
            </a:r>
            <a:r>
              <a:rPr lang="en-US" dirty="0"/>
              <a:t> </a:t>
            </a:r>
            <a:r>
              <a:rPr lang="en-US" dirty="0" err="1"/>
              <a:t>splnění</a:t>
            </a:r>
            <a:r>
              <a:rPr lang="en-US" dirty="0"/>
              <a:t> </a:t>
            </a:r>
            <a:r>
              <a:rPr lang="en-US" dirty="0" err="1"/>
              <a:t>objednávky</a:t>
            </a:r>
            <a:r>
              <a:rPr lang="en-US" dirty="0"/>
              <a:t>,</a:t>
            </a:r>
          </a:p>
          <a:p>
            <a:r>
              <a:rPr lang="en-US" dirty="0" err="1" smtClean="0"/>
              <a:t>zohlednění</a:t>
            </a:r>
            <a:r>
              <a:rPr lang="en-US" dirty="0" smtClean="0"/>
              <a:t> </a:t>
            </a:r>
            <a:r>
              <a:rPr lang="en-US" dirty="0" err="1"/>
              <a:t>vnitropodnikových</a:t>
            </a:r>
            <a:r>
              <a:rPr lang="en-US" dirty="0"/>
              <a:t> </a:t>
            </a:r>
            <a:r>
              <a:rPr lang="en-US" dirty="0" err="1"/>
              <a:t>podpůrných</a:t>
            </a:r>
            <a:r>
              <a:rPr lang="en-US" dirty="0"/>
              <a:t> </a:t>
            </a:r>
            <a:r>
              <a:rPr lang="en-US" dirty="0" err="1"/>
              <a:t>služeb</a:t>
            </a:r>
            <a:r>
              <a:rPr lang="en-US" dirty="0"/>
              <a:t>,</a:t>
            </a:r>
          </a:p>
          <a:p>
            <a:r>
              <a:rPr lang="en-US" dirty="0" err="1" smtClean="0"/>
              <a:t>dohodě</a:t>
            </a:r>
            <a:r>
              <a:rPr lang="en-US" dirty="0" smtClean="0"/>
              <a:t> </a:t>
            </a:r>
            <a:r>
              <a:rPr lang="en-US" dirty="0"/>
              <a:t>o </a:t>
            </a:r>
            <a:r>
              <a:rPr lang="en-US" dirty="0" err="1"/>
              <a:t>horním</a:t>
            </a:r>
            <a:r>
              <a:rPr lang="en-US" dirty="0"/>
              <a:t> </a:t>
            </a:r>
            <a:r>
              <a:rPr lang="en-US" dirty="0" err="1"/>
              <a:t>limitu</a:t>
            </a:r>
            <a:r>
              <a:rPr lang="en-US" dirty="0"/>
              <a:t> </a:t>
            </a:r>
            <a:r>
              <a:rPr lang="en-US" dirty="0" err="1"/>
              <a:t>zdrojů</a:t>
            </a:r>
            <a:r>
              <a:rPr lang="en-US" dirty="0"/>
              <a:t> </a:t>
            </a:r>
            <a:r>
              <a:rPr lang="en-US" dirty="0" err="1"/>
              <a:t>plánovaných</a:t>
            </a:r>
            <a:r>
              <a:rPr lang="en-US" dirty="0"/>
              <a:t> pro </a:t>
            </a:r>
            <a:r>
              <a:rPr lang="en-US" dirty="0" err="1"/>
              <a:t>běžné</a:t>
            </a:r>
            <a:r>
              <a:rPr lang="en-US" dirty="0"/>
              <a:t> </a:t>
            </a:r>
            <a:r>
              <a:rPr lang="en-US" dirty="0" err="1"/>
              <a:t>služby</a:t>
            </a:r>
            <a:r>
              <a:rPr lang="en-US" dirty="0"/>
              <a:t>, </a:t>
            </a:r>
            <a:r>
              <a:rPr lang="en-US" dirty="0" err="1"/>
              <a:t>které</a:t>
            </a:r>
            <a:r>
              <a:rPr lang="en-US" dirty="0"/>
              <a:t> se </a:t>
            </a:r>
            <a:r>
              <a:rPr lang="en-US" dirty="0" err="1"/>
              <a:t>využívají</a:t>
            </a:r>
            <a:r>
              <a:rPr lang="en-US" dirty="0"/>
              <a:t> pro </a:t>
            </a:r>
            <a:r>
              <a:rPr lang="en-US" dirty="0" err="1"/>
              <a:t>všechny</a:t>
            </a:r>
            <a:r>
              <a:rPr lang="en-US" dirty="0"/>
              <a:t> </a:t>
            </a:r>
            <a:r>
              <a:rPr lang="en-US" dirty="0" err="1"/>
              <a:t>skupiny</a:t>
            </a:r>
            <a:r>
              <a:rPr lang="en-US" dirty="0"/>
              <a:t> </a:t>
            </a:r>
            <a:r>
              <a:rPr lang="en-US" dirty="0" err="1"/>
              <a:t>produktů</a:t>
            </a:r>
            <a:r>
              <a:rPr lang="en-US" dirty="0"/>
              <a:t>, s </a:t>
            </a:r>
            <a:r>
              <a:rPr lang="en-US" dirty="0" err="1"/>
              <a:t>odebírajícími</a:t>
            </a:r>
            <a:r>
              <a:rPr lang="en-US" dirty="0"/>
              <a:t> a </a:t>
            </a:r>
            <a:r>
              <a:rPr lang="en-US" dirty="0" err="1"/>
              <a:t>dodávajícími</a:t>
            </a:r>
            <a:r>
              <a:rPr lang="en-US" dirty="0"/>
              <a:t> </a:t>
            </a:r>
            <a:r>
              <a:rPr lang="en-US" dirty="0" err="1"/>
              <a:t>útvary</a:t>
            </a:r>
            <a:r>
              <a:rPr lang="en-US" dirty="0"/>
              <a:t> </a:t>
            </a:r>
            <a:r>
              <a:rPr lang="en-US" dirty="0" err="1"/>
              <a:t>těchto</a:t>
            </a:r>
            <a:r>
              <a:rPr lang="en-US" dirty="0"/>
              <a:t> </a:t>
            </a:r>
            <a:r>
              <a:rPr lang="en-US" dirty="0" err="1"/>
              <a:t>služeb</a:t>
            </a:r>
            <a:r>
              <a:rPr lang="en-US" dirty="0"/>
              <a:t>.</a:t>
            </a:r>
          </a:p>
          <a:p>
            <a:r>
              <a:rPr lang="en-US" dirty="0" err="1"/>
              <a:t>Cenová</a:t>
            </a:r>
            <a:r>
              <a:rPr lang="en-US" dirty="0"/>
              <a:t> </a:t>
            </a:r>
            <a:r>
              <a:rPr lang="en-US" dirty="0" err="1"/>
              <a:t>strategie</a:t>
            </a:r>
            <a:r>
              <a:rPr lang="en-US" dirty="0"/>
              <a:t> by </a:t>
            </a:r>
            <a:r>
              <a:rPr lang="en-US" dirty="0" err="1"/>
              <a:t>měla</a:t>
            </a:r>
            <a:r>
              <a:rPr lang="en-US" dirty="0"/>
              <a:t> </a:t>
            </a:r>
            <a:r>
              <a:rPr lang="en-US" dirty="0" err="1"/>
              <a:t>odrážet</a:t>
            </a:r>
            <a:r>
              <a:rPr lang="en-US" dirty="0"/>
              <a:t> </a:t>
            </a:r>
            <a:r>
              <a:rPr lang="en-US" dirty="0" err="1"/>
              <a:t>skutečnost</a:t>
            </a:r>
            <a:r>
              <a:rPr lang="en-US" dirty="0"/>
              <a:t>, </a:t>
            </a:r>
            <a:r>
              <a:rPr lang="en-US" dirty="0" err="1"/>
              <a:t>že</a:t>
            </a:r>
            <a:r>
              <a:rPr lang="en-US" dirty="0"/>
              <a:t> </a:t>
            </a:r>
            <a:r>
              <a:rPr lang="en-US" dirty="0" err="1"/>
              <a:t>produkty</a:t>
            </a:r>
            <a:r>
              <a:rPr lang="en-US" dirty="0"/>
              <a:t> </a:t>
            </a:r>
            <a:r>
              <a:rPr lang="en-US" dirty="0" err="1"/>
              <a:t>nebo</a:t>
            </a:r>
            <a:r>
              <a:rPr lang="en-US" dirty="0"/>
              <a:t> </a:t>
            </a:r>
            <a:r>
              <a:rPr lang="en-US" dirty="0" err="1"/>
              <a:t>tržní</a:t>
            </a:r>
            <a:r>
              <a:rPr lang="en-US" dirty="0"/>
              <a:t> </a:t>
            </a:r>
            <a:r>
              <a:rPr lang="en-US" dirty="0" err="1"/>
              <a:t>segmenty</a:t>
            </a:r>
            <a:r>
              <a:rPr lang="en-US" dirty="0"/>
              <a:t>, </a:t>
            </a:r>
            <a:r>
              <a:rPr lang="en-US" dirty="0" err="1"/>
              <a:t>které</a:t>
            </a:r>
            <a:r>
              <a:rPr lang="en-US" dirty="0"/>
              <a:t> </a:t>
            </a:r>
            <a:r>
              <a:rPr lang="en-US" dirty="0" err="1"/>
              <a:t>způsobují</a:t>
            </a:r>
            <a:r>
              <a:rPr lang="en-US" dirty="0"/>
              <a:t> </a:t>
            </a:r>
            <a:r>
              <a:rPr lang="en-US" dirty="0" err="1"/>
              <a:t>vý-znamné</a:t>
            </a:r>
            <a:r>
              <a:rPr lang="en-US" dirty="0"/>
              <a:t> </a:t>
            </a:r>
            <a:r>
              <a:rPr lang="en-US" dirty="0" err="1"/>
              <a:t>nároky</a:t>
            </a:r>
            <a:r>
              <a:rPr lang="en-US" dirty="0"/>
              <a:t> </a:t>
            </a:r>
            <a:r>
              <a:rPr lang="en-US" dirty="0" err="1"/>
              <a:t>na</a:t>
            </a:r>
            <a:r>
              <a:rPr lang="en-US" dirty="0"/>
              <a:t> </a:t>
            </a:r>
            <a:r>
              <a:rPr lang="en-US" dirty="0" err="1"/>
              <a:t>firmu</a:t>
            </a:r>
            <a:r>
              <a:rPr lang="en-US" dirty="0"/>
              <a:t>, by </a:t>
            </a:r>
            <a:r>
              <a:rPr lang="en-US" dirty="0" err="1"/>
              <a:t>měly</a:t>
            </a:r>
            <a:r>
              <a:rPr lang="en-US" dirty="0"/>
              <a:t> </a:t>
            </a:r>
            <a:r>
              <a:rPr lang="en-US" dirty="0" err="1"/>
              <a:t>unést</a:t>
            </a:r>
            <a:r>
              <a:rPr lang="en-US" dirty="0"/>
              <a:t> </a:t>
            </a:r>
            <a:r>
              <a:rPr lang="en-US" dirty="0" err="1"/>
              <a:t>vyšší</a:t>
            </a:r>
            <a:r>
              <a:rPr lang="en-US" dirty="0"/>
              <a:t> </a:t>
            </a:r>
            <a:r>
              <a:rPr lang="en-US" dirty="0" err="1"/>
              <a:t>cenu</a:t>
            </a:r>
            <a:r>
              <a:rPr lang="en-US" dirty="0"/>
              <a:t>. </a:t>
            </a:r>
            <a:r>
              <a:rPr lang="en-US" dirty="0" err="1"/>
              <a:t>Opomenutí</a:t>
            </a:r>
            <a:r>
              <a:rPr lang="en-US" dirty="0"/>
              <a:t> </a:t>
            </a:r>
            <a:r>
              <a:rPr lang="en-US" dirty="0" err="1"/>
              <a:t>provést</a:t>
            </a:r>
            <a:r>
              <a:rPr lang="en-US" dirty="0"/>
              <a:t> </a:t>
            </a:r>
            <a:r>
              <a:rPr lang="en-US" dirty="0" err="1"/>
              <a:t>úpravy</a:t>
            </a:r>
            <a:r>
              <a:rPr lang="en-US" dirty="0"/>
              <a:t> </a:t>
            </a:r>
            <a:r>
              <a:rPr lang="en-US" dirty="0" err="1"/>
              <a:t>alokace</a:t>
            </a:r>
            <a:r>
              <a:rPr lang="en-US" dirty="0"/>
              <a:t> </a:t>
            </a:r>
            <a:r>
              <a:rPr lang="en-US" dirty="0" err="1"/>
              <a:t>nákladů</a:t>
            </a:r>
            <a:r>
              <a:rPr lang="en-US" dirty="0"/>
              <a:t> </a:t>
            </a:r>
            <a:r>
              <a:rPr lang="en-US" dirty="0" err="1"/>
              <a:t>tak</a:t>
            </a:r>
            <a:r>
              <a:rPr lang="en-US" dirty="0"/>
              <a:t>, aby </a:t>
            </a:r>
            <a:r>
              <a:rPr lang="en-US" dirty="0" err="1"/>
              <a:t>odrážela</a:t>
            </a:r>
            <a:r>
              <a:rPr lang="en-US" dirty="0"/>
              <a:t> </a:t>
            </a:r>
            <a:r>
              <a:rPr lang="en-US" dirty="0" err="1"/>
              <a:t>reálnou</a:t>
            </a:r>
            <a:r>
              <a:rPr lang="en-US" dirty="0"/>
              <a:t> </a:t>
            </a:r>
            <a:r>
              <a:rPr lang="en-US" dirty="0" err="1"/>
              <a:t>úroveň</a:t>
            </a:r>
            <a:r>
              <a:rPr lang="en-US" dirty="0"/>
              <a:t> </a:t>
            </a:r>
            <a:r>
              <a:rPr lang="en-US" dirty="0" err="1"/>
              <a:t>využití</a:t>
            </a:r>
            <a:r>
              <a:rPr lang="en-US" dirty="0"/>
              <a:t> </a:t>
            </a:r>
            <a:r>
              <a:rPr lang="en-US" dirty="0" err="1"/>
              <a:t>podpůrných</a:t>
            </a:r>
            <a:r>
              <a:rPr lang="en-US" dirty="0"/>
              <a:t> </a:t>
            </a:r>
            <a:r>
              <a:rPr lang="en-US" dirty="0" err="1"/>
              <a:t>zdrojů</a:t>
            </a:r>
            <a:r>
              <a:rPr lang="en-US" dirty="0"/>
              <a:t>, </a:t>
            </a:r>
            <a:r>
              <a:rPr lang="en-US" dirty="0" err="1"/>
              <a:t>jedině</a:t>
            </a:r>
            <a:r>
              <a:rPr lang="en-US" dirty="0"/>
              <a:t> </a:t>
            </a:r>
            <a:r>
              <a:rPr lang="en-US" dirty="0" err="1"/>
              <a:t>penalizuje</a:t>
            </a:r>
            <a:r>
              <a:rPr lang="en-US" dirty="0"/>
              <a:t> </a:t>
            </a:r>
            <a:r>
              <a:rPr lang="en-US" dirty="0" err="1"/>
              <a:t>takové</a:t>
            </a:r>
            <a:r>
              <a:rPr lang="en-US" dirty="0"/>
              <a:t> </a:t>
            </a:r>
            <a:r>
              <a:rPr lang="en-US" dirty="0" err="1"/>
              <a:t>skupiny</a:t>
            </a:r>
            <a:r>
              <a:rPr lang="en-US" dirty="0"/>
              <a:t> </a:t>
            </a:r>
            <a:r>
              <a:rPr lang="en-US" dirty="0" err="1"/>
              <a:t>produktů</a:t>
            </a:r>
            <a:r>
              <a:rPr lang="en-US" dirty="0"/>
              <a:t>, </a:t>
            </a:r>
            <a:r>
              <a:rPr lang="en-US" dirty="0" err="1"/>
              <a:t>které</a:t>
            </a:r>
            <a:r>
              <a:rPr lang="en-US" dirty="0"/>
              <a:t> </a:t>
            </a:r>
            <a:r>
              <a:rPr lang="en-US" dirty="0" err="1"/>
              <a:t>využívají</a:t>
            </a:r>
            <a:r>
              <a:rPr lang="en-US" dirty="0"/>
              <a:t> </a:t>
            </a:r>
            <a:r>
              <a:rPr lang="en-US" dirty="0" err="1"/>
              <a:t>proporcionálně</a:t>
            </a:r>
            <a:r>
              <a:rPr lang="en-US" dirty="0"/>
              <a:t> </a:t>
            </a:r>
            <a:r>
              <a:rPr lang="en-US" dirty="0" err="1"/>
              <a:t>nižší</a:t>
            </a:r>
            <a:r>
              <a:rPr lang="en-US" dirty="0"/>
              <a:t> </a:t>
            </a:r>
            <a:r>
              <a:rPr lang="en-US" dirty="0" err="1"/>
              <a:t>objem</a:t>
            </a:r>
            <a:r>
              <a:rPr lang="en-US" dirty="0"/>
              <a:t> </a:t>
            </a:r>
            <a:r>
              <a:rPr lang="en-US" dirty="0" err="1"/>
              <a:t>zdrojů</a:t>
            </a:r>
            <a:r>
              <a:rPr lang="en-US" dirty="0"/>
              <a:t> </a:t>
            </a:r>
            <a:r>
              <a:rPr lang="en-US" dirty="0" err="1"/>
              <a:t>než</a:t>
            </a:r>
            <a:r>
              <a:rPr lang="en-US" dirty="0"/>
              <a:t> </a:t>
            </a:r>
            <a:r>
              <a:rPr lang="en-US" dirty="0" err="1"/>
              <a:t>ostatní</a:t>
            </a:r>
            <a:r>
              <a:rPr lang="en-US" dirty="0"/>
              <a:t>. </a:t>
            </a:r>
            <a:r>
              <a:rPr lang="en-US" dirty="0" err="1"/>
              <a:t>Skupiny</a:t>
            </a:r>
            <a:r>
              <a:rPr lang="en-US" dirty="0"/>
              <a:t> </a:t>
            </a:r>
            <a:r>
              <a:rPr lang="en-US" dirty="0" err="1"/>
              <a:t>produktů</a:t>
            </a:r>
            <a:r>
              <a:rPr lang="en-US" dirty="0"/>
              <a:t> s </a:t>
            </a:r>
            <a:r>
              <a:rPr lang="en-US" dirty="0" err="1"/>
              <a:t>nízkou</a:t>
            </a:r>
            <a:r>
              <a:rPr lang="en-US" dirty="0"/>
              <a:t> </a:t>
            </a:r>
            <a:r>
              <a:rPr lang="en-US" dirty="0" err="1"/>
              <a:t>úrovní</a:t>
            </a:r>
            <a:r>
              <a:rPr lang="en-US" dirty="0"/>
              <a:t> </a:t>
            </a:r>
            <a:r>
              <a:rPr lang="en-US" dirty="0" err="1"/>
              <a:t>spo-třeby</a:t>
            </a:r>
            <a:r>
              <a:rPr lang="en-US" dirty="0"/>
              <a:t> </a:t>
            </a:r>
            <a:r>
              <a:rPr lang="en-US" dirty="0" err="1"/>
              <a:t>podpůrných</a:t>
            </a:r>
            <a:r>
              <a:rPr lang="en-US" dirty="0"/>
              <a:t> </a:t>
            </a:r>
            <a:r>
              <a:rPr lang="en-US" dirty="0" err="1"/>
              <a:t>aktivit</a:t>
            </a:r>
            <a:r>
              <a:rPr lang="en-US" dirty="0"/>
              <a:t> </a:t>
            </a:r>
            <a:r>
              <a:rPr lang="en-US" dirty="0" err="1"/>
              <a:t>tak</a:t>
            </a:r>
            <a:r>
              <a:rPr lang="en-US" dirty="0"/>
              <a:t> </a:t>
            </a:r>
            <a:r>
              <a:rPr lang="en-US" dirty="0" err="1"/>
              <a:t>přestanou</a:t>
            </a:r>
            <a:r>
              <a:rPr lang="en-US" dirty="0"/>
              <a:t> </a:t>
            </a:r>
            <a:r>
              <a:rPr lang="en-US" dirty="0" err="1"/>
              <a:t>podporovat</a:t>
            </a:r>
            <a:r>
              <a:rPr lang="en-US" dirty="0"/>
              <a:t> </a:t>
            </a:r>
            <a:r>
              <a:rPr lang="en-US" dirty="0" err="1"/>
              <a:t>ostatní</a:t>
            </a:r>
            <a:endParaRPr lang="en-US" dirty="0"/>
          </a:p>
        </p:txBody>
      </p:sp>
    </p:spTree>
    <p:extLst>
      <p:ext uri="{BB962C8B-B14F-4D97-AF65-F5344CB8AC3E}">
        <p14:creationId xmlns:p14="http://schemas.microsoft.com/office/powerpoint/2010/main" val="25653156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normAutofit/>
          </a:bodyPr>
          <a:lstStyle/>
          <a:p>
            <a:r>
              <a:rPr lang="cs-CZ" dirty="0" smtClean="0"/>
              <a:t>Kalkulace ABC</a:t>
            </a:r>
            <a:endParaRPr lang="cs-CZ" dirty="0"/>
          </a:p>
        </p:txBody>
      </p:sp>
      <p:sp>
        <p:nvSpPr>
          <p:cNvPr id="5" name="Zástupný symbol pro obsah 4"/>
          <p:cNvSpPr>
            <a:spLocks noGrp="1"/>
          </p:cNvSpPr>
          <p:nvPr>
            <p:ph idx="1"/>
          </p:nvPr>
        </p:nvSpPr>
        <p:spPr>
          <a:xfrm>
            <a:off x="457200" y="1600201"/>
            <a:ext cx="8229600" cy="3484984"/>
          </a:xfrm>
        </p:spPr>
        <p:txBody>
          <a:bodyPr>
            <a:normAutofit/>
          </a:bodyPr>
          <a:lstStyle/>
          <a:p>
            <a:r>
              <a:rPr lang="cs-CZ" dirty="0" smtClean="0"/>
              <a:t>Pomocí </a:t>
            </a:r>
            <a:r>
              <a:rPr lang="cs-CZ" dirty="0"/>
              <a:t>metody ABC rozdělujeme pouze náklady, které nemůžeme přímo přiřadit ke kalkulační jednici. Metoda ABC vznikla jako reakce na změny v nevýrobní sféře (službách), kde v kalkulaci je zaznamenána změna struktury nákladů a podíl přímých nákladů je minimální. </a:t>
            </a:r>
          </a:p>
          <a:p>
            <a:r>
              <a:rPr lang="cs-CZ" dirty="0"/>
              <a:t>Výpočet je stejný jako při přirážkové kalkulaci s naturální základnou. V čitateli je rozpočet režijních nákladů, které byly přiřazeny dané činnosti a ve jmenovateli je suma provedených aktivit.</a:t>
            </a:r>
          </a:p>
          <a:p>
            <a:pPr lvl="0"/>
            <a:endParaRPr lang="cs-CZ" dirty="0"/>
          </a:p>
          <a:p>
            <a:pPr>
              <a:buNone/>
            </a:pPr>
            <a:endParaRPr lang="cs-CZ" dirty="0"/>
          </a:p>
        </p:txBody>
      </p:sp>
      <p:graphicFrame>
        <p:nvGraphicFramePr>
          <p:cNvPr id="25604" name="Object 4"/>
          <p:cNvGraphicFramePr>
            <a:graphicFrameLocks noChangeAspect="1"/>
          </p:cNvGraphicFramePr>
          <p:nvPr/>
        </p:nvGraphicFramePr>
        <p:xfrm>
          <a:off x="0" y="5445224"/>
          <a:ext cx="9883775" cy="608013"/>
        </p:xfrm>
        <a:graphic>
          <a:graphicData uri="http://schemas.openxmlformats.org/presentationml/2006/ole">
            <mc:AlternateContent xmlns:mc="http://schemas.openxmlformats.org/markup-compatibility/2006">
              <mc:Choice xmlns:v="urn:schemas-microsoft-com:vml" Requires="v">
                <p:oleObj spid="_x0000_s2052" name="Dokument" r:id="rId4" imgW="5752474" imgH="354802" progId="Word.Document.12">
                  <p:embed/>
                </p:oleObj>
              </mc:Choice>
              <mc:Fallback>
                <p:oleObj name="Dokument" r:id="rId4" imgW="5752474" imgH="354802" progId="Word.Document.12">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5445224"/>
                        <a:ext cx="9883775" cy="608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31354856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Nadpis 1"/>
          <p:cNvSpPr>
            <a:spLocks noGrp="1"/>
          </p:cNvSpPr>
          <p:nvPr>
            <p:ph type="title"/>
          </p:nvPr>
        </p:nvSpPr>
        <p:spPr/>
        <p:txBody>
          <a:bodyPr/>
          <a:lstStyle/>
          <a:p>
            <a:r>
              <a:rPr lang="cs-CZ" smtClean="0"/>
              <a:t>Srovnání:</a:t>
            </a:r>
          </a:p>
        </p:txBody>
      </p:sp>
      <p:pic>
        <p:nvPicPr>
          <p:cNvPr id="8195" name="obrázek 1"/>
          <p:cNvPicPr>
            <a:picLocks noChangeAspect="1" noChangeArrowheads="1"/>
          </p:cNvPicPr>
          <p:nvPr/>
        </p:nvPicPr>
        <p:blipFill>
          <a:blip r:embed="rId2" cstate="print"/>
          <a:srcRect/>
          <a:stretch>
            <a:fillRect/>
          </a:stretch>
        </p:blipFill>
        <p:spPr bwMode="auto">
          <a:xfrm>
            <a:off x="715963" y="1428750"/>
            <a:ext cx="7702550" cy="3857625"/>
          </a:xfrm>
          <a:prstGeom prst="rect">
            <a:avLst/>
          </a:prstGeom>
          <a:noFill/>
          <a:ln w="9525">
            <a:noFill/>
            <a:miter lim="800000"/>
            <a:headEnd/>
            <a:tailEnd/>
          </a:ln>
        </p:spPr>
      </p:pic>
      <p:sp>
        <p:nvSpPr>
          <p:cNvPr id="8196" name="TextovéPole 4"/>
          <p:cNvSpPr txBox="1">
            <a:spLocks noChangeArrowheads="1"/>
          </p:cNvSpPr>
          <p:nvPr/>
        </p:nvSpPr>
        <p:spPr bwMode="auto">
          <a:xfrm>
            <a:off x="2143125" y="5286375"/>
            <a:ext cx="4572000" cy="369888"/>
          </a:xfrm>
          <a:prstGeom prst="rect">
            <a:avLst/>
          </a:prstGeom>
          <a:noFill/>
          <a:ln w="9525">
            <a:noFill/>
            <a:miter lim="800000"/>
            <a:headEnd/>
            <a:tailEnd/>
          </a:ln>
        </p:spPr>
        <p:txBody>
          <a:bodyPr>
            <a:spAutoFit/>
          </a:bodyPr>
          <a:lstStyle/>
          <a:p>
            <a:r>
              <a:rPr lang="cs-CZ"/>
              <a:t>Tradiční postup</a:t>
            </a:r>
          </a:p>
        </p:txBody>
      </p:sp>
    </p:spTree>
    <p:extLst>
      <p:ext uri="{BB962C8B-B14F-4D97-AF65-F5344CB8AC3E}">
        <p14:creationId xmlns:p14="http://schemas.microsoft.com/office/powerpoint/2010/main" val="8353696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Nadpis 1"/>
          <p:cNvSpPr>
            <a:spLocks noGrp="1"/>
          </p:cNvSpPr>
          <p:nvPr>
            <p:ph type="title"/>
          </p:nvPr>
        </p:nvSpPr>
        <p:spPr/>
        <p:txBody>
          <a:bodyPr/>
          <a:lstStyle/>
          <a:p>
            <a:r>
              <a:rPr lang="cs-CZ" smtClean="0"/>
              <a:t>ABC postup</a:t>
            </a:r>
          </a:p>
        </p:txBody>
      </p:sp>
      <p:pic>
        <p:nvPicPr>
          <p:cNvPr id="9219" name="obrázek 2"/>
          <p:cNvPicPr>
            <a:picLocks noChangeAspect="1" noChangeArrowheads="1"/>
          </p:cNvPicPr>
          <p:nvPr/>
        </p:nvPicPr>
        <p:blipFill>
          <a:blip r:embed="rId2" cstate="print"/>
          <a:srcRect/>
          <a:stretch>
            <a:fillRect/>
          </a:stretch>
        </p:blipFill>
        <p:spPr bwMode="auto">
          <a:xfrm>
            <a:off x="630238" y="2214563"/>
            <a:ext cx="7132637" cy="3643312"/>
          </a:xfrm>
          <a:prstGeom prst="rect">
            <a:avLst/>
          </a:prstGeom>
          <a:noFill/>
          <a:ln w="9525">
            <a:noFill/>
            <a:miter lim="800000"/>
            <a:headEnd/>
            <a:tailEnd/>
          </a:ln>
        </p:spPr>
      </p:pic>
    </p:spTree>
    <p:extLst>
      <p:ext uri="{BB962C8B-B14F-4D97-AF65-F5344CB8AC3E}">
        <p14:creationId xmlns:p14="http://schemas.microsoft.com/office/powerpoint/2010/main" val="249647892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Nadpis 1"/>
          <p:cNvSpPr>
            <a:spLocks noGrp="1"/>
          </p:cNvSpPr>
          <p:nvPr>
            <p:ph type="title"/>
          </p:nvPr>
        </p:nvSpPr>
        <p:spPr/>
        <p:txBody>
          <a:bodyPr/>
          <a:lstStyle/>
          <a:p>
            <a:r>
              <a:rPr lang="cs-CZ" smtClean="0"/>
              <a:t>Úprava pojmosloví</a:t>
            </a:r>
          </a:p>
        </p:txBody>
      </p:sp>
      <p:sp>
        <p:nvSpPr>
          <p:cNvPr id="10243" name="Zástupný symbol pro obsah 2"/>
          <p:cNvSpPr>
            <a:spLocks noGrp="1"/>
          </p:cNvSpPr>
          <p:nvPr>
            <p:ph idx="1"/>
          </p:nvPr>
        </p:nvSpPr>
        <p:spPr>
          <a:xfrm>
            <a:off x="457200" y="1390918"/>
            <a:ext cx="8229600" cy="4735245"/>
          </a:xfrm>
        </p:spPr>
        <p:txBody>
          <a:bodyPr/>
          <a:lstStyle/>
          <a:p>
            <a:r>
              <a:rPr lang="cs-CZ" dirty="0" smtClean="0"/>
              <a:t>Nákladový objekt- nahrazuje pojem kalkulační jednice – nové vymezení: smlouva, zákazník…</a:t>
            </a:r>
          </a:p>
          <a:p>
            <a:r>
              <a:rPr lang="cs-CZ" dirty="0" smtClean="0"/>
              <a:t>Aktivity – činnosti, které způsobují vznik nákladů, svázány s kalkulací</a:t>
            </a:r>
          </a:p>
          <a:p>
            <a:r>
              <a:rPr lang="cs-CZ" dirty="0" smtClean="0"/>
              <a:t>Zdroje -  zaměstnanci, technologie, </a:t>
            </a:r>
            <a:r>
              <a:rPr lang="cs-CZ" dirty="0" err="1" smtClean="0"/>
              <a:t>know</a:t>
            </a:r>
            <a:r>
              <a:rPr lang="cs-CZ" dirty="0" smtClean="0"/>
              <a:t> </a:t>
            </a:r>
            <a:r>
              <a:rPr lang="cs-CZ" dirty="0" err="1" smtClean="0"/>
              <a:t>how</a:t>
            </a:r>
            <a:r>
              <a:rPr lang="cs-CZ" dirty="0" smtClean="0"/>
              <a:t>…</a:t>
            </a:r>
          </a:p>
          <a:p>
            <a:r>
              <a:rPr lang="cs-CZ" dirty="0" smtClean="0"/>
              <a:t>Nosič nákladů- alternativa k rozvrhové základně</a:t>
            </a:r>
          </a:p>
          <a:p>
            <a:r>
              <a:rPr lang="cs-CZ" sz="2800" dirty="0" smtClean="0">
                <a:solidFill>
                  <a:srgbClr val="FF0000"/>
                </a:solidFill>
              </a:rPr>
              <a:t>Využívá se systém kombinace přirážek a sazeb dle skutečně využívaných aktivit výrobkem či službou</a:t>
            </a:r>
          </a:p>
          <a:p>
            <a:endParaRPr lang="cs-CZ" dirty="0" smtClean="0"/>
          </a:p>
        </p:txBody>
      </p:sp>
    </p:spTree>
    <p:extLst>
      <p:ext uri="{BB962C8B-B14F-4D97-AF65-F5344CB8AC3E}">
        <p14:creationId xmlns:p14="http://schemas.microsoft.com/office/powerpoint/2010/main" val="2024115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40000" y="365130"/>
            <a:ext cx="8064000" cy="760862"/>
          </a:xfrm>
        </p:spPr>
        <p:txBody>
          <a:bodyPr/>
          <a:lstStyle/>
          <a:p>
            <a:r>
              <a:rPr lang="cs-CZ" dirty="0" smtClean="0"/>
              <a:t>Příklad </a:t>
            </a:r>
            <a:endParaRPr lang="en-US" dirty="0"/>
          </a:p>
        </p:txBody>
      </p:sp>
      <p:sp>
        <p:nvSpPr>
          <p:cNvPr id="6" name="Obdélník 5"/>
          <p:cNvSpPr/>
          <p:nvPr/>
        </p:nvSpPr>
        <p:spPr>
          <a:xfrm>
            <a:off x="637503" y="1125992"/>
            <a:ext cx="8300433" cy="729430"/>
          </a:xfrm>
          <a:prstGeom prst="rect">
            <a:avLst/>
          </a:prstGeom>
        </p:spPr>
        <p:txBody>
          <a:bodyPr wrap="square">
            <a:spAutoFit/>
          </a:bodyPr>
          <a:lstStyle/>
          <a:p>
            <a:pPr>
              <a:lnSpc>
                <a:spcPct val="115000"/>
              </a:lnSpc>
              <a:spcAft>
                <a:spcPts val="1000"/>
              </a:spcAft>
            </a:pPr>
            <a:r>
              <a:rPr lang="cs-CZ" dirty="0">
                <a:latin typeface="Times New Roman" panose="02020603050405020304" pitchFamily="18" charset="0"/>
                <a:ea typeface="Times New Roman" panose="02020603050405020304" pitchFamily="18" charset="0"/>
                <a:cs typeface="Times New Roman" panose="02020603050405020304" pitchFamily="18" charset="0"/>
              </a:rPr>
              <a:t>Společnost Beta, s.r.o. obchoduje s výrobky A </a:t>
            </a:r>
            <a:r>
              <a:rPr lang="cs-CZ" dirty="0" err="1">
                <a:latin typeface="Times New Roman" panose="02020603050405020304" pitchFamily="18" charset="0"/>
                <a:ea typeface="Times New Roman" panose="02020603050405020304" pitchFamily="18" charset="0"/>
                <a:cs typeface="Times New Roman" panose="02020603050405020304" pitchFamily="18" charset="0"/>
              </a:rPr>
              <a:t>a</a:t>
            </a:r>
            <a:r>
              <a:rPr lang="cs-CZ" dirty="0">
                <a:latin typeface="Times New Roman" panose="02020603050405020304" pitchFamily="18" charset="0"/>
                <a:ea typeface="Times New Roman" panose="02020603050405020304" pitchFamily="18" charset="0"/>
                <a:cs typeface="Times New Roman" panose="02020603050405020304" pitchFamily="18" charset="0"/>
              </a:rPr>
              <a:t> B,  o nichž jsou k dispozici tyto informace:</a:t>
            </a:r>
            <a:endParaRPr lang="cs-CZ" sz="1600" dirty="0">
              <a:effectLst/>
              <a:latin typeface="Calibri" panose="020F0502020204030204" pitchFamily="34" charset="0"/>
              <a:ea typeface="Times New Roman" panose="02020603050405020304" pitchFamily="18" charset="0"/>
              <a:cs typeface="Times New Roman" panose="02020603050405020304" pitchFamily="18" charset="0"/>
            </a:endParaRPr>
          </a:p>
        </p:txBody>
      </p:sp>
      <p:graphicFrame>
        <p:nvGraphicFramePr>
          <p:cNvPr id="7" name="Tabulka 6"/>
          <p:cNvGraphicFramePr>
            <a:graphicFrameLocks noGrp="1"/>
          </p:cNvGraphicFramePr>
          <p:nvPr>
            <p:extLst>
              <p:ext uri="{D42A27DB-BD31-4B8C-83A1-F6EECF244321}">
                <p14:modId xmlns:p14="http://schemas.microsoft.com/office/powerpoint/2010/main" val="868915088"/>
              </p:ext>
            </p:extLst>
          </p:nvPr>
        </p:nvGraphicFramePr>
        <p:xfrm>
          <a:off x="539500" y="2055407"/>
          <a:ext cx="8064500" cy="1525270"/>
        </p:xfrm>
        <a:graphic>
          <a:graphicData uri="http://schemas.openxmlformats.org/drawingml/2006/table">
            <a:tbl>
              <a:tblPr>
                <a:tableStyleId>{073A0DAA-6AF3-43AB-8588-CEC1D06C72B9}</a:tableStyleId>
              </a:tblPr>
              <a:tblGrid>
                <a:gridCol w="3561283"/>
                <a:gridCol w="1311288"/>
                <a:gridCol w="1499997"/>
                <a:gridCol w="1691932"/>
              </a:tblGrid>
              <a:tr h="0">
                <a:tc>
                  <a:txBody>
                    <a:bodyPr/>
                    <a:lstStyle/>
                    <a:p>
                      <a:pPr>
                        <a:lnSpc>
                          <a:spcPct val="115000"/>
                        </a:lnSpc>
                        <a:spcAft>
                          <a:spcPts val="1000"/>
                        </a:spcAft>
                      </a:pPr>
                      <a:r>
                        <a:rPr lang="cs-CZ" sz="1200" dirty="0">
                          <a:effectLst/>
                        </a:rPr>
                        <a:t>Ukazatel</a:t>
                      </a:r>
                      <a:endParaRPr lang="cs-CZ"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1000"/>
                        </a:spcAft>
                      </a:pPr>
                      <a:r>
                        <a:rPr lang="cs-CZ" sz="1200">
                          <a:effectLst/>
                        </a:rPr>
                        <a:t>Měrná jednotka</a:t>
                      </a:r>
                      <a:endParaRPr lang="cs-CZ"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1000"/>
                        </a:spcAft>
                      </a:pPr>
                      <a:r>
                        <a:rPr lang="cs-CZ" sz="1200">
                          <a:effectLst/>
                        </a:rPr>
                        <a:t>Výrobek A</a:t>
                      </a:r>
                      <a:endParaRPr lang="cs-CZ"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1000"/>
                        </a:spcAft>
                      </a:pPr>
                      <a:r>
                        <a:rPr lang="cs-CZ" sz="1200">
                          <a:effectLst/>
                        </a:rPr>
                        <a:t>Výrobek </a:t>
                      </a:r>
                      <a:endParaRPr lang="cs-CZ" sz="1100">
                        <a:effectLst/>
                      </a:endParaRPr>
                    </a:p>
                    <a:p>
                      <a:pPr algn="ctr">
                        <a:lnSpc>
                          <a:spcPct val="115000"/>
                        </a:lnSpc>
                        <a:spcAft>
                          <a:spcPts val="1000"/>
                        </a:spcAft>
                      </a:pPr>
                      <a:r>
                        <a:rPr lang="cs-CZ" sz="1200">
                          <a:effectLst/>
                        </a:rPr>
                        <a:t>B</a:t>
                      </a:r>
                      <a:endParaRPr lang="cs-CZ"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nSpc>
                          <a:spcPct val="115000"/>
                        </a:lnSpc>
                        <a:spcAft>
                          <a:spcPts val="1000"/>
                        </a:spcAft>
                      </a:pPr>
                      <a:r>
                        <a:rPr lang="cs-CZ" sz="1200">
                          <a:effectLst/>
                        </a:rPr>
                        <a:t>Nákupní objem</a:t>
                      </a:r>
                      <a:endParaRPr lang="cs-CZ"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1000"/>
                        </a:spcAft>
                      </a:pPr>
                      <a:r>
                        <a:rPr lang="cs-CZ" sz="1200">
                          <a:effectLst/>
                        </a:rPr>
                        <a:t>ks</a:t>
                      </a:r>
                      <a:endParaRPr lang="cs-CZ"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lnSpc>
                          <a:spcPct val="115000"/>
                        </a:lnSpc>
                        <a:spcAft>
                          <a:spcPts val="1000"/>
                        </a:spcAft>
                      </a:pPr>
                      <a:r>
                        <a:rPr lang="cs-CZ" sz="1200">
                          <a:effectLst/>
                        </a:rPr>
                        <a:t>2 000</a:t>
                      </a:r>
                      <a:endParaRPr lang="cs-CZ"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lnSpc>
                          <a:spcPct val="115000"/>
                        </a:lnSpc>
                        <a:spcAft>
                          <a:spcPts val="1000"/>
                        </a:spcAft>
                      </a:pPr>
                      <a:r>
                        <a:rPr lang="cs-CZ" sz="1200">
                          <a:effectLst/>
                        </a:rPr>
                        <a:t>5 000</a:t>
                      </a:r>
                      <a:endParaRPr lang="cs-CZ"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nSpc>
                          <a:spcPct val="115000"/>
                        </a:lnSpc>
                        <a:spcAft>
                          <a:spcPts val="1000"/>
                        </a:spcAft>
                      </a:pPr>
                      <a:r>
                        <a:rPr lang="cs-CZ" sz="1200">
                          <a:effectLst/>
                        </a:rPr>
                        <a:t>Materiál - jednicový</a:t>
                      </a:r>
                      <a:endParaRPr lang="cs-CZ"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1000"/>
                        </a:spcAft>
                      </a:pPr>
                      <a:r>
                        <a:rPr lang="cs-CZ" sz="1200" dirty="0">
                          <a:effectLst/>
                        </a:rPr>
                        <a:t>Kč celkem</a:t>
                      </a:r>
                      <a:endParaRPr lang="cs-CZ"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lnSpc>
                          <a:spcPct val="115000"/>
                        </a:lnSpc>
                        <a:spcAft>
                          <a:spcPts val="1000"/>
                        </a:spcAft>
                      </a:pPr>
                      <a:r>
                        <a:rPr lang="cs-CZ" sz="1200">
                          <a:effectLst/>
                        </a:rPr>
                        <a:t>25 000 </a:t>
                      </a:r>
                      <a:endParaRPr lang="cs-CZ"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lnSpc>
                          <a:spcPct val="115000"/>
                        </a:lnSpc>
                        <a:spcAft>
                          <a:spcPts val="1000"/>
                        </a:spcAft>
                      </a:pPr>
                      <a:r>
                        <a:rPr lang="cs-CZ" sz="1200">
                          <a:effectLst/>
                        </a:rPr>
                        <a:t>20 000</a:t>
                      </a:r>
                      <a:endParaRPr lang="cs-CZ"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nSpc>
                          <a:spcPct val="115000"/>
                        </a:lnSpc>
                        <a:spcAft>
                          <a:spcPts val="1000"/>
                        </a:spcAft>
                      </a:pPr>
                      <a:r>
                        <a:rPr lang="cs-CZ" sz="1200">
                          <a:effectLst/>
                        </a:rPr>
                        <a:t>Mzdy - jednicové</a:t>
                      </a:r>
                      <a:endParaRPr lang="cs-CZ"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1000"/>
                        </a:spcAft>
                      </a:pPr>
                      <a:r>
                        <a:rPr lang="cs-CZ" sz="1200">
                          <a:effectLst/>
                        </a:rPr>
                        <a:t>Kč/ celkem</a:t>
                      </a:r>
                      <a:endParaRPr lang="cs-CZ"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lnSpc>
                          <a:spcPct val="115000"/>
                        </a:lnSpc>
                        <a:spcAft>
                          <a:spcPts val="1000"/>
                        </a:spcAft>
                      </a:pPr>
                      <a:r>
                        <a:rPr lang="cs-CZ" sz="1200">
                          <a:effectLst/>
                        </a:rPr>
                        <a:t>15 000</a:t>
                      </a:r>
                      <a:endParaRPr lang="cs-CZ"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lnSpc>
                          <a:spcPct val="115000"/>
                        </a:lnSpc>
                        <a:spcAft>
                          <a:spcPts val="1000"/>
                        </a:spcAft>
                      </a:pPr>
                      <a:r>
                        <a:rPr lang="cs-CZ" sz="1200">
                          <a:effectLst/>
                        </a:rPr>
                        <a:t>50 000</a:t>
                      </a:r>
                      <a:endParaRPr lang="cs-CZ"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nSpc>
                          <a:spcPct val="115000"/>
                        </a:lnSpc>
                        <a:spcAft>
                          <a:spcPts val="1000"/>
                        </a:spcAft>
                      </a:pPr>
                      <a:r>
                        <a:rPr lang="cs-CZ" sz="1200">
                          <a:effectLst/>
                        </a:rPr>
                        <a:t>Počet konzultací </a:t>
                      </a:r>
                      <a:endParaRPr lang="cs-CZ"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1000"/>
                        </a:spcAft>
                      </a:pPr>
                      <a:r>
                        <a:rPr lang="cs-CZ" sz="1200">
                          <a:effectLst/>
                        </a:rPr>
                        <a:t>Počet/výrobek</a:t>
                      </a:r>
                      <a:endParaRPr lang="cs-CZ"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lnSpc>
                          <a:spcPct val="115000"/>
                        </a:lnSpc>
                        <a:spcAft>
                          <a:spcPts val="1000"/>
                        </a:spcAft>
                      </a:pPr>
                      <a:r>
                        <a:rPr lang="cs-CZ" sz="1200">
                          <a:effectLst/>
                        </a:rPr>
                        <a:t>4</a:t>
                      </a:r>
                      <a:endParaRPr lang="cs-CZ"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lnSpc>
                          <a:spcPct val="115000"/>
                        </a:lnSpc>
                        <a:spcAft>
                          <a:spcPts val="1000"/>
                        </a:spcAft>
                      </a:pPr>
                      <a:r>
                        <a:rPr lang="cs-CZ" sz="1200">
                          <a:effectLst/>
                        </a:rPr>
                        <a:t>3</a:t>
                      </a:r>
                      <a:endParaRPr lang="cs-CZ"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nSpc>
                          <a:spcPct val="115000"/>
                        </a:lnSpc>
                        <a:spcAft>
                          <a:spcPts val="1000"/>
                        </a:spcAft>
                      </a:pPr>
                      <a:r>
                        <a:rPr lang="cs-CZ" sz="1200">
                          <a:effectLst/>
                        </a:rPr>
                        <a:t>Počet dodávek</a:t>
                      </a:r>
                      <a:endParaRPr lang="cs-CZ"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1000"/>
                        </a:spcAft>
                      </a:pPr>
                      <a:r>
                        <a:rPr lang="cs-CZ" sz="1200">
                          <a:effectLst/>
                        </a:rPr>
                        <a:t>Počet celkem</a:t>
                      </a:r>
                      <a:endParaRPr lang="cs-CZ"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lnSpc>
                          <a:spcPct val="115000"/>
                        </a:lnSpc>
                        <a:spcAft>
                          <a:spcPts val="1000"/>
                        </a:spcAft>
                      </a:pPr>
                      <a:r>
                        <a:rPr lang="cs-CZ" sz="1200">
                          <a:effectLst/>
                        </a:rPr>
                        <a:t>40</a:t>
                      </a:r>
                      <a:endParaRPr lang="cs-CZ"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lnSpc>
                          <a:spcPct val="115000"/>
                        </a:lnSpc>
                        <a:spcAft>
                          <a:spcPts val="1000"/>
                        </a:spcAft>
                      </a:pPr>
                      <a:r>
                        <a:rPr lang="cs-CZ" sz="1200" dirty="0">
                          <a:effectLst/>
                        </a:rPr>
                        <a:t>80</a:t>
                      </a:r>
                      <a:endParaRPr lang="cs-CZ"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8" name="Obdélník 7"/>
          <p:cNvSpPr/>
          <p:nvPr/>
        </p:nvSpPr>
        <p:spPr>
          <a:xfrm>
            <a:off x="637503" y="3780663"/>
            <a:ext cx="8725437" cy="2618666"/>
          </a:xfrm>
          <a:prstGeom prst="rect">
            <a:avLst/>
          </a:prstGeom>
        </p:spPr>
        <p:txBody>
          <a:bodyPr wrap="square">
            <a:spAutoFit/>
          </a:bodyPr>
          <a:lstStyle/>
          <a:p>
            <a:pPr>
              <a:lnSpc>
                <a:spcPct val="115000"/>
              </a:lnSpc>
              <a:spcAft>
                <a:spcPts val="1000"/>
              </a:spcAft>
            </a:pPr>
            <a:r>
              <a:rPr lang="cs-CZ" sz="1400" dirty="0">
                <a:latin typeface="Times New Roman" panose="02020603050405020304" pitchFamily="18" charset="0"/>
                <a:ea typeface="Times New Roman" panose="02020603050405020304" pitchFamily="18" charset="0"/>
                <a:cs typeface="Times New Roman" panose="02020603050405020304" pitchFamily="18" charset="0"/>
              </a:rPr>
              <a:t>Režijní náklady mají tuto strukturu:   		</a:t>
            </a:r>
            <a:r>
              <a:rPr lang="cs-CZ" sz="14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cs-CZ" sz="1400" dirty="0">
                <a:latin typeface="Times New Roman" panose="02020603050405020304" pitchFamily="18" charset="0"/>
                <a:ea typeface="Times New Roman" panose="02020603050405020304" pitchFamily="18" charset="0"/>
                <a:cs typeface="Times New Roman" panose="02020603050405020304" pitchFamily="18" charset="0"/>
              </a:rPr>
              <a:t>Kč</a:t>
            </a:r>
            <a:endParaRPr lang="cs-CZ" sz="1400" dirty="0">
              <a:latin typeface="Calibri" panose="020F0502020204030204" pitchFamily="34" charset="0"/>
              <a:ea typeface="Times New Roman" panose="02020603050405020304" pitchFamily="18" charset="0"/>
              <a:cs typeface="Times New Roman" panose="02020603050405020304" pitchFamily="18" charset="0"/>
            </a:endParaRPr>
          </a:p>
          <a:p>
            <a:pPr marL="285750" indent="-285750">
              <a:lnSpc>
                <a:spcPct val="115000"/>
              </a:lnSpc>
              <a:spcAft>
                <a:spcPts val="1000"/>
              </a:spcAft>
              <a:buFont typeface="Arial" panose="020B0604020202020204" pitchFamily="34" charset="0"/>
              <a:buChar char="•"/>
            </a:pPr>
            <a:r>
              <a:rPr lang="cs-CZ" sz="1400" dirty="0" smtClean="0">
                <a:latin typeface="Times New Roman" panose="02020603050405020304" pitchFamily="18" charset="0"/>
                <a:ea typeface="Times New Roman" panose="02020603050405020304" pitchFamily="18" charset="0"/>
                <a:cs typeface="Times New Roman" panose="02020603050405020304" pitchFamily="18" charset="0"/>
              </a:rPr>
              <a:t>náklady </a:t>
            </a:r>
            <a:r>
              <a:rPr lang="cs-CZ" sz="1400" dirty="0">
                <a:latin typeface="Times New Roman" panose="02020603050405020304" pitchFamily="18" charset="0"/>
                <a:ea typeface="Times New Roman" panose="02020603050405020304" pitchFamily="18" charset="0"/>
                <a:cs typeface="Times New Roman" panose="02020603050405020304" pitchFamily="18" charset="0"/>
              </a:rPr>
              <a:t>na konzultace a </a:t>
            </a:r>
            <a:r>
              <a:rPr lang="cs-CZ" sz="1400" dirty="0" smtClean="0">
                <a:latin typeface="Times New Roman" panose="02020603050405020304" pitchFamily="18" charset="0"/>
                <a:ea typeface="Times New Roman" panose="02020603050405020304" pitchFamily="18" charset="0"/>
                <a:cs typeface="Times New Roman" panose="02020603050405020304" pitchFamily="18" charset="0"/>
              </a:rPr>
              <a:t>předvedení	120 </a:t>
            </a:r>
            <a:r>
              <a:rPr lang="cs-CZ" sz="1400" dirty="0">
                <a:latin typeface="Times New Roman" panose="02020603050405020304" pitchFamily="18" charset="0"/>
                <a:ea typeface="Times New Roman" panose="02020603050405020304" pitchFamily="18" charset="0"/>
                <a:cs typeface="Times New Roman" panose="02020603050405020304" pitchFamily="18" charset="0"/>
              </a:rPr>
              <a:t>000		</a:t>
            </a:r>
            <a:endParaRPr lang="cs-CZ" sz="1400" dirty="0" smtClean="0">
              <a:latin typeface="Times New Roman" panose="02020603050405020304" pitchFamily="18" charset="0"/>
              <a:ea typeface="Times New Roman" panose="02020603050405020304" pitchFamily="18" charset="0"/>
              <a:cs typeface="Times New Roman" panose="02020603050405020304" pitchFamily="18" charset="0"/>
            </a:endParaRPr>
          </a:p>
          <a:p>
            <a:pPr marL="285750" indent="-285750">
              <a:lnSpc>
                <a:spcPct val="115000"/>
              </a:lnSpc>
              <a:spcAft>
                <a:spcPts val="1000"/>
              </a:spcAft>
              <a:buFont typeface="Arial" panose="020B0604020202020204" pitchFamily="34" charset="0"/>
              <a:buChar char="•"/>
            </a:pPr>
            <a:r>
              <a:rPr lang="cs-CZ" sz="1400" dirty="0" smtClean="0">
                <a:latin typeface="Times New Roman" panose="02020603050405020304" pitchFamily="18" charset="0"/>
                <a:ea typeface="Times New Roman" panose="02020603050405020304" pitchFamily="18" charset="0"/>
                <a:cs typeface="Times New Roman" panose="02020603050405020304" pitchFamily="18" charset="0"/>
              </a:rPr>
              <a:t>ostatní </a:t>
            </a:r>
            <a:r>
              <a:rPr lang="cs-CZ" sz="1400" dirty="0">
                <a:latin typeface="Times New Roman" panose="02020603050405020304" pitchFamily="18" charset="0"/>
                <a:ea typeface="Times New Roman" panose="02020603050405020304" pitchFamily="18" charset="0"/>
                <a:cs typeface="Times New Roman" panose="02020603050405020304" pitchFamily="18" charset="0"/>
              </a:rPr>
              <a:t>výrobní režie		</a:t>
            </a:r>
            <a:r>
              <a:rPr lang="cs-CZ" sz="1400" dirty="0" smtClean="0">
                <a:latin typeface="Times New Roman" panose="02020603050405020304" pitchFamily="18" charset="0"/>
                <a:ea typeface="Times New Roman" panose="02020603050405020304" pitchFamily="18" charset="0"/>
                <a:cs typeface="Times New Roman" panose="02020603050405020304" pitchFamily="18" charset="0"/>
              </a:rPr>
              <a:t>                 	150 000</a:t>
            </a:r>
            <a:endParaRPr lang="cs-CZ" sz="1400" dirty="0" smtClean="0">
              <a:latin typeface="Calibri" panose="020F0502020204030204" pitchFamily="34" charset="0"/>
              <a:ea typeface="Times New Roman" panose="02020603050405020304" pitchFamily="18" charset="0"/>
              <a:cs typeface="Times New Roman" panose="02020603050405020304" pitchFamily="18" charset="0"/>
            </a:endParaRPr>
          </a:p>
          <a:p>
            <a:pPr marL="285750" indent="-285750">
              <a:lnSpc>
                <a:spcPct val="115000"/>
              </a:lnSpc>
              <a:spcAft>
                <a:spcPts val="1000"/>
              </a:spcAft>
              <a:buFont typeface="Arial" panose="020B0604020202020204" pitchFamily="34" charset="0"/>
              <a:buChar char="•"/>
            </a:pPr>
            <a:r>
              <a:rPr lang="cs-CZ" sz="1400" dirty="0" smtClean="0">
                <a:latin typeface="Times New Roman" panose="02020603050405020304" pitchFamily="18" charset="0"/>
                <a:ea typeface="Times New Roman" panose="02020603050405020304" pitchFamily="18" charset="0"/>
                <a:cs typeface="Times New Roman" panose="02020603050405020304" pitchFamily="18" charset="0"/>
              </a:rPr>
              <a:t>náklady </a:t>
            </a:r>
            <a:r>
              <a:rPr lang="cs-CZ" sz="1400" dirty="0">
                <a:latin typeface="Times New Roman" panose="02020603050405020304" pitchFamily="18" charset="0"/>
                <a:ea typeface="Times New Roman" panose="02020603050405020304" pitchFamily="18" charset="0"/>
                <a:cs typeface="Times New Roman" panose="02020603050405020304" pitchFamily="18" charset="0"/>
              </a:rPr>
              <a:t>na expedici a dodání výrobků	  80 000</a:t>
            </a:r>
            <a:endParaRPr lang="cs-CZ" sz="14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cs-CZ" sz="1400" i="1" dirty="0">
                <a:latin typeface="Times New Roman" panose="02020603050405020304" pitchFamily="18" charset="0"/>
                <a:ea typeface="Times New Roman" panose="02020603050405020304" pitchFamily="18" charset="0"/>
                <a:cs typeface="Times New Roman" panose="02020603050405020304" pitchFamily="18" charset="0"/>
              </a:rPr>
              <a:t>Úkoly:</a:t>
            </a:r>
            <a:endParaRPr lang="cs-CZ" sz="1400" dirty="0">
              <a:latin typeface="Calibri" panose="020F0502020204030204" pitchFamily="34" charset="0"/>
              <a:ea typeface="Times New Roman" panose="02020603050405020304" pitchFamily="18" charset="0"/>
              <a:cs typeface="Times New Roman" panose="02020603050405020304" pitchFamily="18" charset="0"/>
            </a:endParaRPr>
          </a:p>
          <a:p>
            <a:r>
              <a:rPr lang="cs-CZ" sz="1400" dirty="0">
                <a:latin typeface="Times New Roman" panose="02020603050405020304" pitchFamily="18" charset="0"/>
                <a:ea typeface="Times New Roman" panose="02020603050405020304" pitchFamily="18" charset="0"/>
              </a:rPr>
              <a:t>Sestavte kalkulaci výrobních nákladů pro výrobky A </a:t>
            </a:r>
            <a:r>
              <a:rPr lang="cs-CZ" sz="1400" dirty="0" err="1">
                <a:latin typeface="Times New Roman" panose="02020603050405020304" pitchFamily="18" charset="0"/>
                <a:ea typeface="Times New Roman" panose="02020603050405020304" pitchFamily="18" charset="0"/>
              </a:rPr>
              <a:t>a</a:t>
            </a:r>
            <a:r>
              <a:rPr lang="cs-CZ" sz="1400" dirty="0">
                <a:latin typeface="Times New Roman" panose="02020603050405020304" pitchFamily="18" charset="0"/>
                <a:ea typeface="Times New Roman" panose="02020603050405020304" pitchFamily="18" charset="0"/>
              </a:rPr>
              <a:t> B metodou ABC, když nosičem nákladů na konzultace bude počet konzultací, nosičem ostatní režie budou celkové jednicové náklady a nosičem nákladů na expedici výrobků bude počet dodávek</a:t>
            </a:r>
            <a:endParaRPr lang="en-US" sz="1400" dirty="0"/>
          </a:p>
        </p:txBody>
      </p:sp>
    </p:spTree>
    <p:extLst>
      <p:ext uri="{BB962C8B-B14F-4D97-AF65-F5344CB8AC3E}">
        <p14:creationId xmlns:p14="http://schemas.microsoft.com/office/powerpoint/2010/main" val="40671653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Řešení </a:t>
            </a:r>
            <a:endParaRPr lang="en-US" dirty="0"/>
          </a:p>
        </p:txBody>
      </p:sp>
      <p:sp>
        <p:nvSpPr>
          <p:cNvPr id="4" name="Obdélník 3"/>
          <p:cNvSpPr/>
          <p:nvPr/>
        </p:nvSpPr>
        <p:spPr>
          <a:xfrm>
            <a:off x="425003" y="1252771"/>
            <a:ext cx="7856112" cy="2079031"/>
          </a:xfrm>
          <a:prstGeom prst="rect">
            <a:avLst/>
          </a:prstGeom>
        </p:spPr>
        <p:txBody>
          <a:bodyPr wrap="square">
            <a:spAutoFit/>
          </a:bodyPr>
          <a:lstStyle/>
          <a:p>
            <a:pPr marL="180340" algn="just">
              <a:lnSpc>
                <a:spcPct val="115000"/>
              </a:lnSpc>
              <a:spcAft>
                <a:spcPts val="0"/>
              </a:spcAft>
            </a:pPr>
            <a:r>
              <a:rPr lang="cs-CZ" sz="1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Sestavíme sazby:</a:t>
            </a:r>
            <a:endParaRPr lang="cs-CZ" sz="12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spcBef>
                <a:spcPts val="600"/>
              </a:spcBef>
              <a:spcAft>
                <a:spcPts val="0"/>
              </a:spcAft>
              <a:buFont typeface="Symbol" panose="05050102010706020507" pitchFamily="18" charset="2"/>
              <a:buChar char=""/>
            </a:pPr>
            <a:r>
              <a:rPr lang="cs-CZ" dirty="0">
                <a:latin typeface="Times New Roman" panose="02020603050405020304" pitchFamily="18" charset="0"/>
                <a:ea typeface="Calibri" panose="020F0502020204030204" pitchFamily="34" charset="0"/>
              </a:rPr>
              <a:t>náklady na konzultace a předvedení	120 000/(4*2000+3*5000)=5,2 Kč/</a:t>
            </a:r>
            <a:r>
              <a:rPr lang="cs-CZ" dirty="0" err="1">
                <a:latin typeface="Times New Roman" panose="02020603050405020304" pitchFamily="18" charset="0"/>
                <a:ea typeface="Calibri" panose="020F0502020204030204" pitchFamily="34" charset="0"/>
              </a:rPr>
              <a:t>konz</a:t>
            </a:r>
            <a:r>
              <a:rPr lang="cs-CZ" dirty="0">
                <a:latin typeface="Times New Roman" panose="02020603050405020304" pitchFamily="18" charset="0"/>
                <a:ea typeface="Calibri" panose="020F0502020204030204" pitchFamily="34" charset="0"/>
              </a:rPr>
              <a:t>.</a:t>
            </a:r>
            <a:endParaRPr lang="cs-CZ" sz="1400" dirty="0">
              <a:latin typeface="Times New Roman" panose="02020603050405020304" pitchFamily="18" charset="0"/>
              <a:ea typeface="Calibri" panose="020F0502020204030204" pitchFamily="34" charset="0"/>
            </a:endParaRPr>
          </a:p>
          <a:p>
            <a:pPr marL="342900" lvl="0" indent="-342900" algn="just">
              <a:spcAft>
                <a:spcPts val="0"/>
              </a:spcAft>
              <a:buFont typeface="Symbol" panose="05050102010706020507" pitchFamily="18" charset="2"/>
              <a:buChar char=""/>
            </a:pPr>
            <a:r>
              <a:rPr lang="cs-CZ" dirty="0">
                <a:latin typeface="Times New Roman" panose="02020603050405020304" pitchFamily="18" charset="0"/>
                <a:ea typeface="Calibri" panose="020F0502020204030204" pitchFamily="34" charset="0"/>
              </a:rPr>
              <a:t>ostatní výrobní režie				150 000/(25000+15000+20000+50000)=1,36 Kč na 1Kč jednicových nákladů</a:t>
            </a:r>
            <a:endParaRPr lang="cs-CZ" sz="1400" dirty="0">
              <a:latin typeface="Times New Roman" panose="02020603050405020304" pitchFamily="18" charset="0"/>
              <a:ea typeface="Calibri" panose="020F0502020204030204" pitchFamily="34" charset="0"/>
            </a:endParaRPr>
          </a:p>
          <a:p>
            <a:pPr marL="342900" lvl="0" indent="-342900" algn="just">
              <a:spcAft>
                <a:spcPts val="600"/>
              </a:spcAft>
              <a:buFont typeface="Symbol" panose="05050102010706020507" pitchFamily="18" charset="2"/>
              <a:buChar char=""/>
            </a:pPr>
            <a:r>
              <a:rPr lang="cs-CZ" dirty="0">
                <a:latin typeface="Times New Roman" panose="02020603050405020304" pitchFamily="18" charset="0"/>
                <a:ea typeface="Calibri" panose="020F0502020204030204" pitchFamily="34" charset="0"/>
              </a:rPr>
              <a:t>náklady na expedici a dodání výrobků	  80 000/(40+80)=666,67 Kč/dodávka</a:t>
            </a:r>
            <a:endParaRPr lang="cs-CZ" sz="1400" dirty="0">
              <a:effectLst/>
              <a:latin typeface="Times New Roman" panose="02020603050405020304" pitchFamily="18" charset="0"/>
              <a:ea typeface="Calibri" panose="020F0502020204030204" pitchFamily="34" charset="0"/>
            </a:endParaRPr>
          </a:p>
        </p:txBody>
      </p:sp>
      <p:graphicFrame>
        <p:nvGraphicFramePr>
          <p:cNvPr id="5" name="Tabulka 4"/>
          <p:cNvGraphicFramePr>
            <a:graphicFrameLocks noGrp="1"/>
          </p:cNvGraphicFramePr>
          <p:nvPr>
            <p:extLst>
              <p:ext uri="{D42A27DB-BD31-4B8C-83A1-F6EECF244321}">
                <p14:modId xmlns:p14="http://schemas.microsoft.com/office/powerpoint/2010/main" val="3496343851"/>
              </p:ext>
            </p:extLst>
          </p:nvPr>
        </p:nvGraphicFramePr>
        <p:xfrm>
          <a:off x="539500" y="3331802"/>
          <a:ext cx="8064500" cy="2368042"/>
        </p:xfrm>
        <a:graphic>
          <a:graphicData uri="http://schemas.openxmlformats.org/drawingml/2006/table">
            <a:tbl>
              <a:tblPr firstRow="1" firstCol="1" bandRow="1">
                <a:tableStyleId>{5C22544A-7EE6-4342-B048-85BDC9FD1C3A}</a:tableStyleId>
              </a:tblPr>
              <a:tblGrid>
                <a:gridCol w="3164510"/>
                <a:gridCol w="2606446"/>
                <a:gridCol w="2293544"/>
              </a:tblGrid>
              <a:tr h="200025">
                <a:tc>
                  <a:txBody>
                    <a:bodyPr/>
                    <a:lstStyle/>
                    <a:p>
                      <a:pPr>
                        <a:lnSpc>
                          <a:spcPct val="115000"/>
                        </a:lnSpc>
                        <a:spcAft>
                          <a:spcPts val="0"/>
                        </a:spcAft>
                      </a:pPr>
                      <a:r>
                        <a:rPr lang="cs-CZ" sz="1100">
                          <a:effectLst/>
                        </a:rPr>
                        <a:t>Kč/sl.</a:t>
                      </a:r>
                      <a:endParaRPr lang="cs-CZ"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nSpc>
                          <a:spcPct val="115000"/>
                        </a:lnSpc>
                        <a:spcAft>
                          <a:spcPts val="0"/>
                        </a:spcAft>
                      </a:pPr>
                      <a:r>
                        <a:rPr lang="cs-CZ" sz="1100">
                          <a:effectLst/>
                        </a:rPr>
                        <a:t>A</a:t>
                      </a:r>
                      <a:endParaRPr lang="cs-CZ"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nSpc>
                          <a:spcPct val="115000"/>
                        </a:lnSpc>
                        <a:spcAft>
                          <a:spcPts val="0"/>
                        </a:spcAft>
                      </a:pPr>
                      <a:r>
                        <a:rPr lang="cs-CZ" sz="1100">
                          <a:effectLst/>
                        </a:rPr>
                        <a:t>B</a:t>
                      </a:r>
                      <a:endParaRPr lang="cs-CZ"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r>
              <a:tr h="209550">
                <a:tc>
                  <a:txBody>
                    <a:bodyPr/>
                    <a:lstStyle/>
                    <a:p>
                      <a:pPr>
                        <a:lnSpc>
                          <a:spcPct val="115000"/>
                        </a:lnSpc>
                        <a:spcAft>
                          <a:spcPts val="0"/>
                        </a:spcAft>
                      </a:pPr>
                      <a:r>
                        <a:rPr lang="cs-CZ" sz="1200">
                          <a:effectLst/>
                        </a:rPr>
                        <a:t>Materiál - jednicový</a:t>
                      </a:r>
                      <a:endParaRPr lang="cs-CZ"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tc>
                <a:tc>
                  <a:txBody>
                    <a:bodyPr/>
                    <a:lstStyle/>
                    <a:p>
                      <a:pPr algn="r">
                        <a:lnSpc>
                          <a:spcPct val="115000"/>
                        </a:lnSpc>
                        <a:spcAft>
                          <a:spcPts val="0"/>
                        </a:spcAft>
                      </a:pPr>
                      <a:r>
                        <a:rPr lang="cs-CZ" sz="1100">
                          <a:effectLst/>
                        </a:rPr>
                        <a:t>25000/2000</a:t>
                      </a:r>
                    </a:p>
                    <a:p>
                      <a:pPr algn="r">
                        <a:lnSpc>
                          <a:spcPct val="115000"/>
                        </a:lnSpc>
                        <a:spcAft>
                          <a:spcPts val="0"/>
                        </a:spcAft>
                      </a:pPr>
                      <a:r>
                        <a:rPr lang="cs-CZ" sz="1100">
                          <a:effectLst/>
                        </a:rPr>
                        <a:t>12,50</a:t>
                      </a:r>
                      <a:endParaRPr lang="cs-CZ"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r">
                        <a:lnSpc>
                          <a:spcPct val="115000"/>
                        </a:lnSpc>
                        <a:spcAft>
                          <a:spcPts val="1000"/>
                        </a:spcAft>
                      </a:pPr>
                      <a:r>
                        <a:rPr lang="cs-CZ" sz="1100">
                          <a:effectLst/>
                        </a:rPr>
                        <a:t>4,00</a:t>
                      </a:r>
                      <a:endParaRPr lang="cs-CZ"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r>
              <a:tr h="209550">
                <a:tc>
                  <a:txBody>
                    <a:bodyPr/>
                    <a:lstStyle/>
                    <a:p>
                      <a:pPr>
                        <a:lnSpc>
                          <a:spcPct val="115000"/>
                        </a:lnSpc>
                        <a:spcAft>
                          <a:spcPts val="0"/>
                        </a:spcAft>
                      </a:pPr>
                      <a:r>
                        <a:rPr lang="cs-CZ" sz="1200">
                          <a:effectLst/>
                        </a:rPr>
                        <a:t>Mzdy - jednicové</a:t>
                      </a:r>
                      <a:endParaRPr lang="cs-CZ"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tc>
                <a:tc>
                  <a:txBody>
                    <a:bodyPr/>
                    <a:lstStyle/>
                    <a:p>
                      <a:pPr algn="r">
                        <a:lnSpc>
                          <a:spcPct val="115000"/>
                        </a:lnSpc>
                        <a:spcAft>
                          <a:spcPts val="0"/>
                        </a:spcAft>
                      </a:pPr>
                      <a:r>
                        <a:rPr lang="cs-CZ" sz="1100">
                          <a:effectLst/>
                        </a:rPr>
                        <a:t>15000/2000</a:t>
                      </a:r>
                    </a:p>
                    <a:p>
                      <a:pPr algn="r">
                        <a:lnSpc>
                          <a:spcPct val="115000"/>
                        </a:lnSpc>
                        <a:spcAft>
                          <a:spcPts val="0"/>
                        </a:spcAft>
                      </a:pPr>
                      <a:r>
                        <a:rPr lang="cs-CZ" sz="1100">
                          <a:effectLst/>
                        </a:rPr>
                        <a:t>7,5</a:t>
                      </a:r>
                      <a:endParaRPr lang="cs-CZ"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r">
                        <a:lnSpc>
                          <a:spcPct val="115000"/>
                        </a:lnSpc>
                        <a:spcAft>
                          <a:spcPts val="1000"/>
                        </a:spcAft>
                      </a:pPr>
                      <a:r>
                        <a:rPr lang="cs-CZ" sz="1100">
                          <a:effectLst/>
                        </a:rPr>
                        <a:t>10,0</a:t>
                      </a:r>
                      <a:endParaRPr lang="cs-CZ"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r>
              <a:tr h="409575">
                <a:tc>
                  <a:txBody>
                    <a:bodyPr/>
                    <a:lstStyle/>
                    <a:p>
                      <a:pPr algn="ctr">
                        <a:lnSpc>
                          <a:spcPct val="115000"/>
                        </a:lnSpc>
                        <a:spcAft>
                          <a:spcPts val="0"/>
                        </a:spcAft>
                      </a:pPr>
                      <a:r>
                        <a:rPr lang="cs-CZ" sz="1100">
                          <a:effectLst/>
                        </a:rPr>
                        <a:t>náklady na konzultace a předvedení</a:t>
                      </a:r>
                      <a:endParaRPr lang="cs-CZ"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r">
                        <a:lnSpc>
                          <a:spcPct val="115000"/>
                        </a:lnSpc>
                        <a:spcAft>
                          <a:spcPts val="0"/>
                        </a:spcAft>
                      </a:pPr>
                      <a:r>
                        <a:rPr lang="cs-CZ" sz="1100">
                          <a:effectLst/>
                        </a:rPr>
                        <a:t>5,2*4</a:t>
                      </a:r>
                    </a:p>
                    <a:p>
                      <a:pPr algn="r">
                        <a:lnSpc>
                          <a:spcPct val="115000"/>
                        </a:lnSpc>
                        <a:spcAft>
                          <a:spcPts val="0"/>
                        </a:spcAft>
                      </a:pPr>
                      <a:r>
                        <a:rPr lang="cs-CZ" sz="1100">
                          <a:effectLst/>
                        </a:rPr>
                        <a:t>20,8</a:t>
                      </a:r>
                      <a:endParaRPr lang="cs-CZ"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r">
                        <a:lnSpc>
                          <a:spcPct val="115000"/>
                        </a:lnSpc>
                        <a:spcAft>
                          <a:spcPts val="1000"/>
                        </a:spcAft>
                      </a:pPr>
                      <a:r>
                        <a:rPr lang="cs-CZ" sz="1100">
                          <a:effectLst/>
                        </a:rPr>
                        <a:t>15,6</a:t>
                      </a:r>
                      <a:endParaRPr lang="cs-CZ"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r>
              <a:tr h="409575">
                <a:tc>
                  <a:txBody>
                    <a:bodyPr/>
                    <a:lstStyle/>
                    <a:p>
                      <a:pPr>
                        <a:lnSpc>
                          <a:spcPct val="115000"/>
                        </a:lnSpc>
                        <a:spcAft>
                          <a:spcPts val="0"/>
                        </a:spcAft>
                      </a:pPr>
                      <a:r>
                        <a:rPr lang="cs-CZ" sz="1100">
                          <a:effectLst/>
                        </a:rPr>
                        <a:t>ostatní režie</a:t>
                      </a:r>
                      <a:endParaRPr lang="cs-CZ"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r">
                        <a:lnSpc>
                          <a:spcPct val="115000"/>
                        </a:lnSpc>
                        <a:spcAft>
                          <a:spcPts val="0"/>
                        </a:spcAft>
                      </a:pPr>
                      <a:r>
                        <a:rPr lang="cs-CZ" sz="1100">
                          <a:effectLst/>
                        </a:rPr>
                        <a:t>1,36*(12,50+7,50)</a:t>
                      </a:r>
                    </a:p>
                    <a:p>
                      <a:pPr algn="r">
                        <a:lnSpc>
                          <a:spcPct val="115000"/>
                        </a:lnSpc>
                        <a:spcAft>
                          <a:spcPts val="0"/>
                        </a:spcAft>
                      </a:pPr>
                      <a:r>
                        <a:rPr lang="cs-CZ" sz="1100">
                          <a:effectLst/>
                        </a:rPr>
                        <a:t>27,2</a:t>
                      </a:r>
                      <a:endParaRPr lang="cs-CZ"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r">
                        <a:lnSpc>
                          <a:spcPct val="115000"/>
                        </a:lnSpc>
                        <a:spcAft>
                          <a:spcPts val="1000"/>
                        </a:spcAft>
                      </a:pPr>
                      <a:r>
                        <a:rPr lang="cs-CZ" sz="1100">
                          <a:effectLst/>
                        </a:rPr>
                        <a:t>19,04</a:t>
                      </a:r>
                      <a:endParaRPr lang="cs-CZ"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r>
              <a:tr h="224790">
                <a:tc>
                  <a:txBody>
                    <a:bodyPr/>
                    <a:lstStyle/>
                    <a:p>
                      <a:pPr>
                        <a:lnSpc>
                          <a:spcPct val="115000"/>
                        </a:lnSpc>
                        <a:spcAft>
                          <a:spcPts val="0"/>
                        </a:spcAft>
                      </a:pPr>
                      <a:r>
                        <a:rPr lang="cs-CZ" sz="1100">
                          <a:effectLst/>
                        </a:rPr>
                        <a:t>náklady na expedici a dodání výrobků</a:t>
                      </a:r>
                      <a:endParaRPr lang="cs-CZ"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r">
                        <a:lnSpc>
                          <a:spcPct val="115000"/>
                        </a:lnSpc>
                        <a:spcAft>
                          <a:spcPts val="0"/>
                        </a:spcAft>
                      </a:pPr>
                      <a:r>
                        <a:rPr lang="cs-CZ" sz="1100">
                          <a:effectLst/>
                        </a:rPr>
                        <a:t>666,67*40/2000</a:t>
                      </a:r>
                    </a:p>
                    <a:p>
                      <a:pPr algn="r">
                        <a:lnSpc>
                          <a:spcPct val="115000"/>
                        </a:lnSpc>
                        <a:spcAft>
                          <a:spcPts val="0"/>
                        </a:spcAft>
                      </a:pPr>
                      <a:r>
                        <a:rPr lang="cs-CZ" sz="1100">
                          <a:effectLst/>
                        </a:rPr>
                        <a:t>13,33</a:t>
                      </a:r>
                      <a:endParaRPr lang="cs-CZ"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r">
                        <a:lnSpc>
                          <a:spcPct val="115000"/>
                        </a:lnSpc>
                        <a:spcAft>
                          <a:spcPts val="1000"/>
                        </a:spcAft>
                      </a:pPr>
                      <a:r>
                        <a:rPr lang="cs-CZ" sz="1100">
                          <a:effectLst/>
                        </a:rPr>
                        <a:t>10,67</a:t>
                      </a:r>
                      <a:endParaRPr lang="cs-CZ"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r>
              <a:tr h="226060">
                <a:tc>
                  <a:txBody>
                    <a:bodyPr/>
                    <a:lstStyle/>
                    <a:p>
                      <a:pPr>
                        <a:lnSpc>
                          <a:spcPct val="115000"/>
                        </a:lnSpc>
                        <a:spcAft>
                          <a:spcPts val="0"/>
                        </a:spcAft>
                      </a:pPr>
                      <a:r>
                        <a:rPr lang="cs-CZ" sz="1100">
                          <a:effectLst/>
                        </a:rPr>
                        <a:t>celkem</a:t>
                      </a:r>
                      <a:endParaRPr lang="cs-CZ"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r">
                        <a:lnSpc>
                          <a:spcPct val="115000"/>
                        </a:lnSpc>
                        <a:spcAft>
                          <a:spcPts val="0"/>
                        </a:spcAft>
                      </a:pPr>
                      <a:r>
                        <a:rPr lang="cs-CZ" sz="1100">
                          <a:effectLst/>
                        </a:rPr>
                        <a:t>81,33</a:t>
                      </a:r>
                      <a:endParaRPr lang="cs-CZ"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gn="r">
                        <a:lnSpc>
                          <a:spcPct val="115000"/>
                        </a:lnSpc>
                        <a:spcAft>
                          <a:spcPts val="1000"/>
                        </a:spcAft>
                      </a:pPr>
                      <a:r>
                        <a:rPr lang="cs-CZ" sz="1100" dirty="0">
                          <a:effectLst/>
                        </a:rPr>
                        <a:t>59,31</a:t>
                      </a:r>
                      <a:endParaRPr lang="cs-CZ"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r>
            </a:tbl>
          </a:graphicData>
        </a:graphic>
      </p:graphicFrame>
    </p:spTree>
    <p:extLst>
      <p:ext uri="{BB962C8B-B14F-4D97-AF65-F5344CB8AC3E}">
        <p14:creationId xmlns:p14="http://schemas.microsoft.com/office/powerpoint/2010/main" val="13611153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Obsah </a:t>
            </a:r>
            <a:endParaRPr lang="cs-CZ" dirty="0"/>
          </a:p>
        </p:txBody>
      </p:sp>
      <p:sp>
        <p:nvSpPr>
          <p:cNvPr id="3" name="Zástupný symbol pro obsah 2"/>
          <p:cNvSpPr>
            <a:spLocks noGrp="1"/>
          </p:cNvSpPr>
          <p:nvPr>
            <p:ph idx="1"/>
          </p:nvPr>
        </p:nvSpPr>
        <p:spPr/>
        <p:txBody>
          <a:bodyPr/>
          <a:lstStyle/>
          <a:p>
            <a:r>
              <a:rPr lang="cs-CZ" dirty="0" smtClean="0"/>
              <a:t>Funkce nákladů v tvorbě cen</a:t>
            </a:r>
          </a:p>
          <a:p>
            <a:r>
              <a:rPr lang="cs-CZ" dirty="0" smtClean="0"/>
              <a:t>Analýza nákladů aktivit organizace</a:t>
            </a:r>
          </a:p>
          <a:p>
            <a:r>
              <a:rPr lang="cs-CZ" dirty="0" smtClean="0"/>
              <a:t>Řízení nákladů</a:t>
            </a:r>
          </a:p>
          <a:p>
            <a:r>
              <a:rPr lang="cs-CZ" dirty="0" smtClean="0"/>
              <a:t>Tvorba cen a právní ochrany</a:t>
            </a:r>
            <a:endParaRPr lang="cs-CZ" dirty="0"/>
          </a:p>
        </p:txBody>
      </p:sp>
    </p:spTree>
    <p:extLst>
      <p:ext uri="{BB962C8B-B14F-4D97-AF65-F5344CB8AC3E}">
        <p14:creationId xmlns:p14="http://schemas.microsoft.com/office/powerpoint/2010/main" val="40715296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ctrTitle"/>
          </p:nvPr>
        </p:nvSpPr>
        <p:spPr/>
        <p:txBody>
          <a:bodyPr/>
          <a:lstStyle/>
          <a:p>
            <a:r>
              <a:rPr lang="cs-CZ" dirty="0" smtClean="0"/>
              <a:t>Řízení nákladů</a:t>
            </a:r>
            <a:endParaRPr lang="en-US" dirty="0"/>
          </a:p>
        </p:txBody>
      </p:sp>
      <p:sp>
        <p:nvSpPr>
          <p:cNvPr id="7" name="Podnadpis 6"/>
          <p:cNvSpPr>
            <a:spLocks noGrp="1"/>
          </p:cNvSpPr>
          <p:nvPr>
            <p:ph type="subTitle" idx="1"/>
          </p:nvPr>
        </p:nvSpPr>
        <p:spPr/>
        <p:txBody>
          <a:bodyPr/>
          <a:lstStyle/>
          <a:p>
            <a:r>
              <a:rPr lang="cs-CZ" dirty="0" smtClean="0"/>
              <a:t>Kalkulace cílových nákladů a životního cyklu</a:t>
            </a:r>
            <a:endParaRPr lang="en-US" dirty="0"/>
          </a:p>
        </p:txBody>
      </p:sp>
    </p:spTree>
    <p:extLst>
      <p:ext uri="{BB962C8B-B14F-4D97-AF65-F5344CB8AC3E}">
        <p14:creationId xmlns:p14="http://schemas.microsoft.com/office/powerpoint/2010/main" val="27376844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smtClean="0"/>
              <a:t>Strategické řízení nákladů</a:t>
            </a:r>
            <a:endParaRPr lang="en-US" dirty="0"/>
          </a:p>
        </p:txBody>
      </p:sp>
      <p:sp>
        <p:nvSpPr>
          <p:cNvPr id="5" name="Zástupný symbol pro obsah 4"/>
          <p:cNvSpPr>
            <a:spLocks noGrp="1"/>
          </p:cNvSpPr>
          <p:nvPr>
            <p:ph idx="1"/>
          </p:nvPr>
        </p:nvSpPr>
        <p:spPr/>
        <p:txBody>
          <a:bodyPr/>
          <a:lstStyle/>
          <a:p>
            <a:r>
              <a:rPr lang="cs-CZ" dirty="0" smtClean="0"/>
              <a:t>alias </a:t>
            </a:r>
            <a:r>
              <a:rPr lang="en-US" dirty="0" err="1" smtClean="0"/>
              <a:t>strategické</a:t>
            </a:r>
            <a:r>
              <a:rPr lang="en-US" dirty="0" smtClean="0"/>
              <a:t> </a:t>
            </a:r>
            <a:r>
              <a:rPr lang="en-US" dirty="0" err="1" smtClean="0"/>
              <a:t>nákladové</a:t>
            </a:r>
            <a:r>
              <a:rPr lang="en-US" dirty="0" smtClean="0"/>
              <a:t> </a:t>
            </a:r>
            <a:r>
              <a:rPr lang="en-US" dirty="0" err="1"/>
              <a:t>řízení</a:t>
            </a:r>
            <a:r>
              <a:rPr lang="en-US" dirty="0"/>
              <a:t> (</a:t>
            </a:r>
            <a:r>
              <a:rPr lang="en-US" dirty="0" err="1" smtClean="0"/>
              <a:t>strategické</a:t>
            </a:r>
            <a:r>
              <a:rPr lang="en-US" dirty="0" smtClean="0"/>
              <a:t> </a:t>
            </a:r>
            <a:r>
              <a:rPr lang="en-US" dirty="0" err="1" smtClean="0"/>
              <a:t>manažerské</a:t>
            </a:r>
            <a:r>
              <a:rPr lang="en-US" dirty="0" smtClean="0"/>
              <a:t> </a:t>
            </a:r>
            <a:r>
              <a:rPr lang="en-US" dirty="0" err="1"/>
              <a:t>účetnictví</a:t>
            </a:r>
            <a:r>
              <a:rPr lang="en-US" dirty="0"/>
              <a:t>), </a:t>
            </a:r>
            <a:r>
              <a:rPr lang="en-US" dirty="0" err="1"/>
              <a:t>které</a:t>
            </a:r>
            <a:r>
              <a:rPr lang="en-US" dirty="0"/>
              <a:t> </a:t>
            </a:r>
            <a:r>
              <a:rPr lang="en-US" dirty="0" err="1"/>
              <a:t>na</a:t>
            </a:r>
            <a:r>
              <a:rPr lang="en-US" dirty="0"/>
              <a:t> </a:t>
            </a:r>
            <a:r>
              <a:rPr lang="en-US" dirty="0" err="1"/>
              <a:t>náklady</a:t>
            </a:r>
            <a:r>
              <a:rPr lang="en-US" dirty="0"/>
              <a:t> a </a:t>
            </a:r>
            <a:r>
              <a:rPr lang="en-US" dirty="0" err="1"/>
              <a:t>výkony</a:t>
            </a:r>
            <a:r>
              <a:rPr lang="en-US" dirty="0"/>
              <a:t> </a:t>
            </a:r>
            <a:r>
              <a:rPr lang="en-US" dirty="0" err="1"/>
              <a:t>podniku</a:t>
            </a:r>
            <a:r>
              <a:rPr lang="en-US" dirty="0"/>
              <a:t> </a:t>
            </a:r>
            <a:r>
              <a:rPr lang="en-US" dirty="0" err="1"/>
              <a:t>pohlíží</a:t>
            </a:r>
            <a:r>
              <a:rPr lang="en-US" dirty="0"/>
              <a:t> z </a:t>
            </a:r>
            <a:r>
              <a:rPr lang="en-US" dirty="0" err="1"/>
              <a:t>dlouhodobé</a:t>
            </a:r>
            <a:r>
              <a:rPr lang="en-US" dirty="0"/>
              <a:t> </a:t>
            </a:r>
            <a:r>
              <a:rPr lang="en-US" dirty="0" err="1"/>
              <a:t>perspektivy</a:t>
            </a:r>
            <a:r>
              <a:rPr lang="en-US" dirty="0" smtClean="0"/>
              <a:t>.</a:t>
            </a:r>
            <a:endParaRPr lang="cs-CZ" dirty="0" smtClean="0"/>
          </a:p>
          <a:p>
            <a:r>
              <a:rPr lang="cs-CZ" dirty="0" smtClean="0"/>
              <a:t>Můžeme z hlediska nákladů využít kalkulace životního </a:t>
            </a:r>
            <a:r>
              <a:rPr lang="cs-CZ" dirty="0" err="1" smtClean="0"/>
              <a:t>cykklu</a:t>
            </a:r>
            <a:r>
              <a:rPr lang="cs-CZ" dirty="0" smtClean="0"/>
              <a:t> či </a:t>
            </a:r>
            <a:r>
              <a:rPr lang="cs-CZ" dirty="0" err="1" smtClean="0"/>
              <a:t>kalulace</a:t>
            </a:r>
            <a:r>
              <a:rPr lang="cs-CZ" dirty="0" smtClean="0"/>
              <a:t> cílových nákladů.</a:t>
            </a:r>
          </a:p>
          <a:p>
            <a:r>
              <a:rPr lang="cs-CZ" dirty="0" smtClean="0"/>
              <a:t>Jedná se o kalkulace retrográdní (obrácené), kdy od výnosů odečítáme náklady</a:t>
            </a:r>
          </a:p>
          <a:p>
            <a:endParaRPr lang="en-US" dirty="0"/>
          </a:p>
        </p:txBody>
      </p:sp>
    </p:spTree>
    <p:extLst>
      <p:ext uri="{BB962C8B-B14F-4D97-AF65-F5344CB8AC3E}">
        <p14:creationId xmlns:p14="http://schemas.microsoft.com/office/powerpoint/2010/main" val="27956808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err="1"/>
              <a:t>Vývoj</a:t>
            </a:r>
            <a:r>
              <a:rPr lang="en-US" dirty="0"/>
              <a:t> </a:t>
            </a:r>
            <a:r>
              <a:rPr lang="en-US" dirty="0" err="1"/>
              <a:t>nákladů</a:t>
            </a:r>
            <a:r>
              <a:rPr lang="en-US" dirty="0"/>
              <a:t> v </a:t>
            </a:r>
            <a:r>
              <a:rPr lang="en-US" dirty="0" err="1"/>
              <a:t>průběhu</a:t>
            </a:r>
            <a:r>
              <a:rPr lang="en-US" dirty="0"/>
              <a:t> </a:t>
            </a:r>
            <a:r>
              <a:rPr lang="en-US" dirty="0" err="1"/>
              <a:t>životního</a:t>
            </a:r>
            <a:r>
              <a:rPr lang="en-US" dirty="0"/>
              <a:t> </a:t>
            </a:r>
            <a:r>
              <a:rPr lang="en-US" dirty="0" err="1"/>
              <a:t>cyklu</a:t>
            </a:r>
            <a:endParaRPr lang="en-US" dirty="0"/>
          </a:p>
        </p:txBody>
      </p:sp>
      <p:sp>
        <p:nvSpPr>
          <p:cNvPr id="3" name="Zástupný symbol pro obsah 2"/>
          <p:cNvSpPr>
            <a:spLocks noGrp="1"/>
          </p:cNvSpPr>
          <p:nvPr>
            <p:ph idx="1"/>
          </p:nvPr>
        </p:nvSpPr>
        <p:spPr/>
        <p:txBody>
          <a:bodyPr/>
          <a:lstStyle/>
          <a:p>
            <a:r>
              <a:rPr lang="en-US" dirty="0" err="1"/>
              <a:t>Můžeme</a:t>
            </a:r>
            <a:r>
              <a:rPr lang="en-US" dirty="0"/>
              <a:t> </a:t>
            </a:r>
            <a:r>
              <a:rPr lang="en-US" dirty="0" err="1"/>
              <a:t>konstato</a:t>
            </a:r>
            <a:r>
              <a:rPr lang="en-US" dirty="0"/>
              <a:t>-vat, </a:t>
            </a:r>
            <a:r>
              <a:rPr lang="en-US" dirty="0" err="1"/>
              <a:t>že</a:t>
            </a:r>
            <a:r>
              <a:rPr lang="en-US" dirty="0"/>
              <a:t> </a:t>
            </a:r>
            <a:r>
              <a:rPr lang="en-US" dirty="0" err="1"/>
              <a:t>skutečné</a:t>
            </a:r>
            <a:r>
              <a:rPr lang="en-US" dirty="0"/>
              <a:t> </a:t>
            </a:r>
            <a:r>
              <a:rPr lang="en-US" dirty="0" err="1"/>
              <a:t>vynakládání</a:t>
            </a:r>
            <a:r>
              <a:rPr lang="en-US" dirty="0"/>
              <a:t> </a:t>
            </a:r>
            <a:r>
              <a:rPr lang="en-US" dirty="0" err="1"/>
              <a:t>nákladů</a:t>
            </a:r>
            <a:r>
              <a:rPr lang="en-US" dirty="0"/>
              <a:t> </a:t>
            </a:r>
            <a:r>
              <a:rPr lang="en-US" dirty="0" err="1"/>
              <a:t>probíhá</a:t>
            </a:r>
            <a:r>
              <a:rPr lang="en-US" dirty="0"/>
              <a:t> v </a:t>
            </a:r>
            <a:r>
              <a:rPr lang="en-US" dirty="0" err="1"/>
              <a:t>jednotlivých</a:t>
            </a:r>
            <a:r>
              <a:rPr lang="en-US" dirty="0"/>
              <a:t> </a:t>
            </a:r>
            <a:r>
              <a:rPr lang="en-US" dirty="0" err="1"/>
              <a:t>etapách</a:t>
            </a:r>
            <a:r>
              <a:rPr lang="en-US" dirty="0"/>
              <a:t> </a:t>
            </a:r>
            <a:r>
              <a:rPr lang="en-US" dirty="0" err="1"/>
              <a:t>životního</a:t>
            </a:r>
            <a:r>
              <a:rPr lang="en-US" dirty="0"/>
              <a:t> </a:t>
            </a:r>
            <a:r>
              <a:rPr lang="en-US" dirty="0" err="1"/>
              <a:t>cyklu</a:t>
            </a:r>
            <a:r>
              <a:rPr lang="en-US" dirty="0"/>
              <a:t> </a:t>
            </a:r>
            <a:r>
              <a:rPr lang="en-US" dirty="0" err="1"/>
              <a:t>výkonu</a:t>
            </a:r>
            <a:r>
              <a:rPr lang="en-US" dirty="0"/>
              <a:t> </a:t>
            </a:r>
            <a:r>
              <a:rPr lang="en-US" dirty="0" err="1" smtClean="0"/>
              <a:t>relativně</a:t>
            </a:r>
            <a:r>
              <a:rPr lang="en-US" dirty="0" smtClean="0"/>
              <a:t> </a:t>
            </a:r>
            <a:r>
              <a:rPr lang="en-US" dirty="0" err="1"/>
              <a:t>rovnoměrně</a:t>
            </a:r>
            <a:r>
              <a:rPr lang="en-US" dirty="0"/>
              <a:t>: </a:t>
            </a:r>
          </a:p>
          <a:p>
            <a:r>
              <a:rPr lang="en-US" dirty="0" err="1" smtClean="0"/>
              <a:t>nejdříve</a:t>
            </a:r>
            <a:r>
              <a:rPr lang="en-US" dirty="0" smtClean="0"/>
              <a:t> </a:t>
            </a:r>
            <a:r>
              <a:rPr lang="en-US" dirty="0" err="1"/>
              <a:t>jsou</a:t>
            </a:r>
            <a:r>
              <a:rPr lang="en-US" dirty="0"/>
              <a:t> </a:t>
            </a:r>
            <a:r>
              <a:rPr lang="en-US" dirty="0" err="1"/>
              <a:t>tyto</a:t>
            </a:r>
            <a:r>
              <a:rPr lang="en-US" dirty="0"/>
              <a:t> </a:t>
            </a:r>
            <a:r>
              <a:rPr lang="en-US" dirty="0" err="1"/>
              <a:t>náklady</a:t>
            </a:r>
            <a:r>
              <a:rPr lang="en-US" dirty="0"/>
              <a:t> </a:t>
            </a:r>
            <a:r>
              <a:rPr lang="en-US" dirty="0" err="1"/>
              <a:t>vynakládány</a:t>
            </a:r>
            <a:r>
              <a:rPr lang="en-US" dirty="0"/>
              <a:t> </a:t>
            </a:r>
            <a:r>
              <a:rPr lang="en-US" dirty="0" err="1"/>
              <a:t>na</a:t>
            </a:r>
            <a:r>
              <a:rPr lang="en-US" dirty="0"/>
              <a:t> </a:t>
            </a:r>
            <a:r>
              <a:rPr lang="en-US" dirty="0" err="1"/>
              <a:t>aktivity</a:t>
            </a:r>
            <a:r>
              <a:rPr lang="en-US" dirty="0"/>
              <a:t> </a:t>
            </a:r>
            <a:r>
              <a:rPr lang="en-US" dirty="0" err="1"/>
              <a:t>související</a:t>
            </a:r>
            <a:r>
              <a:rPr lang="en-US" dirty="0"/>
              <a:t> s </a:t>
            </a:r>
            <a:r>
              <a:rPr lang="en-US" dirty="0" err="1"/>
              <a:t>předvýrobními</a:t>
            </a:r>
            <a:r>
              <a:rPr lang="en-US" dirty="0"/>
              <a:t> </a:t>
            </a:r>
            <a:r>
              <a:rPr lang="en-US" dirty="0" err="1"/>
              <a:t>etapami</a:t>
            </a:r>
            <a:r>
              <a:rPr lang="en-US" dirty="0"/>
              <a:t>, </a:t>
            </a:r>
          </a:p>
          <a:p>
            <a:r>
              <a:rPr lang="en-US" dirty="0" err="1" smtClean="0"/>
              <a:t>poté</a:t>
            </a:r>
            <a:r>
              <a:rPr lang="en-US" dirty="0" smtClean="0"/>
              <a:t> </a:t>
            </a:r>
            <a:r>
              <a:rPr lang="en-US" dirty="0" err="1"/>
              <a:t>jsou</a:t>
            </a:r>
            <a:r>
              <a:rPr lang="en-US" dirty="0"/>
              <a:t> </a:t>
            </a:r>
            <a:r>
              <a:rPr lang="en-US" dirty="0" err="1"/>
              <a:t>průběžně</a:t>
            </a:r>
            <a:r>
              <a:rPr lang="en-US" dirty="0"/>
              <a:t> </a:t>
            </a:r>
            <a:r>
              <a:rPr lang="en-US" dirty="0" err="1"/>
              <a:t>vynakládány</a:t>
            </a:r>
            <a:r>
              <a:rPr lang="en-US" dirty="0"/>
              <a:t> </a:t>
            </a:r>
            <a:r>
              <a:rPr lang="en-US" dirty="0" err="1"/>
              <a:t>na</a:t>
            </a:r>
            <a:r>
              <a:rPr lang="en-US" dirty="0"/>
              <a:t> </a:t>
            </a:r>
            <a:r>
              <a:rPr lang="en-US" dirty="0" err="1"/>
              <a:t>výdaje</a:t>
            </a:r>
            <a:r>
              <a:rPr lang="en-US" dirty="0"/>
              <a:t> </a:t>
            </a:r>
            <a:r>
              <a:rPr lang="en-US" dirty="0" err="1"/>
              <a:t>související</a:t>
            </a:r>
            <a:r>
              <a:rPr lang="en-US" dirty="0"/>
              <a:t> se </a:t>
            </a:r>
            <a:r>
              <a:rPr lang="en-US" dirty="0" err="1"/>
              <a:t>samotnou</a:t>
            </a:r>
            <a:r>
              <a:rPr lang="en-US" dirty="0"/>
              <a:t> </a:t>
            </a:r>
            <a:r>
              <a:rPr lang="en-US" dirty="0" err="1"/>
              <a:t>výrobou</a:t>
            </a:r>
            <a:r>
              <a:rPr lang="en-US" dirty="0"/>
              <a:t>, </a:t>
            </a:r>
          </a:p>
          <a:p>
            <a:r>
              <a:rPr lang="en-US" dirty="0" smtClean="0"/>
              <a:t>v </a:t>
            </a:r>
            <a:r>
              <a:rPr lang="en-US" dirty="0" err="1"/>
              <a:t>poslední</a:t>
            </a:r>
            <a:r>
              <a:rPr lang="en-US" dirty="0"/>
              <a:t>, </a:t>
            </a:r>
            <a:r>
              <a:rPr lang="en-US" dirty="0" err="1"/>
              <a:t>povýrobní</a:t>
            </a:r>
            <a:r>
              <a:rPr lang="en-US" dirty="0"/>
              <a:t> </a:t>
            </a:r>
            <a:r>
              <a:rPr lang="en-US" dirty="0" err="1"/>
              <a:t>etapě</a:t>
            </a:r>
            <a:r>
              <a:rPr lang="en-US" dirty="0"/>
              <a:t>, je </a:t>
            </a:r>
            <a:r>
              <a:rPr lang="en-US" dirty="0" err="1"/>
              <a:t>vynaložen</a:t>
            </a:r>
            <a:r>
              <a:rPr lang="en-US" dirty="0"/>
              <a:t> </a:t>
            </a:r>
            <a:r>
              <a:rPr lang="en-US" dirty="0" err="1"/>
              <a:t>zůstatek</a:t>
            </a:r>
            <a:r>
              <a:rPr lang="en-US" dirty="0"/>
              <a:t> </a:t>
            </a:r>
            <a:r>
              <a:rPr lang="en-US" dirty="0" err="1"/>
              <a:t>celkových</a:t>
            </a:r>
            <a:r>
              <a:rPr lang="en-US" dirty="0"/>
              <a:t> </a:t>
            </a:r>
            <a:r>
              <a:rPr lang="en-US" dirty="0" err="1"/>
              <a:t>nákladů</a:t>
            </a:r>
            <a:r>
              <a:rPr lang="en-US" dirty="0"/>
              <a:t> </a:t>
            </a:r>
            <a:r>
              <a:rPr lang="en-US" dirty="0" err="1"/>
              <a:t>souvisejících</a:t>
            </a:r>
            <a:r>
              <a:rPr lang="en-US" dirty="0"/>
              <a:t> s </a:t>
            </a:r>
            <a:r>
              <a:rPr lang="en-US" dirty="0" err="1"/>
              <a:t>daným</a:t>
            </a:r>
            <a:r>
              <a:rPr lang="en-US" dirty="0"/>
              <a:t> </a:t>
            </a:r>
            <a:r>
              <a:rPr lang="en-US" dirty="0" err="1"/>
              <a:t>vý-robkem</a:t>
            </a:r>
            <a:r>
              <a:rPr lang="en-US" dirty="0"/>
              <a:t> (</a:t>
            </a:r>
            <a:r>
              <a:rPr lang="en-US" dirty="0" err="1"/>
              <a:t>např</a:t>
            </a:r>
            <a:r>
              <a:rPr lang="en-US" dirty="0"/>
              <a:t>. </a:t>
            </a:r>
            <a:r>
              <a:rPr lang="en-US" dirty="0" err="1"/>
              <a:t>na</a:t>
            </a:r>
            <a:r>
              <a:rPr lang="en-US" dirty="0"/>
              <a:t> </a:t>
            </a:r>
            <a:r>
              <a:rPr lang="en-US" dirty="0" err="1"/>
              <a:t>účely</a:t>
            </a:r>
            <a:r>
              <a:rPr lang="en-US" dirty="0"/>
              <a:t> </a:t>
            </a:r>
            <a:r>
              <a:rPr lang="en-US" dirty="0" err="1"/>
              <a:t>demontáže</a:t>
            </a:r>
            <a:r>
              <a:rPr lang="en-US" dirty="0"/>
              <a:t> </a:t>
            </a:r>
            <a:r>
              <a:rPr lang="en-US" dirty="0" err="1"/>
              <a:t>staré</a:t>
            </a:r>
            <a:r>
              <a:rPr lang="en-US" dirty="0"/>
              <a:t> </a:t>
            </a:r>
            <a:r>
              <a:rPr lang="en-US" dirty="0" err="1"/>
              <a:t>technologie</a:t>
            </a:r>
            <a:r>
              <a:rPr lang="en-US" dirty="0"/>
              <a:t>, </a:t>
            </a:r>
            <a:r>
              <a:rPr lang="en-US" dirty="0" err="1"/>
              <a:t>likvidaci</a:t>
            </a:r>
            <a:r>
              <a:rPr lang="en-US" dirty="0"/>
              <a:t> </a:t>
            </a:r>
            <a:r>
              <a:rPr lang="en-US" dirty="0" err="1"/>
              <a:t>starých</a:t>
            </a:r>
            <a:r>
              <a:rPr lang="en-US" dirty="0"/>
              <a:t> </a:t>
            </a:r>
            <a:r>
              <a:rPr lang="en-US" dirty="0" err="1"/>
              <a:t>skladových</a:t>
            </a:r>
            <a:r>
              <a:rPr lang="en-US" dirty="0"/>
              <a:t> </a:t>
            </a:r>
            <a:r>
              <a:rPr lang="en-US" dirty="0" err="1"/>
              <a:t>zásob</a:t>
            </a:r>
            <a:r>
              <a:rPr lang="en-US" dirty="0"/>
              <a:t>). </a:t>
            </a:r>
          </a:p>
          <a:p>
            <a:endParaRPr lang="en-US" dirty="0"/>
          </a:p>
        </p:txBody>
      </p:sp>
    </p:spTree>
    <p:extLst>
      <p:ext uri="{BB962C8B-B14F-4D97-AF65-F5344CB8AC3E}">
        <p14:creationId xmlns:p14="http://schemas.microsoft.com/office/powerpoint/2010/main" val="32073401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en-US"/>
          </a:p>
        </p:txBody>
      </p:sp>
      <p:sp>
        <p:nvSpPr>
          <p:cNvPr id="3" name="Zástupný symbol pro obsah 2"/>
          <p:cNvSpPr>
            <a:spLocks noGrp="1"/>
          </p:cNvSpPr>
          <p:nvPr>
            <p:ph idx="1"/>
          </p:nvPr>
        </p:nvSpPr>
        <p:spPr/>
        <p:txBody>
          <a:bodyPr/>
          <a:lstStyle/>
          <a:p>
            <a:endParaRPr lang="en-US"/>
          </a:p>
        </p:txBody>
      </p:sp>
      <p:pic>
        <p:nvPicPr>
          <p:cNvPr id="5" name="Obrázek 4"/>
          <p:cNvPicPr>
            <a:picLocks noChangeAspect="1"/>
          </p:cNvPicPr>
          <p:nvPr/>
        </p:nvPicPr>
        <p:blipFill>
          <a:blip r:embed="rId2"/>
          <a:stretch>
            <a:fillRect/>
          </a:stretch>
        </p:blipFill>
        <p:spPr>
          <a:xfrm>
            <a:off x="705333" y="943285"/>
            <a:ext cx="7733333" cy="4971429"/>
          </a:xfrm>
          <a:prstGeom prst="rect">
            <a:avLst/>
          </a:prstGeom>
        </p:spPr>
      </p:pic>
    </p:spTree>
    <p:extLst>
      <p:ext uri="{BB962C8B-B14F-4D97-AF65-F5344CB8AC3E}">
        <p14:creationId xmlns:p14="http://schemas.microsoft.com/office/powerpoint/2010/main" val="7656402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Kalkulace cílových nákladů</a:t>
            </a:r>
            <a:endParaRPr lang="en-US" dirty="0"/>
          </a:p>
        </p:txBody>
      </p:sp>
      <p:sp>
        <p:nvSpPr>
          <p:cNvPr id="3" name="Zástupný symbol pro obsah 2"/>
          <p:cNvSpPr>
            <a:spLocks noGrp="1"/>
          </p:cNvSpPr>
          <p:nvPr>
            <p:ph idx="1"/>
          </p:nvPr>
        </p:nvSpPr>
        <p:spPr/>
        <p:txBody>
          <a:bodyPr>
            <a:normAutofit fontScale="92500" lnSpcReduction="20000"/>
          </a:bodyPr>
          <a:lstStyle/>
          <a:p>
            <a:r>
              <a:rPr lang="en-US" b="1" dirty="0" err="1"/>
              <a:t>Kalkulace</a:t>
            </a:r>
            <a:r>
              <a:rPr lang="en-US" b="1" dirty="0"/>
              <a:t> </a:t>
            </a:r>
            <a:r>
              <a:rPr lang="en-US" b="1" dirty="0" err="1"/>
              <a:t>cílových</a:t>
            </a:r>
            <a:r>
              <a:rPr lang="en-US" b="1" dirty="0"/>
              <a:t> </a:t>
            </a:r>
            <a:r>
              <a:rPr lang="en-US" b="1" dirty="0" err="1"/>
              <a:t>nákladů</a:t>
            </a:r>
            <a:r>
              <a:rPr lang="en-US" b="1" dirty="0"/>
              <a:t> </a:t>
            </a:r>
            <a:r>
              <a:rPr lang="en-US" dirty="0"/>
              <a:t>(</a:t>
            </a:r>
            <a:r>
              <a:rPr lang="en-US" dirty="0" err="1"/>
              <a:t>anglicky</a:t>
            </a:r>
            <a:r>
              <a:rPr lang="en-US" dirty="0"/>
              <a:t> Target Costing) se </a:t>
            </a:r>
            <a:r>
              <a:rPr lang="en-US" dirty="0" err="1"/>
              <a:t>orientuje</a:t>
            </a:r>
            <a:r>
              <a:rPr lang="en-US" dirty="0"/>
              <a:t> </a:t>
            </a:r>
            <a:r>
              <a:rPr lang="en-US" dirty="0" err="1"/>
              <a:t>zejména</a:t>
            </a:r>
            <a:r>
              <a:rPr lang="en-US" dirty="0"/>
              <a:t> </a:t>
            </a:r>
            <a:r>
              <a:rPr lang="en-US" dirty="0" err="1"/>
              <a:t>na</a:t>
            </a:r>
            <a:r>
              <a:rPr lang="en-US" dirty="0"/>
              <a:t> </a:t>
            </a:r>
            <a:r>
              <a:rPr lang="en-US" dirty="0" err="1" smtClean="0"/>
              <a:t>řízení</a:t>
            </a:r>
            <a:r>
              <a:rPr lang="cs-CZ" dirty="0"/>
              <a:t> </a:t>
            </a:r>
            <a:r>
              <a:rPr lang="en-US" dirty="0" err="1" smtClean="0"/>
              <a:t>výrobkových</a:t>
            </a:r>
            <a:r>
              <a:rPr lang="en-US" dirty="0" smtClean="0"/>
              <a:t> </a:t>
            </a:r>
            <a:r>
              <a:rPr lang="en-US" dirty="0" err="1"/>
              <a:t>nákladů</a:t>
            </a:r>
            <a:r>
              <a:rPr lang="en-US" dirty="0"/>
              <a:t> v </a:t>
            </a:r>
            <a:r>
              <a:rPr lang="en-US" dirty="0" err="1"/>
              <a:t>předvýrobních</a:t>
            </a:r>
            <a:r>
              <a:rPr lang="en-US" dirty="0"/>
              <a:t> </a:t>
            </a:r>
            <a:r>
              <a:rPr lang="en-US" dirty="0" err="1"/>
              <a:t>etapách</a:t>
            </a:r>
            <a:r>
              <a:rPr lang="en-US" dirty="0"/>
              <a:t> a </a:t>
            </a:r>
            <a:r>
              <a:rPr lang="en-US" dirty="0" err="1"/>
              <a:t>snaží</a:t>
            </a:r>
            <a:r>
              <a:rPr lang="en-US" dirty="0"/>
              <a:t> se o </a:t>
            </a:r>
            <a:r>
              <a:rPr lang="en-US" dirty="0" err="1"/>
              <a:t>dosažení</a:t>
            </a:r>
            <a:r>
              <a:rPr lang="en-US" dirty="0"/>
              <a:t> co </a:t>
            </a:r>
            <a:r>
              <a:rPr lang="en-US" dirty="0" err="1"/>
              <a:t>nejnižších</a:t>
            </a:r>
            <a:r>
              <a:rPr lang="en-US" dirty="0"/>
              <a:t> </a:t>
            </a:r>
            <a:r>
              <a:rPr lang="en-US" dirty="0" err="1" smtClean="0"/>
              <a:t>budoucích</a:t>
            </a:r>
            <a:r>
              <a:rPr lang="cs-CZ" dirty="0"/>
              <a:t> </a:t>
            </a:r>
            <a:r>
              <a:rPr lang="en-US" dirty="0" err="1" smtClean="0"/>
              <a:t>nákladů</a:t>
            </a:r>
            <a:r>
              <a:rPr lang="en-US" dirty="0" smtClean="0"/>
              <a:t> </a:t>
            </a:r>
            <a:r>
              <a:rPr lang="en-US" dirty="0" err="1"/>
              <a:t>na</a:t>
            </a:r>
            <a:r>
              <a:rPr lang="en-US" dirty="0"/>
              <a:t> </a:t>
            </a:r>
            <a:r>
              <a:rPr lang="en-US" dirty="0" err="1"/>
              <a:t>výrobek</a:t>
            </a:r>
            <a:r>
              <a:rPr lang="en-US" dirty="0"/>
              <a:t>. </a:t>
            </a:r>
            <a:r>
              <a:rPr lang="en-US" dirty="0" err="1"/>
              <a:t>Cílovou</a:t>
            </a:r>
            <a:r>
              <a:rPr lang="en-US" dirty="0"/>
              <a:t> </a:t>
            </a:r>
            <a:r>
              <a:rPr lang="en-US" dirty="0" err="1"/>
              <a:t>kalkulaci</a:t>
            </a:r>
            <a:r>
              <a:rPr lang="en-US" dirty="0"/>
              <a:t> </a:t>
            </a:r>
            <a:r>
              <a:rPr lang="en-US" dirty="0" err="1"/>
              <a:t>nákladů</a:t>
            </a:r>
            <a:r>
              <a:rPr lang="en-US" dirty="0"/>
              <a:t> </a:t>
            </a:r>
            <a:r>
              <a:rPr lang="en-US" dirty="0" err="1"/>
              <a:t>lze</a:t>
            </a:r>
            <a:r>
              <a:rPr lang="en-US" dirty="0"/>
              <a:t> </a:t>
            </a:r>
            <a:r>
              <a:rPr lang="en-US" dirty="0" err="1"/>
              <a:t>charakterizovat</a:t>
            </a:r>
            <a:r>
              <a:rPr lang="en-US" dirty="0"/>
              <a:t> </a:t>
            </a:r>
            <a:r>
              <a:rPr lang="en-US" dirty="0" err="1"/>
              <a:t>také</a:t>
            </a:r>
            <a:r>
              <a:rPr lang="en-US" dirty="0"/>
              <a:t> </a:t>
            </a:r>
            <a:r>
              <a:rPr lang="en-US" dirty="0" err="1"/>
              <a:t>jako</a:t>
            </a:r>
            <a:r>
              <a:rPr lang="en-US" dirty="0"/>
              <a:t> </a:t>
            </a:r>
            <a:r>
              <a:rPr lang="en-US" dirty="0" err="1"/>
              <a:t>činnost</a:t>
            </a:r>
            <a:r>
              <a:rPr lang="en-US" dirty="0"/>
              <a:t>, </a:t>
            </a:r>
            <a:r>
              <a:rPr lang="en-US" dirty="0" err="1" smtClean="0"/>
              <a:t>jejímž</a:t>
            </a:r>
            <a:r>
              <a:rPr lang="cs-CZ" dirty="0"/>
              <a:t> </a:t>
            </a:r>
            <a:r>
              <a:rPr lang="en-US" dirty="0" err="1" smtClean="0"/>
              <a:t>cílem</a:t>
            </a:r>
            <a:r>
              <a:rPr lang="en-US" dirty="0" smtClean="0"/>
              <a:t> </a:t>
            </a:r>
            <a:r>
              <a:rPr lang="en-US" dirty="0"/>
              <a:t>je </a:t>
            </a:r>
            <a:r>
              <a:rPr lang="en-US" dirty="0" err="1"/>
              <a:t>prověřit</a:t>
            </a:r>
            <a:r>
              <a:rPr lang="en-US" dirty="0"/>
              <a:t> </a:t>
            </a:r>
            <a:r>
              <a:rPr lang="en-US" dirty="0" err="1"/>
              <a:t>všechny</a:t>
            </a:r>
            <a:r>
              <a:rPr lang="en-US" dirty="0"/>
              <a:t> </a:t>
            </a:r>
            <a:r>
              <a:rPr lang="en-US" dirty="0" err="1"/>
              <a:t>možné</a:t>
            </a:r>
            <a:r>
              <a:rPr lang="en-US" dirty="0"/>
              <a:t> </a:t>
            </a:r>
            <a:r>
              <a:rPr lang="en-US" dirty="0" err="1"/>
              <a:t>myšlenky</a:t>
            </a:r>
            <a:r>
              <a:rPr lang="en-US" dirty="0"/>
              <a:t> </a:t>
            </a:r>
            <a:r>
              <a:rPr lang="en-US" dirty="0" err="1"/>
              <a:t>snížení</a:t>
            </a:r>
            <a:r>
              <a:rPr lang="en-US" dirty="0"/>
              <a:t> </a:t>
            </a:r>
            <a:r>
              <a:rPr lang="en-US" dirty="0" err="1"/>
              <a:t>nákladů</a:t>
            </a:r>
            <a:r>
              <a:rPr lang="en-US" dirty="0"/>
              <a:t> v </a:t>
            </a:r>
            <a:r>
              <a:rPr lang="en-US" dirty="0" err="1"/>
              <a:t>rámci</a:t>
            </a:r>
            <a:r>
              <a:rPr lang="en-US" dirty="0"/>
              <a:t> </a:t>
            </a:r>
            <a:r>
              <a:rPr lang="en-US" dirty="0" err="1"/>
              <a:t>fáze</a:t>
            </a:r>
            <a:r>
              <a:rPr lang="en-US" dirty="0"/>
              <a:t> </a:t>
            </a:r>
            <a:r>
              <a:rPr lang="en-US" dirty="0" err="1"/>
              <a:t>výzkumu</a:t>
            </a:r>
            <a:r>
              <a:rPr lang="en-US" dirty="0"/>
              <a:t>, </a:t>
            </a:r>
            <a:r>
              <a:rPr lang="en-US" dirty="0" err="1"/>
              <a:t>vývoje</a:t>
            </a:r>
            <a:r>
              <a:rPr lang="en-US" dirty="0"/>
              <a:t> </a:t>
            </a:r>
            <a:r>
              <a:rPr lang="en-US" dirty="0" smtClean="0"/>
              <a:t>a</a:t>
            </a:r>
            <a:r>
              <a:rPr lang="cs-CZ" dirty="0" smtClean="0"/>
              <a:t> </a:t>
            </a:r>
            <a:r>
              <a:rPr lang="en-US" dirty="0" err="1" smtClean="0"/>
              <a:t>přípravy</a:t>
            </a:r>
            <a:r>
              <a:rPr lang="en-US" dirty="0" smtClean="0"/>
              <a:t> </a:t>
            </a:r>
            <a:r>
              <a:rPr lang="en-US" dirty="0" err="1"/>
              <a:t>finálního</a:t>
            </a:r>
            <a:r>
              <a:rPr lang="en-US" dirty="0"/>
              <a:t> </a:t>
            </a:r>
            <a:r>
              <a:rPr lang="en-US" dirty="0" err="1"/>
              <a:t>výkonu</a:t>
            </a:r>
            <a:r>
              <a:rPr lang="en-US" dirty="0"/>
              <a:t>. </a:t>
            </a:r>
            <a:r>
              <a:rPr lang="en-US" dirty="0" err="1"/>
              <a:t>Výsledkem</a:t>
            </a:r>
            <a:r>
              <a:rPr lang="en-US" dirty="0"/>
              <a:t> </a:t>
            </a:r>
            <a:r>
              <a:rPr lang="en-US" dirty="0" err="1"/>
              <a:t>této</a:t>
            </a:r>
            <a:r>
              <a:rPr lang="en-US" dirty="0"/>
              <a:t> </a:t>
            </a:r>
            <a:r>
              <a:rPr lang="en-US" dirty="0" err="1"/>
              <a:t>aktivity</a:t>
            </a:r>
            <a:r>
              <a:rPr lang="en-US" dirty="0"/>
              <a:t> by </a:t>
            </a:r>
            <a:r>
              <a:rPr lang="en-US" dirty="0" err="1"/>
              <a:t>měl</a:t>
            </a:r>
            <a:r>
              <a:rPr lang="en-US" dirty="0"/>
              <a:t> </a:t>
            </a:r>
            <a:r>
              <a:rPr lang="en-US" dirty="0" err="1"/>
              <a:t>být</a:t>
            </a:r>
            <a:r>
              <a:rPr lang="en-US" dirty="0"/>
              <a:t> </a:t>
            </a:r>
            <a:r>
              <a:rPr lang="en-US" dirty="0" err="1"/>
              <a:t>návrh</a:t>
            </a:r>
            <a:r>
              <a:rPr lang="en-US" dirty="0"/>
              <a:t> </a:t>
            </a:r>
            <a:r>
              <a:rPr lang="en-US" dirty="0" err="1"/>
              <a:t>výrobku</a:t>
            </a:r>
            <a:r>
              <a:rPr lang="en-US" dirty="0"/>
              <a:t>, </a:t>
            </a:r>
            <a:r>
              <a:rPr lang="en-US" dirty="0" err="1"/>
              <a:t>který</a:t>
            </a:r>
            <a:r>
              <a:rPr lang="en-US" dirty="0"/>
              <a:t> </a:t>
            </a:r>
            <a:r>
              <a:rPr lang="en-US" dirty="0" err="1" smtClean="0"/>
              <a:t>splňuje</a:t>
            </a:r>
            <a:r>
              <a:rPr lang="cs-CZ" dirty="0"/>
              <a:t> </a:t>
            </a:r>
            <a:r>
              <a:rPr lang="en-US" dirty="0" err="1" smtClean="0"/>
              <a:t>všechny</a:t>
            </a:r>
            <a:r>
              <a:rPr lang="en-US" dirty="0" smtClean="0"/>
              <a:t> </a:t>
            </a:r>
            <a:r>
              <a:rPr lang="en-US" dirty="0" err="1"/>
              <a:t>požadavky</a:t>
            </a:r>
            <a:r>
              <a:rPr lang="en-US" dirty="0"/>
              <a:t> a </a:t>
            </a:r>
            <a:r>
              <a:rPr lang="en-US" dirty="0" err="1"/>
              <a:t>očekávání</a:t>
            </a:r>
            <a:r>
              <a:rPr lang="en-US" dirty="0"/>
              <a:t> </a:t>
            </a:r>
            <a:r>
              <a:rPr lang="en-US" dirty="0" err="1"/>
              <a:t>zákazníků</a:t>
            </a:r>
            <a:r>
              <a:rPr lang="en-US" dirty="0"/>
              <a:t> a </a:t>
            </a:r>
            <a:r>
              <a:rPr lang="en-US" dirty="0" err="1"/>
              <a:t>jehož</a:t>
            </a:r>
            <a:r>
              <a:rPr lang="en-US" dirty="0"/>
              <a:t> </a:t>
            </a:r>
            <a:r>
              <a:rPr lang="en-US" dirty="0" err="1"/>
              <a:t>výrobní</a:t>
            </a:r>
            <a:r>
              <a:rPr lang="en-US" dirty="0"/>
              <a:t> </a:t>
            </a:r>
            <a:r>
              <a:rPr lang="en-US" dirty="0" err="1"/>
              <a:t>náklady</a:t>
            </a:r>
            <a:r>
              <a:rPr lang="en-US" dirty="0"/>
              <a:t> a </a:t>
            </a:r>
            <a:r>
              <a:rPr lang="en-US" dirty="0" err="1"/>
              <a:t>cena</a:t>
            </a:r>
            <a:r>
              <a:rPr lang="en-US" dirty="0"/>
              <a:t> </a:t>
            </a:r>
            <a:r>
              <a:rPr lang="en-US" dirty="0" err="1"/>
              <a:t>zajistí</a:t>
            </a:r>
            <a:r>
              <a:rPr lang="en-US" dirty="0"/>
              <a:t> </a:t>
            </a:r>
            <a:r>
              <a:rPr lang="en-US" dirty="0" err="1" smtClean="0"/>
              <a:t>podniku</a:t>
            </a:r>
            <a:r>
              <a:rPr lang="cs-CZ" dirty="0"/>
              <a:t> </a:t>
            </a:r>
            <a:r>
              <a:rPr lang="en-US" dirty="0" err="1" smtClean="0"/>
              <a:t>požadovaný</a:t>
            </a:r>
            <a:r>
              <a:rPr lang="en-US" dirty="0" smtClean="0"/>
              <a:t> </a:t>
            </a:r>
            <a:r>
              <a:rPr lang="en-US" dirty="0" err="1"/>
              <a:t>zisk</a:t>
            </a:r>
            <a:r>
              <a:rPr lang="en-US" dirty="0"/>
              <a:t>.</a:t>
            </a:r>
          </a:p>
          <a:p>
            <a:r>
              <a:rPr lang="en-US" dirty="0" err="1"/>
              <a:t>Cílová</a:t>
            </a:r>
            <a:r>
              <a:rPr lang="en-US" dirty="0"/>
              <a:t> </a:t>
            </a:r>
            <a:r>
              <a:rPr lang="en-US" dirty="0" err="1"/>
              <a:t>kalkulace</a:t>
            </a:r>
            <a:r>
              <a:rPr lang="en-US" dirty="0"/>
              <a:t> </a:t>
            </a:r>
            <a:r>
              <a:rPr lang="en-US" dirty="0" err="1"/>
              <a:t>nákladů</a:t>
            </a:r>
            <a:r>
              <a:rPr lang="en-US" dirty="0"/>
              <a:t> </a:t>
            </a:r>
            <a:r>
              <a:rPr lang="en-US" dirty="0" err="1"/>
              <a:t>vychází</a:t>
            </a:r>
            <a:r>
              <a:rPr lang="en-US" dirty="0"/>
              <a:t> z </a:t>
            </a:r>
            <a:r>
              <a:rPr lang="en-US" b="1" dirty="0" err="1"/>
              <a:t>cílové</a:t>
            </a:r>
            <a:r>
              <a:rPr lang="en-US" b="1" dirty="0"/>
              <a:t> </a:t>
            </a:r>
            <a:r>
              <a:rPr lang="en-US" b="1" dirty="0" err="1"/>
              <a:t>ceny</a:t>
            </a:r>
            <a:r>
              <a:rPr lang="en-US" dirty="0"/>
              <a:t>, </a:t>
            </a:r>
            <a:r>
              <a:rPr lang="en-US" dirty="0" err="1"/>
              <a:t>jejíž</a:t>
            </a:r>
            <a:r>
              <a:rPr lang="en-US" dirty="0"/>
              <a:t> </a:t>
            </a:r>
            <a:r>
              <a:rPr lang="en-US" dirty="0" err="1"/>
              <a:t>stanovení</a:t>
            </a:r>
            <a:r>
              <a:rPr lang="en-US" dirty="0"/>
              <a:t> </a:t>
            </a:r>
            <a:r>
              <a:rPr lang="en-US" dirty="0" err="1"/>
              <a:t>souvisí</a:t>
            </a:r>
            <a:r>
              <a:rPr lang="en-US" dirty="0"/>
              <a:t> s </a:t>
            </a:r>
            <a:r>
              <a:rPr lang="en-US" dirty="0" err="1" smtClean="0"/>
              <a:t>cenovou</a:t>
            </a:r>
            <a:r>
              <a:rPr lang="cs-CZ" dirty="0"/>
              <a:t> </a:t>
            </a:r>
            <a:r>
              <a:rPr lang="en-US" dirty="0" err="1" smtClean="0"/>
              <a:t>politikou</a:t>
            </a:r>
            <a:r>
              <a:rPr lang="en-US" dirty="0" smtClean="0"/>
              <a:t> </a:t>
            </a:r>
            <a:r>
              <a:rPr lang="en-US" dirty="0" err="1"/>
              <a:t>podniku</a:t>
            </a:r>
            <a:r>
              <a:rPr lang="en-US" dirty="0"/>
              <a:t>. </a:t>
            </a:r>
            <a:r>
              <a:rPr lang="en-US" dirty="0" err="1"/>
              <a:t>Cílová</a:t>
            </a:r>
            <a:r>
              <a:rPr lang="en-US" dirty="0"/>
              <a:t> </a:t>
            </a:r>
            <a:r>
              <a:rPr lang="en-US" dirty="0" err="1"/>
              <a:t>cena</a:t>
            </a:r>
            <a:r>
              <a:rPr lang="en-US" dirty="0"/>
              <a:t> by </a:t>
            </a:r>
            <a:r>
              <a:rPr lang="en-US" dirty="0" err="1"/>
              <a:t>měla</a:t>
            </a:r>
            <a:r>
              <a:rPr lang="en-US" dirty="0"/>
              <a:t> </a:t>
            </a:r>
            <a:r>
              <a:rPr lang="en-US" dirty="0" err="1"/>
              <a:t>odrážet</a:t>
            </a:r>
            <a:r>
              <a:rPr lang="en-US" dirty="0"/>
              <a:t> </a:t>
            </a:r>
            <a:r>
              <a:rPr lang="en-US" dirty="0" err="1"/>
              <a:t>především</a:t>
            </a:r>
            <a:r>
              <a:rPr lang="en-US" dirty="0"/>
              <a:t> </a:t>
            </a:r>
            <a:r>
              <a:rPr lang="en-US" b="1" dirty="0" err="1"/>
              <a:t>hodnotu</a:t>
            </a:r>
            <a:r>
              <a:rPr lang="en-US" b="1" dirty="0"/>
              <a:t> </a:t>
            </a:r>
            <a:r>
              <a:rPr lang="en-US" dirty="0" err="1"/>
              <a:t>výrobku</a:t>
            </a:r>
            <a:r>
              <a:rPr lang="en-US" dirty="0"/>
              <a:t> </a:t>
            </a:r>
            <a:r>
              <a:rPr lang="en-US" b="1" dirty="0" err="1" smtClean="0"/>
              <a:t>vnímanou</a:t>
            </a:r>
            <a:r>
              <a:rPr lang="cs-CZ" b="1" dirty="0"/>
              <a:t> </a:t>
            </a:r>
            <a:r>
              <a:rPr lang="en-US" b="1" dirty="0" err="1" smtClean="0"/>
              <a:t>zákazníkem</a:t>
            </a:r>
            <a:r>
              <a:rPr lang="en-US" b="1" dirty="0"/>
              <a:t>, </a:t>
            </a:r>
            <a:r>
              <a:rPr lang="en-US" b="1" dirty="0" err="1"/>
              <a:t>vlastnosti</a:t>
            </a:r>
            <a:r>
              <a:rPr lang="en-US" b="1" dirty="0"/>
              <a:t>, </a:t>
            </a:r>
            <a:r>
              <a:rPr lang="en-US" b="1" dirty="0" err="1"/>
              <a:t>kvalitu</a:t>
            </a:r>
            <a:r>
              <a:rPr lang="en-US" b="1" dirty="0"/>
              <a:t> </a:t>
            </a:r>
            <a:r>
              <a:rPr lang="en-US" dirty="0"/>
              <a:t>a </a:t>
            </a:r>
            <a:r>
              <a:rPr lang="en-US" b="1" dirty="0" err="1"/>
              <a:t>cenu</a:t>
            </a:r>
            <a:r>
              <a:rPr lang="en-US" b="1" dirty="0"/>
              <a:t> </a:t>
            </a:r>
            <a:r>
              <a:rPr lang="en-US" dirty="0" err="1"/>
              <a:t>konkurenčních</a:t>
            </a:r>
            <a:r>
              <a:rPr lang="en-US" dirty="0"/>
              <a:t> </a:t>
            </a:r>
            <a:r>
              <a:rPr lang="en-US" dirty="0" err="1"/>
              <a:t>či</a:t>
            </a:r>
            <a:r>
              <a:rPr lang="en-US" dirty="0"/>
              <a:t> </a:t>
            </a:r>
            <a:r>
              <a:rPr lang="en-US" b="1" dirty="0" err="1"/>
              <a:t>obdobných</a:t>
            </a:r>
            <a:r>
              <a:rPr lang="en-US" b="1" dirty="0"/>
              <a:t> </a:t>
            </a:r>
            <a:r>
              <a:rPr lang="en-US" b="1" dirty="0" err="1"/>
              <a:t>výrobků</a:t>
            </a:r>
            <a:r>
              <a:rPr lang="en-US" dirty="0"/>
              <a:t>, ale </a:t>
            </a:r>
            <a:r>
              <a:rPr lang="en-US" dirty="0" err="1" smtClean="0"/>
              <a:t>i</a:t>
            </a:r>
            <a:r>
              <a:rPr lang="cs-CZ" dirty="0"/>
              <a:t> </a:t>
            </a:r>
            <a:r>
              <a:rPr lang="en-US" dirty="0" err="1" smtClean="0"/>
              <a:t>strategické</a:t>
            </a:r>
            <a:r>
              <a:rPr lang="en-US" dirty="0" smtClean="0"/>
              <a:t> </a:t>
            </a:r>
            <a:r>
              <a:rPr lang="en-US" dirty="0" err="1"/>
              <a:t>cíle</a:t>
            </a:r>
            <a:r>
              <a:rPr lang="en-US" dirty="0"/>
              <a:t> </a:t>
            </a:r>
            <a:r>
              <a:rPr lang="en-US" dirty="0" err="1"/>
              <a:t>podniku</a:t>
            </a:r>
            <a:r>
              <a:rPr lang="en-US" dirty="0"/>
              <a:t>.</a:t>
            </a:r>
          </a:p>
          <a:p>
            <a:r>
              <a:rPr lang="en-US" dirty="0" err="1"/>
              <a:t>Vedle</a:t>
            </a:r>
            <a:r>
              <a:rPr lang="en-US" dirty="0"/>
              <a:t> </a:t>
            </a:r>
            <a:r>
              <a:rPr lang="en-US" dirty="0" err="1"/>
              <a:t>cílové</a:t>
            </a:r>
            <a:r>
              <a:rPr lang="en-US" dirty="0"/>
              <a:t> </a:t>
            </a:r>
            <a:r>
              <a:rPr lang="en-US" dirty="0" err="1"/>
              <a:t>ceny</a:t>
            </a:r>
            <a:r>
              <a:rPr lang="en-US" dirty="0"/>
              <a:t> je </a:t>
            </a:r>
            <a:r>
              <a:rPr lang="en-US" dirty="0" err="1"/>
              <a:t>třeba</a:t>
            </a:r>
            <a:r>
              <a:rPr lang="en-US" dirty="0"/>
              <a:t> </a:t>
            </a:r>
            <a:r>
              <a:rPr lang="en-US" dirty="0" err="1"/>
              <a:t>stanovit</a:t>
            </a:r>
            <a:r>
              <a:rPr lang="en-US" dirty="0"/>
              <a:t> </a:t>
            </a:r>
            <a:r>
              <a:rPr lang="en-US" dirty="0" err="1"/>
              <a:t>i</a:t>
            </a:r>
            <a:r>
              <a:rPr lang="en-US" dirty="0"/>
              <a:t> </a:t>
            </a:r>
            <a:r>
              <a:rPr lang="en-US" dirty="0" err="1"/>
              <a:t>cílový</a:t>
            </a:r>
            <a:r>
              <a:rPr lang="en-US" dirty="0"/>
              <a:t> </a:t>
            </a:r>
            <a:r>
              <a:rPr lang="en-US" dirty="0" err="1"/>
              <a:t>zisk</a:t>
            </a:r>
            <a:r>
              <a:rPr lang="en-US" dirty="0"/>
              <a:t>, </a:t>
            </a:r>
            <a:r>
              <a:rPr lang="en-US" dirty="0" err="1"/>
              <a:t>který</a:t>
            </a:r>
            <a:r>
              <a:rPr lang="en-US" dirty="0"/>
              <a:t> </a:t>
            </a:r>
            <a:r>
              <a:rPr lang="en-US" dirty="0" err="1"/>
              <a:t>obvykle</a:t>
            </a:r>
            <a:r>
              <a:rPr lang="en-US" dirty="0"/>
              <a:t> </a:t>
            </a:r>
            <a:r>
              <a:rPr lang="en-US" dirty="0" err="1"/>
              <a:t>vychází</a:t>
            </a:r>
            <a:r>
              <a:rPr lang="en-US" dirty="0"/>
              <a:t> z </a:t>
            </a:r>
            <a:r>
              <a:rPr lang="en-US" dirty="0" err="1" smtClean="0"/>
              <a:t>požadované</a:t>
            </a:r>
            <a:r>
              <a:rPr lang="cs-CZ" dirty="0"/>
              <a:t> </a:t>
            </a:r>
            <a:r>
              <a:rPr lang="en-US" dirty="0" err="1" smtClean="0"/>
              <a:t>rentability</a:t>
            </a:r>
            <a:r>
              <a:rPr lang="en-US" dirty="0" smtClean="0"/>
              <a:t> </a:t>
            </a:r>
            <a:r>
              <a:rPr lang="en-US" dirty="0" err="1"/>
              <a:t>vložených</a:t>
            </a:r>
            <a:r>
              <a:rPr lang="en-US" dirty="0"/>
              <a:t> </a:t>
            </a:r>
            <a:r>
              <a:rPr lang="en-US" dirty="0" err="1"/>
              <a:t>prostředků</a:t>
            </a:r>
            <a:r>
              <a:rPr lang="en-US" dirty="0"/>
              <a:t> a z </a:t>
            </a:r>
            <a:r>
              <a:rPr lang="en-US" dirty="0" err="1"/>
              <a:t>ní</a:t>
            </a:r>
            <a:r>
              <a:rPr lang="en-US" dirty="0"/>
              <a:t> </a:t>
            </a:r>
            <a:r>
              <a:rPr lang="en-US" dirty="0" err="1"/>
              <a:t>odvozené</a:t>
            </a:r>
            <a:r>
              <a:rPr lang="en-US" dirty="0"/>
              <a:t> </a:t>
            </a:r>
            <a:r>
              <a:rPr lang="en-US" dirty="0" err="1"/>
              <a:t>rentability</a:t>
            </a:r>
            <a:r>
              <a:rPr lang="en-US" dirty="0"/>
              <a:t> </a:t>
            </a:r>
            <a:r>
              <a:rPr lang="en-US" dirty="0" err="1"/>
              <a:t>výnosů</a:t>
            </a:r>
            <a:r>
              <a:rPr lang="en-US" dirty="0"/>
              <a:t>.. </a:t>
            </a:r>
            <a:r>
              <a:rPr lang="en-US" dirty="0" err="1"/>
              <a:t>Dolní</a:t>
            </a:r>
            <a:r>
              <a:rPr lang="en-US" dirty="0"/>
              <a:t> </a:t>
            </a:r>
            <a:r>
              <a:rPr lang="en-US" dirty="0" err="1"/>
              <a:t>hranicí</a:t>
            </a:r>
            <a:r>
              <a:rPr lang="en-US" dirty="0"/>
              <a:t> </a:t>
            </a:r>
            <a:r>
              <a:rPr lang="en-US" dirty="0" smtClean="0"/>
              <a:t>pro</a:t>
            </a:r>
            <a:r>
              <a:rPr lang="cs-CZ" dirty="0" smtClean="0"/>
              <a:t> </a:t>
            </a:r>
            <a:r>
              <a:rPr lang="en-US" dirty="0" err="1" smtClean="0"/>
              <a:t>stanovení</a:t>
            </a:r>
            <a:r>
              <a:rPr lang="en-US" dirty="0" smtClean="0"/>
              <a:t> </a:t>
            </a:r>
            <a:r>
              <a:rPr lang="en-US" dirty="0" err="1"/>
              <a:t>cílového</a:t>
            </a:r>
            <a:r>
              <a:rPr lang="en-US" dirty="0"/>
              <a:t> </a:t>
            </a:r>
            <a:r>
              <a:rPr lang="en-US" dirty="0" err="1"/>
              <a:t>zisku</a:t>
            </a:r>
            <a:r>
              <a:rPr lang="en-US" dirty="0"/>
              <a:t> by </a:t>
            </a:r>
            <a:r>
              <a:rPr lang="en-US" dirty="0" err="1"/>
              <a:t>měl</a:t>
            </a:r>
            <a:r>
              <a:rPr lang="en-US" dirty="0"/>
              <a:t> </a:t>
            </a:r>
            <a:r>
              <a:rPr lang="en-US" dirty="0" err="1"/>
              <a:t>být</a:t>
            </a:r>
            <a:r>
              <a:rPr lang="en-US" dirty="0"/>
              <a:t> </a:t>
            </a:r>
            <a:r>
              <a:rPr lang="en-US" dirty="0" err="1"/>
              <a:t>efekt</a:t>
            </a:r>
            <a:r>
              <a:rPr lang="en-US" dirty="0"/>
              <a:t> </a:t>
            </a:r>
            <a:r>
              <a:rPr lang="en-US" dirty="0" err="1"/>
              <a:t>získaný</a:t>
            </a:r>
            <a:r>
              <a:rPr lang="en-US" dirty="0"/>
              <a:t> </a:t>
            </a:r>
            <a:r>
              <a:rPr lang="en-US" dirty="0" err="1"/>
              <a:t>alternativním</a:t>
            </a:r>
            <a:r>
              <a:rPr lang="en-US" dirty="0"/>
              <a:t> </a:t>
            </a:r>
            <a:r>
              <a:rPr lang="en-US" dirty="0" err="1"/>
              <a:t>využitím</a:t>
            </a:r>
            <a:r>
              <a:rPr lang="en-US" dirty="0"/>
              <a:t> </a:t>
            </a:r>
            <a:r>
              <a:rPr lang="en-US" dirty="0" err="1" smtClean="0"/>
              <a:t>vloženýchprostředků</a:t>
            </a:r>
            <a:r>
              <a:rPr lang="en-US" dirty="0" smtClean="0"/>
              <a:t> </a:t>
            </a:r>
            <a:r>
              <a:rPr lang="en-US" dirty="0" err="1"/>
              <a:t>neboli</a:t>
            </a:r>
            <a:r>
              <a:rPr lang="en-US" dirty="0"/>
              <a:t> </a:t>
            </a:r>
            <a:r>
              <a:rPr lang="en-US" dirty="0" err="1"/>
              <a:t>oportunitní</a:t>
            </a:r>
            <a:r>
              <a:rPr lang="en-US" dirty="0"/>
              <a:t> </a:t>
            </a:r>
            <a:r>
              <a:rPr lang="en-US" dirty="0" err="1"/>
              <a:t>náklady</a:t>
            </a:r>
            <a:r>
              <a:rPr lang="en-US" dirty="0"/>
              <a:t>.</a:t>
            </a:r>
          </a:p>
        </p:txBody>
      </p:sp>
    </p:spTree>
    <p:extLst>
      <p:ext uri="{BB962C8B-B14F-4D97-AF65-F5344CB8AC3E}">
        <p14:creationId xmlns:p14="http://schemas.microsoft.com/office/powerpoint/2010/main" val="30997791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Cílové náklady a </a:t>
            </a:r>
            <a:r>
              <a:rPr lang="cs-CZ" dirty="0" err="1" smtClean="0"/>
              <a:t>kaizen</a:t>
            </a:r>
            <a:endParaRPr lang="en-US" dirty="0"/>
          </a:p>
        </p:txBody>
      </p:sp>
      <p:sp>
        <p:nvSpPr>
          <p:cNvPr id="3" name="Zástupný symbol pro obsah 2"/>
          <p:cNvSpPr>
            <a:spLocks noGrp="1"/>
          </p:cNvSpPr>
          <p:nvPr>
            <p:ph idx="1"/>
          </p:nvPr>
        </p:nvSpPr>
        <p:spPr/>
        <p:txBody>
          <a:bodyPr/>
          <a:lstStyle/>
          <a:p>
            <a:r>
              <a:rPr lang="en-US" dirty="0" err="1"/>
              <a:t>Rozdíl</a:t>
            </a:r>
            <a:r>
              <a:rPr lang="en-US" dirty="0"/>
              <a:t> </a:t>
            </a:r>
            <a:r>
              <a:rPr lang="en-US" dirty="0" err="1"/>
              <a:t>mezi</a:t>
            </a:r>
            <a:r>
              <a:rPr lang="en-US" dirty="0"/>
              <a:t> </a:t>
            </a:r>
            <a:r>
              <a:rPr lang="en-US" dirty="0" err="1"/>
              <a:t>cílovou</a:t>
            </a:r>
            <a:r>
              <a:rPr lang="en-US" dirty="0"/>
              <a:t> </a:t>
            </a:r>
            <a:r>
              <a:rPr lang="en-US" dirty="0" err="1"/>
              <a:t>cenou</a:t>
            </a:r>
            <a:r>
              <a:rPr lang="en-US" dirty="0"/>
              <a:t> a </a:t>
            </a:r>
            <a:r>
              <a:rPr lang="en-US" dirty="0" err="1"/>
              <a:t>cílovým</a:t>
            </a:r>
            <a:r>
              <a:rPr lang="en-US" dirty="0"/>
              <a:t> </a:t>
            </a:r>
            <a:r>
              <a:rPr lang="en-US" dirty="0" err="1"/>
              <a:t>ziskem</a:t>
            </a:r>
            <a:r>
              <a:rPr lang="en-US" dirty="0"/>
              <a:t> </a:t>
            </a:r>
            <a:r>
              <a:rPr lang="en-US" dirty="0" err="1"/>
              <a:t>představuje</a:t>
            </a:r>
            <a:r>
              <a:rPr lang="en-US" dirty="0"/>
              <a:t> </a:t>
            </a:r>
            <a:r>
              <a:rPr lang="en-US" dirty="0" err="1"/>
              <a:t>maximální</a:t>
            </a:r>
            <a:r>
              <a:rPr lang="en-US" dirty="0"/>
              <a:t> </a:t>
            </a:r>
            <a:r>
              <a:rPr lang="en-US" dirty="0" err="1"/>
              <a:t>přípustné</a:t>
            </a:r>
            <a:r>
              <a:rPr lang="en-US" dirty="0"/>
              <a:t> </a:t>
            </a:r>
            <a:r>
              <a:rPr lang="en-US" dirty="0" err="1" smtClean="0"/>
              <a:t>náklady,které</a:t>
            </a:r>
            <a:r>
              <a:rPr lang="en-US" dirty="0" smtClean="0"/>
              <a:t> </a:t>
            </a:r>
            <a:r>
              <a:rPr lang="en-US" dirty="0" err="1"/>
              <a:t>daný</a:t>
            </a:r>
            <a:r>
              <a:rPr lang="en-US" dirty="0"/>
              <a:t> </a:t>
            </a:r>
            <a:r>
              <a:rPr lang="en-US" dirty="0" err="1"/>
              <a:t>výkon</a:t>
            </a:r>
            <a:r>
              <a:rPr lang="en-US" dirty="0"/>
              <a:t> </a:t>
            </a:r>
            <a:r>
              <a:rPr lang="en-US" dirty="0" err="1"/>
              <a:t>bude</a:t>
            </a:r>
            <a:r>
              <a:rPr lang="en-US" dirty="0"/>
              <a:t> </a:t>
            </a:r>
            <a:r>
              <a:rPr lang="en-US" dirty="0" err="1"/>
              <a:t>vyžadovat</a:t>
            </a:r>
            <a:r>
              <a:rPr lang="en-US" dirty="0"/>
              <a:t> - </a:t>
            </a:r>
            <a:r>
              <a:rPr lang="en-US" b="1" dirty="0" err="1"/>
              <a:t>cílové</a:t>
            </a:r>
            <a:r>
              <a:rPr lang="en-US" b="1" dirty="0"/>
              <a:t> </a:t>
            </a:r>
            <a:r>
              <a:rPr lang="en-US" b="1" dirty="0" err="1"/>
              <a:t>náklady</a:t>
            </a:r>
            <a:r>
              <a:rPr lang="en-US" b="1" dirty="0"/>
              <a:t> </a:t>
            </a:r>
            <a:r>
              <a:rPr lang="en-US" dirty="0" err="1"/>
              <a:t>neboli</a:t>
            </a:r>
            <a:r>
              <a:rPr lang="en-US" dirty="0"/>
              <a:t> </a:t>
            </a:r>
            <a:r>
              <a:rPr lang="en-US" dirty="0" err="1"/>
              <a:t>tzv</a:t>
            </a:r>
            <a:r>
              <a:rPr lang="en-US" dirty="0"/>
              <a:t>. </a:t>
            </a:r>
            <a:r>
              <a:rPr lang="en-US" b="1" dirty="0" err="1"/>
              <a:t>kalkulaci</a:t>
            </a:r>
            <a:r>
              <a:rPr lang="en-US" b="1" dirty="0"/>
              <a:t> </a:t>
            </a:r>
            <a:r>
              <a:rPr lang="en-US" b="1" dirty="0" err="1"/>
              <a:t>nákladů</a:t>
            </a:r>
            <a:r>
              <a:rPr lang="en-US" b="1" dirty="0"/>
              <a:t> </a:t>
            </a:r>
            <a:r>
              <a:rPr lang="en-US" b="1" dirty="0" err="1" smtClean="0"/>
              <a:t>určenou</a:t>
            </a:r>
            <a:r>
              <a:rPr lang="cs-CZ" b="1" dirty="0"/>
              <a:t> </a:t>
            </a:r>
            <a:r>
              <a:rPr lang="en-US" b="1" dirty="0" err="1" smtClean="0"/>
              <a:t>trhem</a:t>
            </a:r>
            <a:r>
              <a:rPr lang="en-US" b="1" dirty="0" smtClean="0"/>
              <a:t> </a:t>
            </a:r>
            <a:r>
              <a:rPr lang="en-US" dirty="0"/>
              <a:t>(</a:t>
            </a:r>
            <a:r>
              <a:rPr lang="en-US" dirty="0" err="1"/>
              <a:t>anglicky</a:t>
            </a:r>
            <a:r>
              <a:rPr lang="en-US" dirty="0"/>
              <a:t> Market Driven Costing</a:t>
            </a:r>
            <a:r>
              <a:rPr lang="en-US" dirty="0" smtClean="0"/>
              <a:t>)</a:t>
            </a:r>
            <a:endParaRPr lang="cs-CZ" dirty="0" smtClean="0"/>
          </a:p>
          <a:p>
            <a:r>
              <a:rPr lang="en-US" dirty="0" err="1"/>
              <a:t>Splněním</a:t>
            </a:r>
            <a:r>
              <a:rPr lang="en-US" dirty="0"/>
              <a:t> </a:t>
            </a:r>
            <a:r>
              <a:rPr lang="en-US" dirty="0" err="1"/>
              <a:t>cílových</a:t>
            </a:r>
            <a:r>
              <a:rPr lang="en-US" dirty="0"/>
              <a:t> </a:t>
            </a:r>
            <a:r>
              <a:rPr lang="en-US" dirty="0" err="1"/>
              <a:t>nákladů</a:t>
            </a:r>
            <a:r>
              <a:rPr lang="en-US" dirty="0"/>
              <a:t> </a:t>
            </a:r>
            <a:r>
              <a:rPr lang="en-US" dirty="0" err="1"/>
              <a:t>proces</a:t>
            </a:r>
            <a:r>
              <a:rPr lang="en-US" dirty="0"/>
              <a:t> </a:t>
            </a:r>
            <a:r>
              <a:rPr lang="en-US" dirty="0" err="1"/>
              <a:t>kalkulace</a:t>
            </a:r>
            <a:r>
              <a:rPr lang="en-US" dirty="0"/>
              <a:t> a </a:t>
            </a:r>
            <a:r>
              <a:rPr lang="en-US" dirty="0" err="1"/>
              <a:t>řízení</a:t>
            </a:r>
            <a:r>
              <a:rPr lang="en-US" dirty="0"/>
              <a:t> </a:t>
            </a:r>
            <a:r>
              <a:rPr lang="en-US" dirty="0" err="1"/>
              <a:t>výrobkových</a:t>
            </a:r>
            <a:r>
              <a:rPr lang="en-US" dirty="0"/>
              <a:t> </a:t>
            </a:r>
            <a:r>
              <a:rPr lang="en-US" dirty="0" err="1"/>
              <a:t>nákladů</a:t>
            </a:r>
            <a:r>
              <a:rPr lang="en-US" dirty="0"/>
              <a:t> </a:t>
            </a:r>
            <a:r>
              <a:rPr lang="en-US" dirty="0" err="1" smtClean="0"/>
              <a:t>nekončí</a:t>
            </a:r>
            <a:r>
              <a:rPr lang="en-US" dirty="0" smtClean="0"/>
              <a:t>;</a:t>
            </a:r>
            <a:r>
              <a:rPr lang="cs-CZ" dirty="0" smtClean="0"/>
              <a:t> </a:t>
            </a:r>
            <a:r>
              <a:rPr lang="en-US" dirty="0" err="1" smtClean="0"/>
              <a:t>pokračuje</a:t>
            </a:r>
            <a:r>
              <a:rPr lang="en-US" dirty="0" smtClean="0"/>
              <a:t> </a:t>
            </a:r>
            <a:r>
              <a:rPr lang="en-US" dirty="0" err="1"/>
              <a:t>hledáním</a:t>
            </a:r>
            <a:r>
              <a:rPr lang="en-US" dirty="0"/>
              <a:t> </a:t>
            </a:r>
            <a:r>
              <a:rPr lang="en-US" dirty="0" err="1"/>
              <a:t>dalších</a:t>
            </a:r>
            <a:r>
              <a:rPr lang="en-US" dirty="0"/>
              <a:t> </a:t>
            </a:r>
            <a:r>
              <a:rPr lang="en-US" dirty="0" err="1"/>
              <a:t>zlepšení</a:t>
            </a:r>
            <a:r>
              <a:rPr lang="en-US" dirty="0"/>
              <a:t> a </a:t>
            </a:r>
            <a:r>
              <a:rPr lang="en-US" dirty="0" err="1"/>
              <a:t>dalších</a:t>
            </a:r>
            <a:r>
              <a:rPr lang="en-US" dirty="0"/>
              <a:t> </a:t>
            </a:r>
            <a:r>
              <a:rPr lang="en-US" dirty="0" err="1"/>
              <a:t>úspor</a:t>
            </a:r>
            <a:r>
              <a:rPr lang="en-US" dirty="0"/>
              <a:t> v </a:t>
            </a:r>
            <a:r>
              <a:rPr lang="en-US" dirty="0" err="1"/>
              <a:t>nákladech</a:t>
            </a:r>
            <a:r>
              <a:rPr lang="en-US" dirty="0"/>
              <a:t>. V </a:t>
            </a:r>
            <a:r>
              <a:rPr lang="en-US" dirty="0" err="1"/>
              <a:t>Japonsku</a:t>
            </a:r>
            <a:r>
              <a:rPr lang="en-US" dirty="0"/>
              <a:t> se pro </a:t>
            </a:r>
            <a:r>
              <a:rPr lang="en-US" dirty="0" err="1" smtClean="0"/>
              <a:t>tento</a:t>
            </a:r>
            <a:r>
              <a:rPr lang="cs-CZ" dirty="0" smtClean="0"/>
              <a:t> </a:t>
            </a:r>
            <a:r>
              <a:rPr lang="en-US" dirty="0" err="1" smtClean="0"/>
              <a:t>způsob</a:t>
            </a:r>
            <a:r>
              <a:rPr lang="en-US" dirty="0" smtClean="0"/>
              <a:t> </a:t>
            </a:r>
            <a:r>
              <a:rPr lang="en-US" dirty="0" err="1"/>
              <a:t>snižování</a:t>
            </a:r>
            <a:r>
              <a:rPr lang="en-US" dirty="0"/>
              <a:t> </a:t>
            </a:r>
            <a:r>
              <a:rPr lang="en-US" dirty="0" err="1"/>
              <a:t>nákladů</a:t>
            </a:r>
            <a:r>
              <a:rPr lang="en-US" dirty="0"/>
              <a:t> </a:t>
            </a:r>
            <a:r>
              <a:rPr lang="en-US" dirty="0" err="1"/>
              <a:t>používá</a:t>
            </a:r>
            <a:r>
              <a:rPr lang="en-US" dirty="0"/>
              <a:t> </a:t>
            </a:r>
            <a:r>
              <a:rPr lang="en-US" dirty="0" err="1"/>
              <a:t>termín</a:t>
            </a:r>
            <a:r>
              <a:rPr lang="en-US" dirty="0"/>
              <a:t> Kaizen Costing</a:t>
            </a:r>
          </a:p>
        </p:txBody>
      </p:sp>
    </p:spTree>
    <p:extLst>
      <p:ext uri="{BB962C8B-B14F-4D97-AF65-F5344CB8AC3E}">
        <p14:creationId xmlns:p14="http://schemas.microsoft.com/office/powerpoint/2010/main" val="27840678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err="1"/>
              <a:t>Kalkulace</a:t>
            </a:r>
            <a:r>
              <a:rPr lang="en-US" dirty="0"/>
              <a:t> </a:t>
            </a:r>
            <a:r>
              <a:rPr lang="en-US" dirty="0" err="1"/>
              <a:t>životního</a:t>
            </a:r>
            <a:r>
              <a:rPr lang="en-US" dirty="0"/>
              <a:t> </a:t>
            </a:r>
            <a:r>
              <a:rPr lang="en-US" dirty="0" err="1"/>
              <a:t>cyklu</a:t>
            </a:r>
            <a:endParaRPr lang="en-US" dirty="0"/>
          </a:p>
        </p:txBody>
      </p:sp>
      <p:sp>
        <p:nvSpPr>
          <p:cNvPr id="3" name="Zástupný symbol pro obsah 2"/>
          <p:cNvSpPr>
            <a:spLocks noGrp="1"/>
          </p:cNvSpPr>
          <p:nvPr>
            <p:ph idx="1"/>
          </p:nvPr>
        </p:nvSpPr>
        <p:spPr/>
        <p:txBody>
          <a:bodyPr>
            <a:normAutofit/>
          </a:bodyPr>
          <a:lstStyle/>
          <a:p>
            <a:r>
              <a:rPr lang="en-US" dirty="0" err="1"/>
              <a:t>Představuje</a:t>
            </a:r>
            <a:r>
              <a:rPr lang="en-US" dirty="0"/>
              <a:t> </a:t>
            </a:r>
            <a:r>
              <a:rPr lang="en-US" dirty="0" err="1"/>
              <a:t>širší</a:t>
            </a:r>
            <a:r>
              <a:rPr lang="en-US" dirty="0"/>
              <a:t> </a:t>
            </a:r>
            <a:r>
              <a:rPr lang="en-US" dirty="0" err="1"/>
              <a:t>pohled</a:t>
            </a:r>
            <a:r>
              <a:rPr lang="en-US" dirty="0"/>
              <a:t> </a:t>
            </a:r>
            <a:r>
              <a:rPr lang="en-US" dirty="0" err="1"/>
              <a:t>na</a:t>
            </a:r>
            <a:r>
              <a:rPr lang="en-US" dirty="0"/>
              <a:t> </a:t>
            </a:r>
            <a:r>
              <a:rPr lang="en-US" dirty="0" err="1"/>
              <a:t>náklady</a:t>
            </a:r>
            <a:r>
              <a:rPr lang="en-US" dirty="0"/>
              <a:t> </a:t>
            </a:r>
            <a:r>
              <a:rPr lang="en-US" dirty="0" err="1"/>
              <a:t>výrobku</a:t>
            </a:r>
            <a:r>
              <a:rPr lang="en-US" dirty="0"/>
              <a:t>; </a:t>
            </a:r>
            <a:r>
              <a:rPr lang="en-US" dirty="0" err="1"/>
              <a:t>kromě</a:t>
            </a:r>
            <a:r>
              <a:rPr lang="en-US" dirty="0"/>
              <a:t> </a:t>
            </a:r>
            <a:r>
              <a:rPr lang="en-US" dirty="0" err="1" smtClean="0"/>
              <a:t>nákladů</a:t>
            </a:r>
            <a:r>
              <a:rPr lang="cs-CZ" dirty="0"/>
              <a:t> </a:t>
            </a:r>
            <a:r>
              <a:rPr lang="en-US" dirty="0" err="1" smtClean="0"/>
              <a:t>vznikajících</a:t>
            </a:r>
            <a:r>
              <a:rPr lang="en-US" dirty="0" smtClean="0"/>
              <a:t> </a:t>
            </a:r>
            <a:r>
              <a:rPr lang="en-US" dirty="0"/>
              <a:t>v </a:t>
            </a:r>
            <a:r>
              <a:rPr lang="en-US" dirty="0" err="1"/>
              <a:t>souvislosti</a:t>
            </a:r>
            <a:r>
              <a:rPr lang="en-US" dirty="0"/>
              <a:t> s </a:t>
            </a:r>
            <a:r>
              <a:rPr lang="en-US" dirty="0" err="1"/>
              <a:t>výrobou</a:t>
            </a:r>
            <a:r>
              <a:rPr lang="en-US" dirty="0"/>
              <a:t> a </a:t>
            </a:r>
            <a:r>
              <a:rPr lang="en-US" dirty="0" err="1"/>
              <a:t>prodejem</a:t>
            </a:r>
            <a:r>
              <a:rPr lang="en-US" dirty="0"/>
              <a:t> </a:t>
            </a:r>
            <a:r>
              <a:rPr lang="en-US" dirty="0" err="1"/>
              <a:t>zahrnuje</a:t>
            </a:r>
            <a:r>
              <a:rPr lang="en-US" dirty="0"/>
              <a:t> </a:t>
            </a:r>
            <a:r>
              <a:rPr lang="en-US" dirty="0" err="1"/>
              <a:t>i</a:t>
            </a:r>
            <a:r>
              <a:rPr lang="en-US" dirty="0"/>
              <a:t> </a:t>
            </a:r>
            <a:r>
              <a:rPr lang="en-US" dirty="0" err="1"/>
              <a:t>náklady</a:t>
            </a:r>
            <a:r>
              <a:rPr lang="en-US" dirty="0"/>
              <a:t> </a:t>
            </a:r>
            <a:r>
              <a:rPr lang="en-US" dirty="0" err="1"/>
              <a:t>vynaložené</a:t>
            </a:r>
            <a:r>
              <a:rPr lang="en-US" dirty="0"/>
              <a:t> v </a:t>
            </a:r>
            <a:r>
              <a:rPr lang="en-US" dirty="0" err="1" smtClean="0"/>
              <a:t>předvýrobní</a:t>
            </a:r>
            <a:r>
              <a:rPr lang="cs-CZ" dirty="0"/>
              <a:t> </a:t>
            </a:r>
            <a:r>
              <a:rPr lang="en-US" dirty="0" err="1" smtClean="0"/>
              <a:t>etapě</a:t>
            </a:r>
            <a:r>
              <a:rPr lang="en-US" dirty="0" smtClean="0"/>
              <a:t> </a:t>
            </a:r>
            <a:r>
              <a:rPr lang="en-US" dirty="0"/>
              <a:t>(</a:t>
            </a:r>
            <a:r>
              <a:rPr lang="en-US" dirty="0" err="1"/>
              <a:t>náklady</a:t>
            </a:r>
            <a:r>
              <a:rPr lang="en-US" dirty="0"/>
              <a:t> </a:t>
            </a:r>
            <a:r>
              <a:rPr lang="en-US" dirty="0" err="1"/>
              <a:t>na</a:t>
            </a:r>
            <a:r>
              <a:rPr lang="en-US" dirty="0"/>
              <a:t> </a:t>
            </a:r>
            <a:r>
              <a:rPr lang="en-US" dirty="0" err="1"/>
              <a:t>výzkum</a:t>
            </a:r>
            <a:r>
              <a:rPr lang="en-US" dirty="0"/>
              <a:t> a </a:t>
            </a:r>
            <a:r>
              <a:rPr lang="en-US" dirty="0" err="1"/>
              <a:t>vývoj</a:t>
            </a:r>
            <a:r>
              <a:rPr lang="en-US" dirty="0"/>
              <a:t>, </a:t>
            </a:r>
            <a:r>
              <a:rPr lang="en-US" dirty="0" err="1"/>
              <a:t>konstrukční</a:t>
            </a:r>
            <a:r>
              <a:rPr lang="en-US" dirty="0"/>
              <a:t> a </a:t>
            </a:r>
            <a:r>
              <a:rPr lang="en-US" dirty="0" err="1"/>
              <a:t>technologickou</a:t>
            </a:r>
            <a:r>
              <a:rPr lang="en-US" dirty="0"/>
              <a:t> </a:t>
            </a:r>
            <a:r>
              <a:rPr lang="en-US" dirty="0" err="1"/>
              <a:t>přípravu</a:t>
            </a:r>
            <a:r>
              <a:rPr lang="en-US" dirty="0"/>
              <a:t> </a:t>
            </a:r>
            <a:r>
              <a:rPr lang="en-US" dirty="0" err="1"/>
              <a:t>výroby</a:t>
            </a:r>
            <a:r>
              <a:rPr lang="en-US" dirty="0"/>
              <a:t>), </a:t>
            </a:r>
            <a:endParaRPr lang="cs-CZ" dirty="0" smtClean="0"/>
          </a:p>
          <a:p>
            <a:r>
              <a:rPr lang="en-US" dirty="0" err="1" smtClean="0"/>
              <a:t>Náklady</a:t>
            </a:r>
            <a:r>
              <a:rPr lang="cs-CZ" dirty="0" smtClean="0"/>
              <a:t> </a:t>
            </a:r>
            <a:r>
              <a:rPr lang="en-US" dirty="0" err="1" smtClean="0"/>
              <a:t>spojené</a:t>
            </a:r>
            <a:r>
              <a:rPr lang="en-US" dirty="0" smtClean="0"/>
              <a:t> </a:t>
            </a:r>
            <a:r>
              <a:rPr lang="en-US" dirty="0"/>
              <a:t>s </a:t>
            </a:r>
            <a:r>
              <a:rPr lang="en-US" dirty="0" err="1"/>
              <a:t>likvidací</a:t>
            </a:r>
            <a:r>
              <a:rPr lang="en-US" dirty="0"/>
              <a:t> </a:t>
            </a:r>
            <a:r>
              <a:rPr lang="en-US" dirty="0" err="1"/>
              <a:t>následků</a:t>
            </a:r>
            <a:r>
              <a:rPr lang="en-US" dirty="0"/>
              <a:t> </a:t>
            </a:r>
            <a:r>
              <a:rPr lang="en-US" dirty="0" err="1"/>
              <a:t>výroby</a:t>
            </a:r>
            <a:r>
              <a:rPr lang="en-US" dirty="0"/>
              <a:t> a </a:t>
            </a:r>
            <a:r>
              <a:rPr lang="en-US" dirty="0" err="1"/>
              <a:t>další</a:t>
            </a:r>
            <a:r>
              <a:rPr lang="en-US" dirty="0"/>
              <a:t> </a:t>
            </a:r>
            <a:r>
              <a:rPr lang="en-US" dirty="0" err="1"/>
              <a:t>náklady</a:t>
            </a:r>
            <a:r>
              <a:rPr lang="en-US" dirty="0"/>
              <a:t>, </a:t>
            </a:r>
            <a:r>
              <a:rPr lang="en-US" dirty="0" err="1"/>
              <a:t>které</a:t>
            </a:r>
            <a:r>
              <a:rPr lang="en-US" dirty="0"/>
              <a:t> se </a:t>
            </a:r>
            <a:r>
              <a:rPr lang="en-US" dirty="0" err="1"/>
              <a:t>nezahrnují</a:t>
            </a:r>
            <a:r>
              <a:rPr lang="en-US" dirty="0"/>
              <a:t> do </a:t>
            </a:r>
            <a:r>
              <a:rPr lang="en-US" dirty="0" err="1" smtClean="0"/>
              <a:t>běžných</a:t>
            </a:r>
            <a:r>
              <a:rPr lang="cs-CZ" dirty="0"/>
              <a:t> </a:t>
            </a:r>
            <a:r>
              <a:rPr lang="en-US" dirty="0" err="1" smtClean="0"/>
              <a:t>operativních</a:t>
            </a:r>
            <a:r>
              <a:rPr lang="en-US" dirty="0" smtClean="0"/>
              <a:t> </a:t>
            </a:r>
            <a:r>
              <a:rPr lang="en-US" dirty="0"/>
              <a:t>a </a:t>
            </a:r>
            <a:r>
              <a:rPr lang="en-US" dirty="0" err="1"/>
              <a:t>plánových</a:t>
            </a:r>
            <a:r>
              <a:rPr lang="en-US" dirty="0"/>
              <a:t> </a:t>
            </a:r>
            <a:r>
              <a:rPr lang="en-US" dirty="0" err="1"/>
              <a:t>kalkulací</a:t>
            </a:r>
            <a:r>
              <a:rPr lang="en-US" dirty="0"/>
              <a:t>. </a:t>
            </a:r>
            <a:endParaRPr lang="cs-CZ" dirty="0" smtClean="0"/>
          </a:p>
          <a:p>
            <a:r>
              <a:rPr lang="en-US" dirty="0" err="1" smtClean="0"/>
              <a:t>Zároveň</a:t>
            </a:r>
            <a:r>
              <a:rPr lang="en-US" dirty="0" smtClean="0"/>
              <a:t> </a:t>
            </a:r>
            <a:r>
              <a:rPr lang="en-US" dirty="0" err="1"/>
              <a:t>kalkulace</a:t>
            </a:r>
            <a:r>
              <a:rPr lang="en-US" dirty="0"/>
              <a:t> </a:t>
            </a:r>
            <a:r>
              <a:rPr lang="en-US" dirty="0" err="1"/>
              <a:t>životního</a:t>
            </a:r>
            <a:r>
              <a:rPr lang="en-US" dirty="0"/>
              <a:t> </a:t>
            </a:r>
            <a:r>
              <a:rPr lang="en-US" dirty="0" err="1"/>
              <a:t>cyklu</a:t>
            </a:r>
            <a:r>
              <a:rPr lang="en-US" dirty="0"/>
              <a:t> </a:t>
            </a:r>
            <a:r>
              <a:rPr lang="en-US" dirty="0" err="1"/>
              <a:t>umožňuje</a:t>
            </a:r>
            <a:r>
              <a:rPr lang="en-US" dirty="0"/>
              <a:t> </a:t>
            </a:r>
            <a:r>
              <a:rPr lang="en-US" dirty="0" err="1" smtClean="0"/>
              <a:t>zohlednit</a:t>
            </a:r>
            <a:r>
              <a:rPr lang="cs-CZ" dirty="0"/>
              <a:t> </a:t>
            </a:r>
            <a:r>
              <a:rPr lang="en-US" dirty="0" err="1" smtClean="0"/>
              <a:t>změny</a:t>
            </a:r>
            <a:r>
              <a:rPr lang="en-US" dirty="0" smtClean="0"/>
              <a:t> </a:t>
            </a:r>
            <a:r>
              <a:rPr lang="en-US" dirty="0" err="1"/>
              <a:t>ceny</a:t>
            </a:r>
            <a:r>
              <a:rPr lang="en-US" dirty="0"/>
              <a:t> </a:t>
            </a:r>
            <a:r>
              <a:rPr lang="en-US" dirty="0" err="1"/>
              <a:t>výkonu</a:t>
            </a:r>
            <a:r>
              <a:rPr lang="en-US" dirty="0"/>
              <a:t> a </a:t>
            </a:r>
            <a:r>
              <a:rPr lang="en-US" dirty="0" err="1"/>
              <a:t>změny</a:t>
            </a:r>
            <a:r>
              <a:rPr lang="en-US" dirty="0"/>
              <a:t> </a:t>
            </a:r>
            <a:r>
              <a:rPr lang="en-US" dirty="0" err="1"/>
              <a:t>nákladů</a:t>
            </a:r>
            <a:r>
              <a:rPr lang="en-US" dirty="0"/>
              <a:t> </a:t>
            </a:r>
            <a:r>
              <a:rPr lang="en-US" dirty="0" err="1"/>
              <a:t>výkonu</a:t>
            </a:r>
            <a:r>
              <a:rPr lang="en-US" dirty="0"/>
              <a:t> v </a:t>
            </a:r>
            <a:r>
              <a:rPr lang="en-US" dirty="0" err="1"/>
              <a:t>průběhu</a:t>
            </a:r>
            <a:r>
              <a:rPr lang="en-US" dirty="0"/>
              <a:t> </a:t>
            </a:r>
            <a:r>
              <a:rPr lang="en-US" dirty="0" err="1"/>
              <a:t>celého</a:t>
            </a:r>
            <a:r>
              <a:rPr lang="en-US" dirty="0"/>
              <a:t> </a:t>
            </a:r>
            <a:r>
              <a:rPr lang="en-US" dirty="0" err="1"/>
              <a:t>životního</a:t>
            </a:r>
            <a:r>
              <a:rPr lang="en-US" dirty="0"/>
              <a:t> </a:t>
            </a:r>
            <a:r>
              <a:rPr lang="en-US" dirty="0" err="1"/>
              <a:t>cyklu</a:t>
            </a:r>
            <a:r>
              <a:rPr lang="en-US" dirty="0"/>
              <a:t> </a:t>
            </a:r>
            <a:r>
              <a:rPr lang="en-US" dirty="0" err="1"/>
              <a:t>výrobku</a:t>
            </a:r>
            <a:r>
              <a:rPr lang="en-US" dirty="0"/>
              <a:t>.</a:t>
            </a:r>
          </a:p>
        </p:txBody>
      </p:sp>
    </p:spTree>
    <p:extLst>
      <p:ext uri="{BB962C8B-B14F-4D97-AF65-F5344CB8AC3E}">
        <p14:creationId xmlns:p14="http://schemas.microsoft.com/office/powerpoint/2010/main" val="16173370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err="1"/>
              <a:t>Kalkulace</a:t>
            </a:r>
            <a:r>
              <a:rPr lang="en-US" dirty="0"/>
              <a:t> </a:t>
            </a:r>
            <a:r>
              <a:rPr lang="en-US" dirty="0" err="1"/>
              <a:t>životního</a:t>
            </a:r>
            <a:r>
              <a:rPr lang="en-US" dirty="0"/>
              <a:t> </a:t>
            </a:r>
            <a:r>
              <a:rPr lang="en-US" dirty="0" err="1" smtClean="0"/>
              <a:t>cyklu</a:t>
            </a:r>
            <a:r>
              <a:rPr lang="cs-CZ" dirty="0" smtClean="0"/>
              <a:t> 2</a:t>
            </a:r>
            <a:endParaRPr lang="en-US" dirty="0"/>
          </a:p>
        </p:txBody>
      </p:sp>
      <p:sp>
        <p:nvSpPr>
          <p:cNvPr id="3" name="Zástupný symbol pro obsah 2"/>
          <p:cNvSpPr>
            <a:spLocks noGrp="1"/>
          </p:cNvSpPr>
          <p:nvPr>
            <p:ph idx="1"/>
          </p:nvPr>
        </p:nvSpPr>
        <p:spPr>
          <a:xfrm>
            <a:off x="540000" y="1429555"/>
            <a:ext cx="8064000" cy="4477274"/>
          </a:xfrm>
        </p:spPr>
        <p:txBody>
          <a:bodyPr>
            <a:normAutofit fontScale="85000" lnSpcReduction="20000"/>
          </a:bodyPr>
          <a:lstStyle/>
          <a:p>
            <a:r>
              <a:rPr lang="en-US" dirty="0" err="1"/>
              <a:t>Stanovení</a:t>
            </a:r>
            <a:r>
              <a:rPr lang="en-US" dirty="0"/>
              <a:t> </a:t>
            </a:r>
            <a:r>
              <a:rPr lang="en-US" dirty="0" err="1"/>
              <a:t>kalkulace</a:t>
            </a:r>
            <a:r>
              <a:rPr lang="en-US" dirty="0"/>
              <a:t> </a:t>
            </a:r>
            <a:r>
              <a:rPr lang="en-US" dirty="0" err="1"/>
              <a:t>životního</a:t>
            </a:r>
            <a:r>
              <a:rPr lang="en-US" dirty="0"/>
              <a:t> </a:t>
            </a:r>
            <a:r>
              <a:rPr lang="en-US" dirty="0" err="1"/>
              <a:t>cyklu</a:t>
            </a:r>
            <a:r>
              <a:rPr lang="en-US" dirty="0"/>
              <a:t> </a:t>
            </a:r>
            <a:r>
              <a:rPr lang="en-US" dirty="0" err="1"/>
              <a:t>před</a:t>
            </a:r>
            <a:r>
              <a:rPr lang="en-US" dirty="0"/>
              <a:t> </a:t>
            </a:r>
            <a:r>
              <a:rPr lang="en-US" dirty="0" err="1"/>
              <a:t>zahájením</a:t>
            </a:r>
            <a:r>
              <a:rPr lang="en-US" dirty="0"/>
              <a:t> </a:t>
            </a:r>
            <a:r>
              <a:rPr lang="en-US" dirty="0" err="1"/>
              <a:t>výroby</a:t>
            </a:r>
            <a:r>
              <a:rPr lang="en-US" dirty="0"/>
              <a:t> se </a:t>
            </a:r>
            <a:r>
              <a:rPr lang="en-US" dirty="0" err="1"/>
              <a:t>opírá</a:t>
            </a:r>
            <a:r>
              <a:rPr lang="en-US" dirty="0"/>
              <a:t> o </a:t>
            </a:r>
            <a:r>
              <a:rPr lang="en-US" dirty="0" err="1" smtClean="0"/>
              <a:t>následující</a:t>
            </a:r>
            <a:r>
              <a:rPr lang="cs-CZ" dirty="0"/>
              <a:t> </a:t>
            </a:r>
            <a:r>
              <a:rPr lang="en-US" dirty="0" err="1" smtClean="0"/>
              <a:t>faktory</a:t>
            </a:r>
            <a:r>
              <a:rPr lang="en-US" dirty="0"/>
              <a:t>:</a:t>
            </a:r>
          </a:p>
          <a:p>
            <a:r>
              <a:rPr lang="en-US" dirty="0"/>
              <a:t> </a:t>
            </a:r>
            <a:r>
              <a:rPr lang="en-US" b="1" dirty="0" err="1"/>
              <a:t>délku</a:t>
            </a:r>
            <a:r>
              <a:rPr lang="en-US" b="1" dirty="0"/>
              <a:t> </a:t>
            </a:r>
            <a:r>
              <a:rPr lang="en-US" b="1" dirty="0" err="1"/>
              <a:t>životního</a:t>
            </a:r>
            <a:r>
              <a:rPr lang="en-US" b="1" dirty="0"/>
              <a:t> </a:t>
            </a:r>
            <a:r>
              <a:rPr lang="en-US" b="1" dirty="0" err="1"/>
              <a:t>cyklu</a:t>
            </a:r>
            <a:r>
              <a:rPr lang="en-US" b="1" dirty="0"/>
              <a:t> </a:t>
            </a:r>
            <a:r>
              <a:rPr lang="en-US" b="1" dirty="0" err="1"/>
              <a:t>výrobku</a:t>
            </a:r>
            <a:r>
              <a:rPr lang="en-US" dirty="0"/>
              <a:t>; </a:t>
            </a:r>
            <a:r>
              <a:rPr lang="en-US" dirty="0" err="1"/>
              <a:t>doba</a:t>
            </a:r>
            <a:r>
              <a:rPr lang="en-US" dirty="0"/>
              <a:t>, </a:t>
            </a:r>
            <a:r>
              <a:rPr lang="en-US" dirty="0" err="1"/>
              <a:t>po</a:t>
            </a:r>
            <a:r>
              <a:rPr lang="en-US" dirty="0"/>
              <a:t> </a:t>
            </a:r>
            <a:r>
              <a:rPr lang="en-US" dirty="0" err="1"/>
              <a:t>kterou</a:t>
            </a:r>
            <a:r>
              <a:rPr lang="en-US" dirty="0"/>
              <a:t> se </a:t>
            </a:r>
            <a:r>
              <a:rPr lang="en-US" dirty="0" err="1"/>
              <a:t>bude</a:t>
            </a:r>
            <a:r>
              <a:rPr lang="en-US" dirty="0"/>
              <a:t> </a:t>
            </a:r>
            <a:r>
              <a:rPr lang="en-US" dirty="0" err="1"/>
              <a:t>výrobek</a:t>
            </a:r>
            <a:r>
              <a:rPr lang="en-US" dirty="0"/>
              <a:t> </a:t>
            </a:r>
            <a:r>
              <a:rPr lang="en-US" dirty="0" err="1"/>
              <a:t>vyrábět</a:t>
            </a:r>
            <a:r>
              <a:rPr lang="en-US" dirty="0"/>
              <a:t> a </a:t>
            </a:r>
            <a:r>
              <a:rPr lang="en-US" dirty="0" err="1" smtClean="0"/>
              <a:t>prodávat</a:t>
            </a:r>
            <a:r>
              <a:rPr lang="en-US" dirty="0" smtClean="0"/>
              <a:t>,</a:t>
            </a:r>
            <a:r>
              <a:rPr lang="cs-CZ" dirty="0" smtClean="0"/>
              <a:t> </a:t>
            </a:r>
            <a:r>
              <a:rPr lang="en-US" dirty="0" err="1" smtClean="0"/>
              <a:t>závisí</a:t>
            </a:r>
            <a:r>
              <a:rPr lang="en-US" dirty="0" smtClean="0"/>
              <a:t> </a:t>
            </a:r>
            <a:r>
              <a:rPr lang="en-US" dirty="0" err="1"/>
              <a:t>především</a:t>
            </a:r>
            <a:r>
              <a:rPr lang="en-US" dirty="0"/>
              <a:t> </a:t>
            </a:r>
            <a:r>
              <a:rPr lang="en-US" dirty="0" err="1"/>
              <a:t>na</a:t>
            </a:r>
            <a:r>
              <a:rPr lang="en-US" dirty="0"/>
              <a:t> </a:t>
            </a:r>
            <a:r>
              <a:rPr lang="en-US" dirty="0" err="1"/>
              <a:t>úspěchu</a:t>
            </a:r>
            <a:r>
              <a:rPr lang="en-US" dirty="0"/>
              <a:t> </a:t>
            </a:r>
            <a:r>
              <a:rPr lang="en-US" dirty="0" err="1"/>
              <a:t>výrobku</a:t>
            </a:r>
            <a:r>
              <a:rPr lang="en-US" dirty="0"/>
              <a:t> </a:t>
            </a:r>
            <a:r>
              <a:rPr lang="en-US" dirty="0" err="1"/>
              <a:t>na</a:t>
            </a:r>
            <a:r>
              <a:rPr lang="en-US" dirty="0"/>
              <a:t> </a:t>
            </a:r>
            <a:r>
              <a:rPr lang="en-US" dirty="0" err="1"/>
              <a:t>trhu</a:t>
            </a:r>
            <a:r>
              <a:rPr lang="en-US" dirty="0"/>
              <a:t>, </a:t>
            </a:r>
            <a:r>
              <a:rPr lang="en-US" dirty="0" err="1"/>
              <a:t>na</a:t>
            </a:r>
            <a:r>
              <a:rPr lang="en-US" dirty="0"/>
              <a:t> </a:t>
            </a:r>
            <a:r>
              <a:rPr lang="en-US" dirty="0" err="1"/>
              <a:t>jeho</a:t>
            </a:r>
            <a:r>
              <a:rPr lang="en-US" dirty="0"/>
              <a:t> </a:t>
            </a:r>
            <a:r>
              <a:rPr lang="en-US" dirty="0" err="1"/>
              <a:t>výzkumu</a:t>
            </a:r>
            <a:r>
              <a:rPr lang="en-US" dirty="0"/>
              <a:t> a </a:t>
            </a:r>
            <a:r>
              <a:rPr lang="en-US" dirty="0" err="1"/>
              <a:t>vývoji</a:t>
            </a:r>
            <a:r>
              <a:rPr lang="en-US" dirty="0"/>
              <a:t>, </a:t>
            </a:r>
            <a:r>
              <a:rPr lang="en-US" dirty="0" err="1"/>
              <a:t>jak</a:t>
            </a:r>
            <a:r>
              <a:rPr lang="en-US" dirty="0"/>
              <a:t> </a:t>
            </a:r>
            <a:r>
              <a:rPr lang="en-US" dirty="0" err="1" smtClean="0"/>
              <a:t>dlouho</a:t>
            </a:r>
            <a:r>
              <a:rPr lang="cs-CZ" dirty="0"/>
              <a:t> </a:t>
            </a:r>
            <a:r>
              <a:rPr lang="en-US" dirty="0" err="1" smtClean="0"/>
              <a:t>potrvá</a:t>
            </a:r>
            <a:r>
              <a:rPr lang="en-US" dirty="0"/>
              <a:t>, </a:t>
            </a:r>
            <a:r>
              <a:rPr lang="en-US" dirty="0" err="1"/>
              <a:t>než</a:t>
            </a:r>
            <a:r>
              <a:rPr lang="en-US" dirty="0"/>
              <a:t> </a:t>
            </a:r>
            <a:r>
              <a:rPr lang="en-US" dirty="0" err="1"/>
              <a:t>výrobek</a:t>
            </a:r>
            <a:r>
              <a:rPr lang="en-US" dirty="0"/>
              <a:t> </a:t>
            </a:r>
            <a:r>
              <a:rPr lang="en-US" dirty="0" err="1"/>
              <a:t>bude</a:t>
            </a:r>
            <a:r>
              <a:rPr lang="en-US" dirty="0"/>
              <a:t> </a:t>
            </a:r>
            <a:r>
              <a:rPr lang="en-US" dirty="0" err="1"/>
              <a:t>nahrazen</a:t>
            </a:r>
            <a:r>
              <a:rPr lang="en-US" dirty="0"/>
              <a:t> </a:t>
            </a:r>
            <a:r>
              <a:rPr lang="en-US" dirty="0" err="1"/>
              <a:t>novým</a:t>
            </a:r>
            <a:r>
              <a:rPr lang="en-US" dirty="0"/>
              <a:t>.</a:t>
            </a:r>
          </a:p>
          <a:p>
            <a:r>
              <a:rPr lang="en-US" dirty="0"/>
              <a:t> </a:t>
            </a:r>
            <a:r>
              <a:rPr lang="en-US" b="1" dirty="0" err="1"/>
              <a:t>odhad</a:t>
            </a:r>
            <a:r>
              <a:rPr lang="en-US" b="1" dirty="0"/>
              <a:t> </a:t>
            </a:r>
            <a:r>
              <a:rPr lang="en-US" b="1" dirty="0" err="1"/>
              <a:t>objemu</a:t>
            </a:r>
            <a:r>
              <a:rPr lang="en-US" b="1" dirty="0"/>
              <a:t> </a:t>
            </a:r>
            <a:r>
              <a:rPr lang="en-US" b="1" dirty="0" err="1"/>
              <a:t>prodeje</a:t>
            </a:r>
            <a:r>
              <a:rPr lang="en-US" b="1" dirty="0"/>
              <a:t> </a:t>
            </a:r>
            <a:r>
              <a:rPr lang="en-US" b="1" dirty="0" err="1"/>
              <a:t>výrobku</a:t>
            </a:r>
            <a:r>
              <a:rPr lang="en-US" b="1" dirty="0"/>
              <a:t> </a:t>
            </a:r>
            <a:r>
              <a:rPr lang="en-US" b="1" dirty="0" err="1"/>
              <a:t>za</a:t>
            </a:r>
            <a:r>
              <a:rPr lang="en-US" b="1" dirty="0"/>
              <a:t> </a:t>
            </a:r>
            <a:r>
              <a:rPr lang="en-US" b="1" dirty="0" err="1"/>
              <a:t>celý</a:t>
            </a:r>
            <a:r>
              <a:rPr lang="en-US" b="1" dirty="0"/>
              <a:t> </a:t>
            </a:r>
            <a:r>
              <a:rPr lang="en-US" b="1" dirty="0" err="1"/>
              <a:t>životní</a:t>
            </a:r>
            <a:r>
              <a:rPr lang="en-US" b="1" dirty="0"/>
              <a:t> </a:t>
            </a:r>
            <a:r>
              <a:rPr lang="en-US" b="1" dirty="0" err="1"/>
              <a:t>cyklus</a:t>
            </a:r>
            <a:r>
              <a:rPr lang="en-US" dirty="0"/>
              <a:t>; </a:t>
            </a:r>
            <a:r>
              <a:rPr lang="en-US" dirty="0" err="1"/>
              <a:t>představuje</a:t>
            </a:r>
            <a:r>
              <a:rPr lang="en-US" dirty="0"/>
              <a:t> </a:t>
            </a:r>
            <a:r>
              <a:rPr lang="en-US" dirty="0" err="1"/>
              <a:t>klíčový</a:t>
            </a:r>
            <a:r>
              <a:rPr lang="en-US" dirty="0"/>
              <a:t> </a:t>
            </a:r>
            <a:r>
              <a:rPr lang="en-US" dirty="0" err="1"/>
              <a:t>krok</a:t>
            </a:r>
            <a:r>
              <a:rPr lang="en-US" dirty="0"/>
              <a:t>, </a:t>
            </a:r>
            <a:r>
              <a:rPr lang="en-US" dirty="0" err="1" smtClean="0"/>
              <a:t>neboť</a:t>
            </a:r>
            <a:r>
              <a:rPr lang="cs-CZ" dirty="0"/>
              <a:t> </a:t>
            </a:r>
            <a:r>
              <a:rPr lang="en-US" dirty="0" err="1" smtClean="0"/>
              <a:t>výrazně</a:t>
            </a:r>
            <a:r>
              <a:rPr lang="en-US" dirty="0" smtClean="0"/>
              <a:t> </a:t>
            </a:r>
            <a:r>
              <a:rPr lang="en-US" dirty="0" err="1"/>
              <a:t>ovlivňuje</a:t>
            </a:r>
            <a:r>
              <a:rPr lang="en-US" dirty="0"/>
              <a:t> </a:t>
            </a:r>
            <a:r>
              <a:rPr lang="en-US" dirty="0" err="1"/>
              <a:t>výnosy</a:t>
            </a:r>
            <a:r>
              <a:rPr lang="en-US" dirty="0"/>
              <a:t> z </a:t>
            </a:r>
            <a:r>
              <a:rPr lang="en-US" dirty="0" err="1"/>
              <a:t>prodeje</a:t>
            </a:r>
            <a:r>
              <a:rPr lang="en-US" dirty="0"/>
              <a:t>, </a:t>
            </a:r>
            <a:r>
              <a:rPr lang="en-US" dirty="0" err="1"/>
              <a:t>celkové</a:t>
            </a:r>
            <a:r>
              <a:rPr lang="en-US" dirty="0"/>
              <a:t> </a:t>
            </a:r>
            <a:r>
              <a:rPr lang="en-US" dirty="0" err="1"/>
              <a:t>variabilní</a:t>
            </a:r>
            <a:r>
              <a:rPr lang="en-US" dirty="0"/>
              <a:t> </a:t>
            </a:r>
            <a:r>
              <a:rPr lang="en-US" dirty="0" err="1"/>
              <a:t>náklady</a:t>
            </a:r>
            <a:r>
              <a:rPr lang="en-US" dirty="0"/>
              <a:t>, </a:t>
            </a:r>
            <a:r>
              <a:rPr lang="en-US" dirty="0" err="1"/>
              <a:t>celkové</a:t>
            </a:r>
            <a:r>
              <a:rPr lang="en-US" dirty="0"/>
              <a:t> </a:t>
            </a:r>
            <a:r>
              <a:rPr lang="en-US" dirty="0" err="1"/>
              <a:t>i</a:t>
            </a:r>
            <a:r>
              <a:rPr lang="en-US" dirty="0"/>
              <a:t> </a:t>
            </a:r>
            <a:r>
              <a:rPr lang="en-US" dirty="0" err="1"/>
              <a:t>průměrné</a:t>
            </a:r>
            <a:r>
              <a:rPr lang="en-US" dirty="0"/>
              <a:t> </a:t>
            </a:r>
            <a:r>
              <a:rPr lang="en-US" dirty="0" err="1" smtClean="0"/>
              <a:t>fixní</a:t>
            </a:r>
            <a:r>
              <a:rPr lang="cs-CZ" dirty="0"/>
              <a:t> </a:t>
            </a:r>
            <a:r>
              <a:rPr lang="pl-PL" dirty="0" smtClean="0"/>
              <a:t>náklady </a:t>
            </a:r>
            <a:r>
              <a:rPr lang="pl-PL" dirty="0"/>
              <a:t>a všechna kritéria z nich odvozená.</a:t>
            </a:r>
          </a:p>
          <a:p>
            <a:r>
              <a:rPr lang="en-US" dirty="0"/>
              <a:t> </a:t>
            </a:r>
            <a:r>
              <a:rPr lang="en-US" b="1" dirty="0" err="1"/>
              <a:t>očekávaný</a:t>
            </a:r>
            <a:r>
              <a:rPr lang="en-US" b="1" dirty="0"/>
              <a:t> </a:t>
            </a:r>
            <a:r>
              <a:rPr lang="en-US" b="1" dirty="0" err="1"/>
              <a:t>vývoj</a:t>
            </a:r>
            <a:r>
              <a:rPr lang="en-US" b="1" dirty="0"/>
              <a:t> </a:t>
            </a:r>
            <a:r>
              <a:rPr lang="en-US" b="1" dirty="0" err="1"/>
              <a:t>ceny</a:t>
            </a:r>
            <a:r>
              <a:rPr lang="en-US" dirty="0"/>
              <a:t>; </a:t>
            </a:r>
            <a:r>
              <a:rPr lang="en-US" dirty="0" err="1"/>
              <a:t>i</a:t>
            </a:r>
            <a:r>
              <a:rPr lang="en-US" dirty="0"/>
              <a:t> v </a:t>
            </a:r>
            <a:r>
              <a:rPr lang="en-US" dirty="0" err="1"/>
              <a:t>tomto</a:t>
            </a:r>
            <a:r>
              <a:rPr lang="en-US" dirty="0"/>
              <a:t> </a:t>
            </a:r>
            <a:r>
              <a:rPr lang="en-US" dirty="0" err="1"/>
              <a:t>případě</a:t>
            </a:r>
            <a:r>
              <a:rPr lang="en-US" dirty="0"/>
              <a:t> je </a:t>
            </a:r>
            <a:r>
              <a:rPr lang="en-US" dirty="0" err="1"/>
              <a:t>třeba</a:t>
            </a:r>
            <a:r>
              <a:rPr lang="en-US" dirty="0"/>
              <a:t> </a:t>
            </a:r>
            <a:r>
              <a:rPr lang="en-US" dirty="0" err="1"/>
              <a:t>brát</a:t>
            </a:r>
            <a:r>
              <a:rPr lang="en-US" dirty="0"/>
              <a:t> v </a:t>
            </a:r>
            <a:r>
              <a:rPr lang="en-US" dirty="0" err="1"/>
              <a:t>úvahu</a:t>
            </a:r>
            <a:r>
              <a:rPr lang="en-US" dirty="0"/>
              <a:t> </a:t>
            </a:r>
            <a:r>
              <a:rPr lang="en-US" dirty="0" err="1"/>
              <a:t>celou</a:t>
            </a:r>
            <a:r>
              <a:rPr lang="en-US" dirty="0"/>
              <a:t> </a:t>
            </a:r>
            <a:r>
              <a:rPr lang="en-US" dirty="0" err="1"/>
              <a:t>řadu</a:t>
            </a:r>
            <a:r>
              <a:rPr lang="en-US" dirty="0"/>
              <a:t> </a:t>
            </a:r>
            <a:r>
              <a:rPr lang="en-US" dirty="0" err="1" smtClean="0"/>
              <a:t>faktorů</a:t>
            </a:r>
            <a:r>
              <a:rPr lang="cs-CZ" dirty="0"/>
              <a:t> </a:t>
            </a:r>
            <a:r>
              <a:rPr lang="en-US" dirty="0" err="1" smtClean="0"/>
              <a:t>ovlivnitelných</a:t>
            </a:r>
            <a:r>
              <a:rPr lang="en-US" dirty="0" smtClean="0"/>
              <a:t> </a:t>
            </a:r>
            <a:r>
              <a:rPr lang="en-US" dirty="0"/>
              <a:t>a </a:t>
            </a:r>
            <a:r>
              <a:rPr lang="en-US" dirty="0" err="1"/>
              <a:t>neovlivnitelných</a:t>
            </a:r>
            <a:r>
              <a:rPr lang="en-US" dirty="0"/>
              <a:t> </a:t>
            </a:r>
            <a:r>
              <a:rPr lang="en-US" dirty="0" err="1"/>
              <a:t>podnikem</a:t>
            </a:r>
            <a:r>
              <a:rPr lang="en-US" dirty="0"/>
              <a:t>.</a:t>
            </a:r>
          </a:p>
          <a:p>
            <a:r>
              <a:rPr lang="en-US" dirty="0"/>
              <a:t> </a:t>
            </a:r>
            <a:r>
              <a:rPr lang="en-US" b="1" dirty="0" err="1"/>
              <a:t>odhad</a:t>
            </a:r>
            <a:r>
              <a:rPr lang="en-US" b="1" dirty="0"/>
              <a:t> </a:t>
            </a:r>
            <a:r>
              <a:rPr lang="en-US" b="1" dirty="0" err="1"/>
              <a:t>celkových</a:t>
            </a:r>
            <a:r>
              <a:rPr lang="en-US" b="1" dirty="0"/>
              <a:t> </a:t>
            </a:r>
            <a:r>
              <a:rPr lang="en-US" b="1" dirty="0" err="1"/>
              <a:t>nákladů</a:t>
            </a:r>
            <a:r>
              <a:rPr lang="en-US" b="1" dirty="0"/>
              <a:t> </a:t>
            </a:r>
            <a:r>
              <a:rPr lang="en-US" b="1" dirty="0" err="1"/>
              <a:t>spojených</a:t>
            </a:r>
            <a:r>
              <a:rPr lang="en-US" b="1" dirty="0"/>
              <a:t> s </a:t>
            </a:r>
            <a:r>
              <a:rPr lang="en-US" b="1" dirty="0" err="1"/>
              <a:t>výrobkem</a:t>
            </a:r>
            <a:r>
              <a:rPr lang="en-US" dirty="0"/>
              <a:t>; </a:t>
            </a:r>
            <a:r>
              <a:rPr lang="en-US" dirty="0" err="1"/>
              <a:t>tyto</a:t>
            </a:r>
            <a:r>
              <a:rPr lang="en-US" dirty="0"/>
              <a:t> </a:t>
            </a:r>
            <a:r>
              <a:rPr lang="en-US" dirty="0" err="1"/>
              <a:t>náklady</a:t>
            </a:r>
            <a:r>
              <a:rPr lang="en-US" dirty="0"/>
              <a:t> </a:t>
            </a:r>
            <a:r>
              <a:rPr lang="en-US" dirty="0" err="1"/>
              <a:t>zahrnují</a:t>
            </a:r>
            <a:r>
              <a:rPr lang="en-US" dirty="0"/>
              <a:t> </a:t>
            </a:r>
            <a:r>
              <a:rPr lang="en-US" dirty="0" err="1" smtClean="0"/>
              <a:t>především</a:t>
            </a:r>
            <a:r>
              <a:rPr lang="cs-CZ" dirty="0"/>
              <a:t> </a:t>
            </a:r>
            <a:r>
              <a:rPr lang="en-US" dirty="0" err="1" smtClean="0"/>
              <a:t>náklady</a:t>
            </a:r>
            <a:r>
              <a:rPr lang="en-US" dirty="0" smtClean="0"/>
              <a:t> </a:t>
            </a:r>
            <a:r>
              <a:rPr lang="en-US" dirty="0" err="1"/>
              <a:t>na</a:t>
            </a:r>
            <a:r>
              <a:rPr lang="en-US" dirty="0"/>
              <a:t> </a:t>
            </a:r>
            <a:r>
              <a:rPr lang="en-US" dirty="0" err="1"/>
              <a:t>výzkum</a:t>
            </a:r>
            <a:r>
              <a:rPr lang="en-US" dirty="0"/>
              <a:t> a </a:t>
            </a:r>
            <a:r>
              <a:rPr lang="en-US" dirty="0" err="1"/>
              <a:t>vývoj</a:t>
            </a:r>
            <a:r>
              <a:rPr lang="en-US" dirty="0"/>
              <a:t>, </a:t>
            </a:r>
            <a:r>
              <a:rPr lang="en-US" dirty="0" err="1"/>
              <a:t>zavádění</a:t>
            </a:r>
            <a:r>
              <a:rPr lang="en-US" dirty="0"/>
              <a:t> </a:t>
            </a:r>
            <a:r>
              <a:rPr lang="en-US" dirty="0" err="1"/>
              <a:t>výroby</a:t>
            </a:r>
            <a:r>
              <a:rPr lang="en-US" dirty="0"/>
              <a:t>, </a:t>
            </a:r>
            <a:r>
              <a:rPr lang="en-US" dirty="0" err="1"/>
              <a:t>samotné</a:t>
            </a:r>
            <a:r>
              <a:rPr lang="en-US" dirty="0"/>
              <a:t> </a:t>
            </a:r>
            <a:r>
              <a:rPr lang="en-US" dirty="0" err="1"/>
              <a:t>výrobní</a:t>
            </a:r>
            <a:r>
              <a:rPr lang="en-US" dirty="0"/>
              <a:t> </a:t>
            </a:r>
            <a:r>
              <a:rPr lang="en-US" dirty="0" err="1"/>
              <a:t>náklady</a:t>
            </a:r>
            <a:r>
              <a:rPr lang="en-US" dirty="0"/>
              <a:t>, </a:t>
            </a:r>
            <a:r>
              <a:rPr lang="en-US" dirty="0" err="1"/>
              <a:t>prodejní</a:t>
            </a:r>
            <a:r>
              <a:rPr lang="en-US" dirty="0"/>
              <a:t> </a:t>
            </a:r>
            <a:r>
              <a:rPr lang="en-US" dirty="0" err="1"/>
              <a:t>náklady</a:t>
            </a:r>
            <a:r>
              <a:rPr lang="en-US" dirty="0"/>
              <a:t>.</a:t>
            </a:r>
          </a:p>
          <a:p>
            <a:r>
              <a:rPr lang="en-US" dirty="0"/>
              <a:t>V </a:t>
            </a:r>
            <a:r>
              <a:rPr lang="en-US" dirty="0" err="1"/>
              <a:t>této</a:t>
            </a:r>
            <a:r>
              <a:rPr lang="en-US" dirty="0"/>
              <a:t> </a:t>
            </a:r>
            <a:r>
              <a:rPr lang="en-US" dirty="0" err="1"/>
              <a:t>fázi</a:t>
            </a:r>
            <a:r>
              <a:rPr lang="en-US" dirty="0"/>
              <a:t> </a:t>
            </a:r>
            <a:r>
              <a:rPr lang="en-US" dirty="0" err="1"/>
              <a:t>kalkulace</a:t>
            </a:r>
            <a:r>
              <a:rPr lang="en-US" dirty="0"/>
              <a:t> </a:t>
            </a:r>
            <a:r>
              <a:rPr lang="en-US" dirty="0" err="1"/>
              <a:t>životního</a:t>
            </a:r>
            <a:r>
              <a:rPr lang="en-US" dirty="0"/>
              <a:t> </a:t>
            </a:r>
            <a:r>
              <a:rPr lang="en-US" dirty="0" err="1"/>
              <a:t>cyklu</a:t>
            </a:r>
            <a:r>
              <a:rPr lang="en-US" dirty="0"/>
              <a:t> </a:t>
            </a:r>
            <a:r>
              <a:rPr lang="en-US" dirty="0" err="1"/>
              <a:t>velmi</a:t>
            </a:r>
            <a:r>
              <a:rPr lang="en-US" dirty="0"/>
              <a:t> </a:t>
            </a:r>
            <a:r>
              <a:rPr lang="en-US" dirty="0" err="1"/>
              <a:t>úzce</a:t>
            </a:r>
            <a:r>
              <a:rPr lang="en-US" dirty="0"/>
              <a:t> </a:t>
            </a:r>
            <a:r>
              <a:rPr lang="en-US" dirty="0" err="1"/>
              <a:t>navazuje</a:t>
            </a:r>
            <a:r>
              <a:rPr lang="en-US" dirty="0"/>
              <a:t> </a:t>
            </a:r>
            <a:r>
              <a:rPr lang="en-US" dirty="0" err="1"/>
              <a:t>na</a:t>
            </a:r>
            <a:r>
              <a:rPr lang="en-US" dirty="0"/>
              <a:t> </a:t>
            </a:r>
            <a:r>
              <a:rPr lang="en-US" dirty="0" err="1"/>
              <a:t>systém</a:t>
            </a:r>
            <a:r>
              <a:rPr lang="en-US" dirty="0"/>
              <a:t> </a:t>
            </a:r>
            <a:r>
              <a:rPr lang="en-US" dirty="0" err="1"/>
              <a:t>plánů</a:t>
            </a:r>
            <a:r>
              <a:rPr lang="en-US" dirty="0"/>
              <a:t> a </a:t>
            </a:r>
            <a:r>
              <a:rPr lang="en-US" dirty="0" err="1" smtClean="0"/>
              <a:t>rozpočtů</a:t>
            </a:r>
            <a:r>
              <a:rPr lang="en-US" dirty="0" smtClean="0"/>
              <a:t>,</a:t>
            </a:r>
            <a:r>
              <a:rPr lang="cs-CZ" dirty="0" smtClean="0"/>
              <a:t> </a:t>
            </a:r>
            <a:r>
              <a:rPr lang="en-US" dirty="0" err="1" smtClean="0"/>
              <a:t>zejména</a:t>
            </a:r>
            <a:r>
              <a:rPr lang="en-US" dirty="0" smtClean="0"/>
              <a:t> </a:t>
            </a:r>
            <a:r>
              <a:rPr lang="en-US" dirty="0" err="1"/>
              <a:t>na</a:t>
            </a:r>
            <a:r>
              <a:rPr lang="en-US" dirty="0"/>
              <a:t> </a:t>
            </a:r>
            <a:r>
              <a:rPr lang="en-US" dirty="0" err="1"/>
              <a:t>taktické</a:t>
            </a:r>
            <a:r>
              <a:rPr lang="en-US" dirty="0"/>
              <a:t> a </a:t>
            </a:r>
            <a:r>
              <a:rPr lang="en-US" dirty="0" err="1"/>
              <a:t>strategické</a:t>
            </a:r>
            <a:r>
              <a:rPr lang="en-US" dirty="0"/>
              <a:t> </a:t>
            </a:r>
            <a:r>
              <a:rPr lang="en-US" dirty="0" err="1"/>
              <a:t>rozpočty</a:t>
            </a:r>
            <a:r>
              <a:rPr lang="en-US" dirty="0"/>
              <a:t> </a:t>
            </a:r>
            <a:r>
              <a:rPr lang="en-US" dirty="0" err="1"/>
              <a:t>nákladů</a:t>
            </a:r>
            <a:r>
              <a:rPr lang="en-US" dirty="0"/>
              <a:t> v </a:t>
            </a:r>
            <a:r>
              <a:rPr lang="en-US" dirty="0" err="1"/>
              <a:t>oblasti</a:t>
            </a:r>
            <a:r>
              <a:rPr lang="en-US" dirty="0"/>
              <a:t> </a:t>
            </a:r>
            <a:r>
              <a:rPr lang="en-US" dirty="0" err="1"/>
              <a:t>režijních</a:t>
            </a:r>
            <a:r>
              <a:rPr lang="en-US" dirty="0"/>
              <a:t> </a:t>
            </a:r>
            <a:r>
              <a:rPr lang="en-US" dirty="0" err="1"/>
              <a:t>nákladů</a:t>
            </a:r>
            <a:r>
              <a:rPr lang="en-US" dirty="0"/>
              <a:t> a </a:t>
            </a:r>
            <a:r>
              <a:rPr lang="en-US" dirty="0" err="1" smtClean="0"/>
              <a:t>na</a:t>
            </a:r>
            <a:r>
              <a:rPr lang="cs-CZ" dirty="0"/>
              <a:t> </a:t>
            </a:r>
            <a:r>
              <a:rPr lang="en-US" dirty="0" err="1" smtClean="0"/>
              <a:t>předpokládané</a:t>
            </a:r>
            <a:r>
              <a:rPr lang="en-US" dirty="0" smtClean="0"/>
              <a:t> </a:t>
            </a:r>
            <a:r>
              <a:rPr lang="en-US" dirty="0" err="1"/>
              <a:t>normy</a:t>
            </a:r>
            <a:r>
              <a:rPr lang="en-US" dirty="0"/>
              <a:t> </a:t>
            </a:r>
            <a:r>
              <a:rPr lang="en-US" dirty="0" err="1"/>
              <a:t>spotřeby</a:t>
            </a:r>
            <a:r>
              <a:rPr lang="en-US" dirty="0"/>
              <a:t> v </a:t>
            </a:r>
            <a:r>
              <a:rPr lang="en-US" dirty="0" err="1"/>
              <a:t>oblasti</a:t>
            </a:r>
            <a:r>
              <a:rPr lang="en-US" dirty="0"/>
              <a:t> </a:t>
            </a:r>
            <a:r>
              <a:rPr lang="en-US" dirty="0" err="1"/>
              <a:t>jednicových</a:t>
            </a:r>
            <a:r>
              <a:rPr lang="en-US" dirty="0"/>
              <a:t> </a:t>
            </a:r>
            <a:r>
              <a:rPr lang="en-US" dirty="0" err="1"/>
              <a:t>nákladů</a:t>
            </a:r>
            <a:r>
              <a:rPr lang="en-US" dirty="0"/>
              <a:t>.</a:t>
            </a:r>
          </a:p>
        </p:txBody>
      </p:sp>
    </p:spTree>
    <p:extLst>
      <p:ext uri="{BB962C8B-B14F-4D97-AF65-F5344CB8AC3E}">
        <p14:creationId xmlns:p14="http://schemas.microsoft.com/office/powerpoint/2010/main" val="15193549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40000" y="365129"/>
            <a:ext cx="8064000" cy="394725"/>
          </a:xfrm>
        </p:spPr>
        <p:txBody>
          <a:bodyPr/>
          <a:lstStyle/>
          <a:p>
            <a:r>
              <a:rPr lang="en-US" dirty="0" err="1"/>
              <a:t>postup</a:t>
            </a:r>
            <a:r>
              <a:rPr lang="en-US" dirty="0"/>
              <a:t> </a:t>
            </a:r>
            <a:r>
              <a:rPr lang="en-US" dirty="0" err="1"/>
              <a:t>strategického</a:t>
            </a:r>
            <a:r>
              <a:rPr lang="en-US" dirty="0"/>
              <a:t> </a:t>
            </a:r>
            <a:r>
              <a:rPr lang="en-US" dirty="0" err="1"/>
              <a:t>řízení</a:t>
            </a:r>
            <a:r>
              <a:rPr lang="en-US" dirty="0"/>
              <a:t> </a:t>
            </a:r>
            <a:r>
              <a:rPr lang="en-US" dirty="0" err="1"/>
              <a:t>nákladů</a:t>
            </a:r>
            <a:endParaRPr lang="en-US" dirty="0"/>
          </a:p>
        </p:txBody>
      </p:sp>
      <p:pic>
        <p:nvPicPr>
          <p:cNvPr id="4" name="Obrázek 3"/>
          <p:cNvPicPr>
            <a:picLocks noChangeAspect="1"/>
          </p:cNvPicPr>
          <p:nvPr/>
        </p:nvPicPr>
        <p:blipFill rotWithShape="1">
          <a:blip r:embed="rId2"/>
          <a:srcRect t="4968"/>
          <a:stretch/>
        </p:blipFill>
        <p:spPr>
          <a:xfrm>
            <a:off x="1217053" y="759854"/>
            <a:ext cx="6709893" cy="5544811"/>
          </a:xfrm>
          <a:prstGeom prst="rect">
            <a:avLst/>
          </a:prstGeom>
        </p:spPr>
      </p:pic>
    </p:spTree>
    <p:extLst>
      <p:ext uri="{BB962C8B-B14F-4D97-AF65-F5344CB8AC3E}">
        <p14:creationId xmlns:p14="http://schemas.microsoft.com/office/powerpoint/2010/main" val="2022777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40000" y="365129"/>
            <a:ext cx="8064000" cy="523513"/>
          </a:xfrm>
        </p:spPr>
        <p:txBody>
          <a:bodyPr/>
          <a:lstStyle/>
          <a:p>
            <a:r>
              <a:rPr lang="cs-CZ" dirty="0" smtClean="0"/>
              <a:t>Příklad cílových nákladů</a:t>
            </a:r>
            <a:endParaRPr lang="en-US" dirty="0"/>
          </a:p>
        </p:txBody>
      </p:sp>
      <p:sp>
        <p:nvSpPr>
          <p:cNvPr id="3" name="Zástupný symbol pro obsah 2"/>
          <p:cNvSpPr>
            <a:spLocks noGrp="1"/>
          </p:cNvSpPr>
          <p:nvPr>
            <p:ph idx="1"/>
          </p:nvPr>
        </p:nvSpPr>
        <p:spPr>
          <a:xfrm>
            <a:off x="540000" y="978794"/>
            <a:ext cx="8064000" cy="4928035"/>
          </a:xfrm>
        </p:spPr>
        <p:txBody>
          <a:bodyPr>
            <a:normAutofit fontScale="77500" lnSpcReduction="20000"/>
          </a:bodyPr>
          <a:lstStyle/>
          <a:p>
            <a:r>
              <a:rPr lang="cs-CZ" dirty="0"/>
              <a:t>Cena současného modelu tenisek je 750 Kč/pár, díky technickým zlepšením se cena nových tenisek odhaduje na 1 030 Kč/pár. Požadovaná výnosnost aktiv </a:t>
            </a:r>
            <a:r>
              <a:rPr lang="cs-CZ" dirty="0" err="1"/>
              <a:t>dceřinné</a:t>
            </a:r>
            <a:r>
              <a:rPr lang="cs-CZ" dirty="0"/>
              <a:t> společnosti, která současný model vyrábí, je 17 %, hodnota jejích aktiv je 180 mil Kč. Náklady na strategický marketing a správu, výzkum a vývoj jsou 20 mil. Kč, roční objem prodeje se očekává 350 000 párů tenisek. Propočtová kalkulace stanovila náklady na výrobu jednoho páru tenisek (bez podílu strategických nákladů) v částce 850 Kč. </a:t>
            </a:r>
            <a:endParaRPr lang="cs-CZ" dirty="0" smtClean="0"/>
          </a:p>
          <a:p>
            <a:r>
              <a:rPr lang="cs-CZ" dirty="0" smtClean="0"/>
              <a:t>Vypočtěte </a:t>
            </a:r>
            <a:r>
              <a:rPr lang="cs-CZ" dirty="0"/>
              <a:t>strategické náklady na jeden pár tenisek. SN kus 20 000 000/350 000=57,14 </a:t>
            </a:r>
            <a:r>
              <a:rPr lang="cs-CZ" dirty="0" smtClean="0"/>
              <a:t>Kč</a:t>
            </a:r>
          </a:p>
          <a:p>
            <a:r>
              <a:rPr lang="cs-CZ" b="1" i="1" dirty="0" smtClean="0"/>
              <a:t>Jaké </a:t>
            </a:r>
            <a:r>
              <a:rPr lang="cs-CZ" b="1" i="1" dirty="0"/>
              <a:t>budou muset být cílové náklady nového modelu? Vypočtete pomocí metody příspěvku na úhradu strategických nákladů, vyzkoušejte také metodu cílového zisku. Výsledek porovnejte s propočtovou kalkulací a okomentujte. </a:t>
            </a:r>
            <a:endParaRPr lang="cs-CZ" b="1" i="1" dirty="0" smtClean="0"/>
          </a:p>
          <a:p>
            <a:r>
              <a:rPr lang="cs-CZ" dirty="0" smtClean="0"/>
              <a:t>Požadovaná </a:t>
            </a:r>
            <a:r>
              <a:rPr lang="cs-CZ" dirty="0"/>
              <a:t>míra </a:t>
            </a:r>
            <a:r>
              <a:rPr lang="cs-CZ" dirty="0" err="1"/>
              <a:t>pú</a:t>
            </a:r>
            <a:r>
              <a:rPr lang="cs-CZ" dirty="0"/>
              <a:t> v %= 20 mil.+0,17*180 mil./350 000*1030=0,14 =14% </a:t>
            </a:r>
            <a:endParaRPr lang="cs-CZ" dirty="0" smtClean="0"/>
          </a:p>
          <a:p>
            <a:r>
              <a:rPr lang="cs-CZ" dirty="0" smtClean="0"/>
              <a:t>Požadovaný </a:t>
            </a:r>
            <a:r>
              <a:rPr lang="cs-CZ" dirty="0" err="1"/>
              <a:t>pú</a:t>
            </a:r>
            <a:r>
              <a:rPr lang="cs-CZ" dirty="0"/>
              <a:t> v Kč= 0,14*1030=144,2 </a:t>
            </a:r>
            <a:r>
              <a:rPr lang="cs-CZ" dirty="0" smtClean="0"/>
              <a:t>Kč</a:t>
            </a:r>
          </a:p>
          <a:p>
            <a:r>
              <a:rPr lang="cs-CZ" dirty="0" smtClean="0"/>
              <a:t>Cílové </a:t>
            </a:r>
            <a:r>
              <a:rPr lang="cs-CZ" dirty="0"/>
              <a:t>náklady= </a:t>
            </a:r>
            <a:r>
              <a:rPr lang="cs-CZ" dirty="0" smtClean="0"/>
              <a:t> cena – </a:t>
            </a:r>
            <a:r>
              <a:rPr lang="cs-CZ" dirty="0" err="1" smtClean="0"/>
              <a:t>pú</a:t>
            </a:r>
            <a:r>
              <a:rPr lang="cs-CZ" dirty="0" smtClean="0"/>
              <a:t> = 1030-144,2 </a:t>
            </a:r>
            <a:r>
              <a:rPr lang="cs-CZ" dirty="0"/>
              <a:t>=</a:t>
            </a:r>
            <a:r>
              <a:rPr lang="cs-CZ" b="1" u="sng" dirty="0"/>
              <a:t>885,8 </a:t>
            </a:r>
            <a:r>
              <a:rPr lang="cs-CZ" b="1" u="sng" dirty="0" smtClean="0"/>
              <a:t>Kč</a:t>
            </a:r>
          </a:p>
          <a:p>
            <a:r>
              <a:rPr lang="cs-CZ" dirty="0" smtClean="0"/>
              <a:t>Podle </a:t>
            </a:r>
            <a:r>
              <a:rPr lang="cs-CZ" dirty="0"/>
              <a:t>ziskovosti 0,17*180mil./ 350 000*1030=0,08=8</a:t>
            </a:r>
            <a:r>
              <a:rPr lang="cs-CZ" dirty="0" smtClean="0"/>
              <a:t>%</a:t>
            </a:r>
          </a:p>
          <a:p>
            <a:r>
              <a:rPr lang="cs-CZ" dirty="0" smtClean="0"/>
              <a:t>Cílové </a:t>
            </a:r>
            <a:r>
              <a:rPr lang="cs-CZ" dirty="0"/>
              <a:t>náklady= 1030-82,4=</a:t>
            </a:r>
            <a:r>
              <a:rPr lang="cs-CZ" b="1" u="sng" dirty="0"/>
              <a:t>947,6 </a:t>
            </a:r>
            <a:r>
              <a:rPr lang="cs-CZ" b="1" u="sng" dirty="0" smtClean="0"/>
              <a:t>Kč</a:t>
            </a:r>
          </a:p>
          <a:p>
            <a:r>
              <a:rPr lang="cs-CZ" dirty="0" smtClean="0"/>
              <a:t>Ve </a:t>
            </a:r>
            <a:r>
              <a:rPr lang="cs-CZ" dirty="0"/>
              <a:t>srovnání s propočtovou kalkulací – cílové náklady jsou vyšší, propočtová kalkulace byla stanovena správně</a:t>
            </a:r>
            <a:endParaRPr lang="en-US" dirty="0"/>
          </a:p>
        </p:txBody>
      </p:sp>
    </p:spTree>
    <p:extLst>
      <p:ext uri="{BB962C8B-B14F-4D97-AF65-F5344CB8AC3E}">
        <p14:creationId xmlns:p14="http://schemas.microsoft.com/office/powerpoint/2010/main" val="3972830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ctrTitle"/>
          </p:nvPr>
        </p:nvSpPr>
        <p:spPr/>
        <p:txBody>
          <a:bodyPr/>
          <a:lstStyle/>
          <a:p>
            <a:r>
              <a:rPr lang="en-US" dirty="0" err="1"/>
              <a:t>Funkce</a:t>
            </a:r>
            <a:r>
              <a:rPr lang="en-US" dirty="0"/>
              <a:t> </a:t>
            </a:r>
            <a:r>
              <a:rPr lang="en-US" dirty="0" err="1"/>
              <a:t>nákladů</a:t>
            </a:r>
            <a:r>
              <a:rPr lang="en-US" dirty="0"/>
              <a:t> </a:t>
            </a:r>
            <a:r>
              <a:rPr lang="en-US" dirty="0" smtClean="0"/>
              <a:t>v</a:t>
            </a:r>
            <a:r>
              <a:rPr lang="cs-CZ" dirty="0" smtClean="0"/>
              <a:t> </a:t>
            </a:r>
            <a:r>
              <a:rPr lang="en-US" dirty="0" err="1" smtClean="0"/>
              <a:t>tvorbě</a:t>
            </a:r>
            <a:r>
              <a:rPr lang="en-US" dirty="0"/>
              <a:t/>
            </a:r>
            <a:br>
              <a:rPr lang="en-US" dirty="0"/>
            </a:br>
            <a:r>
              <a:rPr lang="en-US" dirty="0" err="1"/>
              <a:t>cen</a:t>
            </a:r>
            <a:endParaRPr lang="en-US" dirty="0"/>
          </a:p>
        </p:txBody>
      </p:sp>
      <p:sp>
        <p:nvSpPr>
          <p:cNvPr id="7" name="Podnadpis 6"/>
          <p:cNvSpPr>
            <a:spLocks noGrp="1"/>
          </p:cNvSpPr>
          <p:nvPr>
            <p:ph type="subTitle" idx="1"/>
          </p:nvPr>
        </p:nvSpPr>
        <p:spPr/>
        <p:txBody>
          <a:bodyPr/>
          <a:lstStyle/>
          <a:p>
            <a:endParaRPr lang="en-US"/>
          </a:p>
        </p:txBody>
      </p:sp>
    </p:spTree>
    <p:extLst>
      <p:ext uri="{BB962C8B-B14F-4D97-AF65-F5344CB8AC3E}">
        <p14:creationId xmlns:p14="http://schemas.microsoft.com/office/powerpoint/2010/main" val="242001094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lstStyle/>
          <a:p>
            <a:r>
              <a:rPr lang="cs-CZ" dirty="0" smtClean="0"/>
              <a:t>Tvorba cen a právní ochrany</a:t>
            </a:r>
            <a:endParaRPr lang="en-US" dirty="0"/>
          </a:p>
        </p:txBody>
      </p:sp>
      <p:sp>
        <p:nvSpPr>
          <p:cNvPr id="5" name="Podnadpis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236926273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smtClean="0"/>
              <a:t>Tvorba cen a omezení</a:t>
            </a:r>
            <a:endParaRPr lang="en-US" dirty="0"/>
          </a:p>
        </p:txBody>
      </p:sp>
      <p:sp>
        <p:nvSpPr>
          <p:cNvPr id="5" name="Zástupný symbol pro obsah 4"/>
          <p:cNvSpPr>
            <a:spLocks noGrp="1"/>
          </p:cNvSpPr>
          <p:nvPr>
            <p:ph idx="1"/>
          </p:nvPr>
        </p:nvSpPr>
        <p:spPr>
          <a:xfrm>
            <a:off x="540000" y="1825625"/>
            <a:ext cx="8064000" cy="1355457"/>
          </a:xfrm>
        </p:spPr>
        <p:txBody>
          <a:bodyPr/>
          <a:lstStyle/>
          <a:p>
            <a:r>
              <a:rPr lang="cs-CZ" dirty="0" smtClean="0"/>
              <a:t>Zahrnuje především zachování volné soutěže</a:t>
            </a:r>
          </a:p>
          <a:p>
            <a:r>
              <a:rPr lang="cs-CZ" dirty="0" smtClean="0"/>
              <a:t>Ochranu spotřebitele</a:t>
            </a:r>
          </a:p>
          <a:p>
            <a:r>
              <a:rPr lang="cs-CZ" dirty="0" smtClean="0"/>
              <a:t>Zamezuje překážkám v obchodě</a:t>
            </a:r>
            <a:endParaRPr lang="en-US" dirty="0"/>
          </a:p>
        </p:txBody>
      </p:sp>
      <p:pic>
        <p:nvPicPr>
          <p:cNvPr id="8" name="Obrázek 7"/>
          <p:cNvPicPr>
            <a:picLocks noChangeAspect="1"/>
          </p:cNvPicPr>
          <p:nvPr/>
        </p:nvPicPr>
        <p:blipFill>
          <a:blip r:embed="rId2"/>
          <a:stretch>
            <a:fillRect/>
          </a:stretch>
        </p:blipFill>
        <p:spPr>
          <a:xfrm>
            <a:off x="805333" y="3316015"/>
            <a:ext cx="7533333" cy="2352381"/>
          </a:xfrm>
          <a:prstGeom prst="rect">
            <a:avLst/>
          </a:prstGeom>
        </p:spPr>
      </p:pic>
    </p:spTree>
    <p:extLst>
      <p:ext uri="{BB962C8B-B14F-4D97-AF65-F5344CB8AC3E}">
        <p14:creationId xmlns:p14="http://schemas.microsoft.com/office/powerpoint/2010/main" val="30810204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
            </a:r>
            <a:br>
              <a:rPr lang="en-US" dirty="0"/>
            </a:br>
            <a:r>
              <a:rPr lang="en-US" b="1" dirty="0" err="1"/>
              <a:t>Působnost</a:t>
            </a:r>
            <a:r>
              <a:rPr lang="en-US" b="1" dirty="0"/>
              <a:t> </a:t>
            </a:r>
            <a:r>
              <a:rPr lang="en-US" b="1" dirty="0" err="1"/>
              <a:t>orgánů</a:t>
            </a:r>
            <a:r>
              <a:rPr lang="en-US" b="1" dirty="0"/>
              <a:t> ČR </a:t>
            </a:r>
            <a:r>
              <a:rPr lang="en-US" b="1" dirty="0" smtClean="0"/>
              <a:t>v</a:t>
            </a:r>
            <a:r>
              <a:rPr lang="cs-CZ" b="1" dirty="0" smtClean="0"/>
              <a:t> </a:t>
            </a:r>
            <a:r>
              <a:rPr lang="en-US" b="1" dirty="0" err="1" smtClean="0"/>
              <a:t>oblasti</a:t>
            </a:r>
            <a:r>
              <a:rPr lang="en-US" b="1" dirty="0" smtClean="0"/>
              <a:t> </a:t>
            </a:r>
            <a:r>
              <a:rPr lang="en-US" b="1" dirty="0" err="1"/>
              <a:t>cen</a:t>
            </a:r>
            <a:r>
              <a:rPr lang="en-US" dirty="0"/>
              <a:t/>
            </a:r>
            <a:br>
              <a:rPr lang="en-US" dirty="0"/>
            </a:br>
            <a:endParaRPr lang="en-US" dirty="0"/>
          </a:p>
        </p:txBody>
      </p:sp>
      <p:sp>
        <p:nvSpPr>
          <p:cNvPr id="3" name="Zástupný symbol pro obsah 2"/>
          <p:cNvSpPr>
            <a:spLocks noGrp="1"/>
          </p:cNvSpPr>
          <p:nvPr>
            <p:ph idx="1"/>
          </p:nvPr>
        </p:nvSpPr>
        <p:spPr/>
        <p:txBody>
          <a:bodyPr>
            <a:normAutofit fontScale="85000" lnSpcReduction="20000"/>
          </a:bodyPr>
          <a:lstStyle/>
          <a:p>
            <a:r>
              <a:rPr lang="cs-CZ" dirty="0" smtClean="0"/>
              <a:t>Právní </a:t>
            </a:r>
            <a:r>
              <a:rPr lang="cs-CZ" dirty="0"/>
              <a:t>předpisy v oblasti cen:</a:t>
            </a:r>
          </a:p>
          <a:p>
            <a:r>
              <a:rPr lang="cs-CZ" dirty="0" smtClean="0"/>
              <a:t>    </a:t>
            </a:r>
            <a:r>
              <a:rPr lang="cs-CZ" b="1" dirty="0"/>
              <a:t>Zákon č. 526/1990 Sb., o cenách, ve znění pozdějších předpisů,</a:t>
            </a:r>
          </a:p>
          <a:p>
            <a:r>
              <a:rPr lang="cs-CZ" b="1" dirty="0"/>
              <a:t>    Zákon č. 265/1991 Sb., o působnosti orgánů České republiky v oblasti cen, ve znění pozdějších předpisů,</a:t>
            </a:r>
          </a:p>
          <a:p>
            <a:r>
              <a:rPr lang="cs-CZ" b="1" dirty="0"/>
              <a:t>    Vyhláška č. 450/2009 Sb., kterou se provádí zákon č. 526/1990 Sb., o cenách, ve znění pozdějších předpisů,</a:t>
            </a:r>
          </a:p>
          <a:p>
            <a:r>
              <a:rPr lang="cs-CZ" b="1" dirty="0"/>
              <a:t>    Cenové věstníky,</a:t>
            </a:r>
          </a:p>
          <a:p>
            <a:r>
              <a:rPr lang="cs-CZ" b="1" dirty="0"/>
              <a:t>    Cenové výměry (výběr z cenových věstníků):</a:t>
            </a:r>
            <a:endParaRPr lang="cs-CZ" b="1" dirty="0" smtClean="0"/>
          </a:p>
          <a:p>
            <a:r>
              <a:rPr lang="en-US" dirty="0" err="1"/>
              <a:t>Pokuty</a:t>
            </a:r>
            <a:r>
              <a:rPr lang="en-US" dirty="0"/>
              <a:t>, </a:t>
            </a:r>
            <a:r>
              <a:rPr lang="en-US" dirty="0" err="1"/>
              <a:t>uložená</a:t>
            </a:r>
            <a:r>
              <a:rPr lang="en-US" dirty="0"/>
              <a:t> </a:t>
            </a:r>
            <a:r>
              <a:rPr lang="en-US" dirty="0" err="1"/>
              <a:t>za</a:t>
            </a:r>
            <a:r>
              <a:rPr lang="en-US" dirty="0"/>
              <a:t> </a:t>
            </a:r>
            <a:r>
              <a:rPr lang="en-US" dirty="0" err="1"/>
              <a:t>porušení</a:t>
            </a:r>
            <a:r>
              <a:rPr lang="en-US" dirty="0"/>
              <a:t> </a:t>
            </a:r>
            <a:r>
              <a:rPr lang="en-US" dirty="0" err="1"/>
              <a:t>cenových</a:t>
            </a:r>
            <a:r>
              <a:rPr lang="en-US" dirty="0"/>
              <a:t> </a:t>
            </a:r>
            <a:r>
              <a:rPr lang="en-US" dirty="0" err="1"/>
              <a:t>předpisů</a:t>
            </a:r>
            <a:r>
              <a:rPr lang="en-US" dirty="0"/>
              <a:t>, je </a:t>
            </a:r>
            <a:r>
              <a:rPr lang="en-US" dirty="0" err="1"/>
              <a:t>příjmem</a:t>
            </a:r>
            <a:r>
              <a:rPr lang="en-US" dirty="0"/>
              <a:t>: </a:t>
            </a:r>
          </a:p>
          <a:p>
            <a:r>
              <a:rPr lang="en-US" dirty="0" err="1" smtClean="0"/>
              <a:t>rozpočtu</a:t>
            </a:r>
            <a:r>
              <a:rPr lang="en-US" dirty="0" smtClean="0"/>
              <a:t> </a:t>
            </a:r>
            <a:r>
              <a:rPr lang="en-US" dirty="0" err="1"/>
              <a:t>obce</a:t>
            </a:r>
            <a:r>
              <a:rPr lang="en-US" dirty="0"/>
              <a:t>, </a:t>
            </a:r>
            <a:r>
              <a:rPr lang="en-US" dirty="0" err="1"/>
              <a:t>pokud</a:t>
            </a:r>
            <a:r>
              <a:rPr lang="en-US" dirty="0"/>
              <a:t> </a:t>
            </a:r>
            <a:r>
              <a:rPr lang="en-US" dirty="0" err="1"/>
              <a:t>pokutu</a:t>
            </a:r>
            <a:r>
              <a:rPr lang="en-US" dirty="0"/>
              <a:t> </a:t>
            </a:r>
            <a:r>
              <a:rPr lang="en-US" dirty="0" err="1"/>
              <a:t>uložila</a:t>
            </a:r>
            <a:r>
              <a:rPr lang="en-US" dirty="0"/>
              <a:t> </a:t>
            </a:r>
            <a:r>
              <a:rPr lang="en-US" dirty="0" err="1"/>
              <a:t>obec</a:t>
            </a:r>
            <a:r>
              <a:rPr lang="en-US" dirty="0"/>
              <a:t> </a:t>
            </a:r>
            <a:r>
              <a:rPr lang="en-US" dirty="0" err="1"/>
              <a:t>nebo</a:t>
            </a:r>
            <a:r>
              <a:rPr lang="en-US" dirty="0"/>
              <a:t> </a:t>
            </a:r>
            <a:r>
              <a:rPr lang="en-US" dirty="0" err="1"/>
              <a:t>došlo</a:t>
            </a:r>
            <a:r>
              <a:rPr lang="en-US" dirty="0"/>
              <a:t> k </a:t>
            </a:r>
            <a:r>
              <a:rPr lang="en-US" dirty="0" err="1"/>
              <a:t>porušení</a:t>
            </a:r>
            <a:r>
              <a:rPr lang="en-US" dirty="0"/>
              <a:t> </a:t>
            </a:r>
            <a:r>
              <a:rPr lang="en-US" dirty="0" err="1"/>
              <a:t>cenové</a:t>
            </a:r>
            <a:r>
              <a:rPr lang="en-US" dirty="0"/>
              <a:t> </a:t>
            </a:r>
            <a:r>
              <a:rPr lang="en-US" dirty="0" err="1"/>
              <a:t>regulace</a:t>
            </a:r>
            <a:r>
              <a:rPr lang="en-US" dirty="0"/>
              <a:t> </a:t>
            </a:r>
            <a:r>
              <a:rPr lang="en-US" dirty="0" err="1"/>
              <a:t>stanovené</a:t>
            </a:r>
            <a:r>
              <a:rPr lang="en-US" dirty="0"/>
              <a:t> </a:t>
            </a:r>
            <a:r>
              <a:rPr lang="en-US" dirty="0" err="1"/>
              <a:t>obcí</a:t>
            </a:r>
            <a:r>
              <a:rPr lang="en-US" dirty="0"/>
              <a:t>, </a:t>
            </a:r>
            <a:endParaRPr lang="cs-CZ" dirty="0" smtClean="0"/>
          </a:p>
          <a:p>
            <a:r>
              <a:rPr lang="en-US" dirty="0" smtClean="0"/>
              <a:t> </a:t>
            </a:r>
            <a:r>
              <a:rPr lang="en-US" dirty="0" err="1"/>
              <a:t>rozpočtu</a:t>
            </a:r>
            <a:r>
              <a:rPr lang="en-US" dirty="0"/>
              <a:t> </a:t>
            </a:r>
            <a:r>
              <a:rPr lang="en-US" dirty="0" err="1"/>
              <a:t>kraje</a:t>
            </a:r>
            <a:r>
              <a:rPr lang="en-US" dirty="0"/>
              <a:t>, </a:t>
            </a:r>
            <a:r>
              <a:rPr lang="en-US" dirty="0" err="1"/>
              <a:t>pokud</a:t>
            </a:r>
            <a:r>
              <a:rPr lang="en-US" dirty="0"/>
              <a:t> </a:t>
            </a:r>
            <a:r>
              <a:rPr lang="en-US" dirty="0" err="1"/>
              <a:t>pokutu</a:t>
            </a:r>
            <a:r>
              <a:rPr lang="en-US" dirty="0"/>
              <a:t> </a:t>
            </a:r>
            <a:r>
              <a:rPr lang="en-US" dirty="0" err="1"/>
              <a:t>uložil</a:t>
            </a:r>
            <a:r>
              <a:rPr lang="en-US" dirty="0"/>
              <a:t> </a:t>
            </a:r>
            <a:r>
              <a:rPr lang="en-US" dirty="0" err="1"/>
              <a:t>krajský</a:t>
            </a:r>
            <a:r>
              <a:rPr lang="en-US" dirty="0"/>
              <a:t> </a:t>
            </a:r>
            <a:r>
              <a:rPr lang="en-US" dirty="0" err="1"/>
              <a:t>úřad</a:t>
            </a:r>
            <a:r>
              <a:rPr lang="en-US" dirty="0"/>
              <a:t>, </a:t>
            </a:r>
          </a:p>
          <a:p>
            <a:r>
              <a:rPr lang="en-US" dirty="0" err="1" smtClean="0"/>
              <a:t>státního</a:t>
            </a:r>
            <a:r>
              <a:rPr lang="en-US" dirty="0" smtClean="0"/>
              <a:t> </a:t>
            </a:r>
            <a:r>
              <a:rPr lang="en-US" dirty="0" err="1"/>
              <a:t>rozpočtu</a:t>
            </a:r>
            <a:r>
              <a:rPr lang="en-US" dirty="0"/>
              <a:t> v </a:t>
            </a:r>
            <a:r>
              <a:rPr lang="en-US" dirty="0" err="1"/>
              <a:t>ostatních</a:t>
            </a:r>
            <a:r>
              <a:rPr lang="en-US" dirty="0"/>
              <a:t> </a:t>
            </a:r>
            <a:r>
              <a:rPr lang="en-US" dirty="0" err="1"/>
              <a:t>případech</a:t>
            </a:r>
            <a:r>
              <a:rPr lang="en-US" dirty="0"/>
              <a:t>. </a:t>
            </a:r>
          </a:p>
          <a:p>
            <a:endParaRPr lang="en-US" dirty="0"/>
          </a:p>
        </p:txBody>
      </p:sp>
    </p:spTree>
    <p:extLst>
      <p:ext uri="{BB962C8B-B14F-4D97-AF65-F5344CB8AC3E}">
        <p14:creationId xmlns:p14="http://schemas.microsoft.com/office/powerpoint/2010/main" val="5555012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40000" y="365129"/>
            <a:ext cx="8064000" cy="665181"/>
          </a:xfrm>
        </p:spPr>
        <p:txBody>
          <a:bodyPr/>
          <a:lstStyle/>
          <a:p>
            <a:r>
              <a:rPr lang="cs-CZ" dirty="0" smtClean="0"/>
              <a:t>Kompetence orgánů v oblasti cen</a:t>
            </a:r>
            <a:endParaRPr lang="en-US" dirty="0"/>
          </a:p>
        </p:txBody>
      </p:sp>
      <p:sp>
        <p:nvSpPr>
          <p:cNvPr id="3" name="Zástupný symbol pro obsah 2"/>
          <p:cNvSpPr>
            <a:spLocks noGrp="1"/>
          </p:cNvSpPr>
          <p:nvPr>
            <p:ph idx="1"/>
          </p:nvPr>
        </p:nvSpPr>
        <p:spPr>
          <a:xfrm>
            <a:off x="540000" y="914400"/>
            <a:ext cx="8064000" cy="5512158"/>
          </a:xfrm>
        </p:spPr>
        <p:txBody>
          <a:bodyPr>
            <a:normAutofit fontScale="62500" lnSpcReduction="20000"/>
          </a:bodyPr>
          <a:lstStyle/>
          <a:p>
            <a:endParaRPr lang="en-US" dirty="0"/>
          </a:p>
          <a:p>
            <a:r>
              <a:rPr lang="en-US" b="1" dirty="0" err="1"/>
              <a:t>Ministerstvo</a:t>
            </a:r>
            <a:r>
              <a:rPr lang="en-US" b="1" dirty="0"/>
              <a:t> </a:t>
            </a:r>
            <a:r>
              <a:rPr lang="en-US" b="1" dirty="0" err="1"/>
              <a:t>financí</a:t>
            </a:r>
            <a:r>
              <a:rPr lang="en-US" b="1" dirty="0"/>
              <a:t> ČR </a:t>
            </a:r>
            <a:r>
              <a:rPr lang="en-US" dirty="0"/>
              <a:t>– </a:t>
            </a:r>
            <a:r>
              <a:rPr lang="en-US" dirty="0" err="1"/>
              <a:t>má</a:t>
            </a:r>
            <a:r>
              <a:rPr lang="en-US" dirty="0"/>
              <a:t> </a:t>
            </a:r>
            <a:r>
              <a:rPr lang="en-US" dirty="0" err="1"/>
              <a:t>ve</a:t>
            </a:r>
            <a:r>
              <a:rPr lang="en-US" dirty="0"/>
              <a:t> </a:t>
            </a:r>
            <a:r>
              <a:rPr lang="en-US" dirty="0" err="1"/>
              <a:t>své</a:t>
            </a:r>
            <a:r>
              <a:rPr lang="en-US" dirty="0"/>
              <a:t> </a:t>
            </a:r>
            <a:r>
              <a:rPr lang="en-US" dirty="0" err="1"/>
              <a:t>pravomoci</a:t>
            </a:r>
            <a:r>
              <a:rPr lang="en-US" dirty="0"/>
              <a:t> </a:t>
            </a:r>
            <a:r>
              <a:rPr lang="en-US" dirty="0" err="1"/>
              <a:t>aktivity</a:t>
            </a:r>
            <a:r>
              <a:rPr lang="en-US" dirty="0"/>
              <a:t> </a:t>
            </a:r>
            <a:r>
              <a:rPr lang="en-US" dirty="0" err="1"/>
              <a:t>související</a:t>
            </a:r>
            <a:r>
              <a:rPr lang="en-US" dirty="0"/>
              <a:t> s </a:t>
            </a:r>
            <a:r>
              <a:rPr lang="en-US" dirty="0" err="1"/>
              <a:t>uplatňováním</a:t>
            </a:r>
            <a:r>
              <a:rPr lang="en-US" dirty="0"/>
              <a:t>, </a:t>
            </a:r>
            <a:r>
              <a:rPr lang="en-US" dirty="0" err="1"/>
              <a:t>regulací</a:t>
            </a:r>
            <a:r>
              <a:rPr lang="en-US" dirty="0"/>
              <a:t> a </a:t>
            </a:r>
            <a:r>
              <a:rPr lang="en-US" dirty="0" err="1"/>
              <a:t>kontrolou</a:t>
            </a:r>
            <a:r>
              <a:rPr lang="en-US" dirty="0"/>
              <a:t> </a:t>
            </a:r>
            <a:r>
              <a:rPr lang="en-US" dirty="0" err="1"/>
              <a:t>cen</a:t>
            </a:r>
            <a:r>
              <a:rPr lang="en-US" dirty="0"/>
              <a:t> </a:t>
            </a:r>
            <a:r>
              <a:rPr lang="en-US" dirty="0" err="1"/>
              <a:t>výrobků</a:t>
            </a:r>
            <a:r>
              <a:rPr lang="en-US" dirty="0"/>
              <a:t>, </a:t>
            </a:r>
            <a:r>
              <a:rPr lang="en-US" dirty="0" err="1"/>
              <a:t>výkonů</a:t>
            </a:r>
            <a:r>
              <a:rPr lang="en-US" dirty="0"/>
              <a:t>, </a:t>
            </a:r>
            <a:r>
              <a:rPr lang="en-US" dirty="0" err="1"/>
              <a:t>prací</a:t>
            </a:r>
            <a:r>
              <a:rPr lang="en-US" dirty="0"/>
              <a:t> a </a:t>
            </a:r>
            <a:r>
              <a:rPr lang="en-US" dirty="0" err="1" smtClean="0"/>
              <a:t>služeb</a:t>
            </a:r>
            <a:r>
              <a:rPr lang="en-US" dirty="0" smtClean="0"/>
              <a:t>. </a:t>
            </a:r>
          </a:p>
          <a:p>
            <a:r>
              <a:rPr lang="en-US" b="1" dirty="0" err="1" smtClean="0"/>
              <a:t>Ministerstvo</a:t>
            </a:r>
            <a:r>
              <a:rPr lang="en-US" b="1" dirty="0" smtClean="0"/>
              <a:t> </a:t>
            </a:r>
            <a:r>
              <a:rPr lang="en-US" b="1" dirty="0" err="1" smtClean="0"/>
              <a:t>zdravotnictví</a:t>
            </a:r>
            <a:r>
              <a:rPr lang="en-US" b="1" dirty="0" smtClean="0"/>
              <a:t> ČR </a:t>
            </a:r>
            <a:r>
              <a:rPr lang="en-US" dirty="0" smtClean="0"/>
              <a:t>– </a:t>
            </a:r>
            <a:r>
              <a:rPr lang="en-US" dirty="0" err="1" smtClean="0"/>
              <a:t>vykonává</a:t>
            </a:r>
            <a:r>
              <a:rPr lang="en-US" dirty="0" smtClean="0"/>
              <a:t> </a:t>
            </a:r>
            <a:r>
              <a:rPr lang="en-US" dirty="0" err="1" smtClean="0"/>
              <a:t>působnost</a:t>
            </a:r>
            <a:r>
              <a:rPr lang="en-US" dirty="0" smtClean="0"/>
              <a:t> </a:t>
            </a:r>
            <a:r>
              <a:rPr lang="en-US" dirty="0" err="1" smtClean="0"/>
              <a:t>při</a:t>
            </a:r>
            <a:r>
              <a:rPr lang="en-US" dirty="0" smtClean="0"/>
              <a:t> </a:t>
            </a:r>
            <a:r>
              <a:rPr lang="en-US" dirty="0" err="1" smtClean="0"/>
              <a:t>uplatňování</a:t>
            </a:r>
            <a:r>
              <a:rPr lang="en-US" dirty="0" smtClean="0"/>
              <a:t> a </a:t>
            </a:r>
            <a:r>
              <a:rPr lang="en-US" dirty="0" err="1" smtClean="0"/>
              <a:t>regulaci</a:t>
            </a:r>
            <a:r>
              <a:rPr lang="en-US" dirty="0" smtClean="0"/>
              <a:t> </a:t>
            </a:r>
            <a:r>
              <a:rPr lang="en-US" dirty="0" err="1" smtClean="0"/>
              <a:t>cen</a:t>
            </a:r>
            <a:r>
              <a:rPr lang="en-US" dirty="0" smtClean="0"/>
              <a:t> u </a:t>
            </a:r>
            <a:r>
              <a:rPr lang="en-US" dirty="0" err="1" smtClean="0"/>
              <a:t>zdravot-ních</a:t>
            </a:r>
            <a:r>
              <a:rPr lang="en-US" dirty="0" smtClean="0"/>
              <a:t> </a:t>
            </a:r>
            <a:r>
              <a:rPr lang="en-US" dirty="0" err="1" smtClean="0"/>
              <a:t>výkonů</a:t>
            </a:r>
            <a:r>
              <a:rPr lang="en-US" dirty="0" smtClean="0"/>
              <a:t>, </a:t>
            </a:r>
            <a:r>
              <a:rPr lang="en-US" dirty="0" err="1" smtClean="0"/>
              <a:t>léčivých</a:t>
            </a:r>
            <a:r>
              <a:rPr lang="en-US" dirty="0" smtClean="0"/>
              <a:t> </a:t>
            </a:r>
            <a:r>
              <a:rPr lang="en-US" dirty="0" err="1" smtClean="0"/>
              <a:t>přípravků</a:t>
            </a:r>
            <a:r>
              <a:rPr lang="en-US" dirty="0" smtClean="0"/>
              <a:t>, </a:t>
            </a:r>
            <a:r>
              <a:rPr lang="en-US" dirty="0" err="1" smtClean="0"/>
              <a:t>potravin</a:t>
            </a:r>
            <a:r>
              <a:rPr lang="en-US" dirty="0" smtClean="0"/>
              <a:t> pro </a:t>
            </a:r>
            <a:r>
              <a:rPr lang="en-US" dirty="0" err="1" smtClean="0"/>
              <a:t>zvláštní</a:t>
            </a:r>
            <a:r>
              <a:rPr lang="en-US" dirty="0" smtClean="0"/>
              <a:t> </a:t>
            </a:r>
            <a:r>
              <a:rPr lang="en-US" dirty="0" err="1" smtClean="0"/>
              <a:t>lékařské</a:t>
            </a:r>
            <a:r>
              <a:rPr lang="en-US" dirty="0" smtClean="0"/>
              <a:t> </a:t>
            </a:r>
            <a:r>
              <a:rPr lang="en-US" dirty="0" err="1" smtClean="0"/>
              <a:t>účely</a:t>
            </a:r>
            <a:r>
              <a:rPr lang="en-US" dirty="0" smtClean="0"/>
              <a:t>, </a:t>
            </a:r>
            <a:r>
              <a:rPr lang="en-US" dirty="0" err="1" smtClean="0"/>
              <a:t>stomatologických</a:t>
            </a:r>
            <a:r>
              <a:rPr lang="en-US" dirty="0" smtClean="0"/>
              <a:t> </a:t>
            </a:r>
            <a:r>
              <a:rPr lang="en-US" dirty="0" err="1" smtClean="0"/>
              <a:t>výrobků</a:t>
            </a:r>
            <a:r>
              <a:rPr lang="en-US" dirty="0" smtClean="0"/>
              <a:t> a </a:t>
            </a:r>
            <a:r>
              <a:rPr lang="en-US" dirty="0" err="1" smtClean="0"/>
              <a:t>zdravotnických</a:t>
            </a:r>
            <a:r>
              <a:rPr lang="en-US" dirty="0" smtClean="0"/>
              <a:t> </a:t>
            </a:r>
            <a:r>
              <a:rPr lang="en-US" dirty="0" err="1" smtClean="0"/>
              <a:t>prostředků</a:t>
            </a:r>
            <a:r>
              <a:rPr lang="en-US" dirty="0" smtClean="0"/>
              <a:t>. </a:t>
            </a:r>
          </a:p>
          <a:p>
            <a:r>
              <a:rPr lang="cs-CZ" b="1" dirty="0"/>
              <a:t>S</a:t>
            </a:r>
            <a:r>
              <a:rPr lang="en-US" b="1" dirty="0" err="1" smtClean="0"/>
              <a:t>tátní</a:t>
            </a:r>
            <a:r>
              <a:rPr lang="en-US" b="1" dirty="0" smtClean="0"/>
              <a:t> </a:t>
            </a:r>
            <a:r>
              <a:rPr lang="en-US" b="1" dirty="0" err="1"/>
              <a:t>ústav</a:t>
            </a:r>
            <a:r>
              <a:rPr lang="en-US" b="1" dirty="0"/>
              <a:t> pro </a:t>
            </a:r>
            <a:r>
              <a:rPr lang="en-US" b="1" dirty="0" err="1"/>
              <a:t>kontrolu</a:t>
            </a:r>
            <a:r>
              <a:rPr lang="en-US" b="1" dirty="0"/>
              <a:t> </a:t>
            </a:r>
            <a:r>
              <a:rPr lang="en-US" b="1" dirty="0" err="1"/>
              <a:t>léčiv</a:t>
            </a:r>
            <a:r>
              <a:rPr lang="en-US" dirty="0"/>
              <a:t> </a:t>
            </a:r>
            <a:r>
              <a:rPr lang="en-US" dirty="0" err="1"/>
              <a:t>vydává</a:t>
            </a:r>
            <a:r>
              <a:rPr lang="en-US" dirty="0"/>
              <a:t> </a:t>
            </a:r>
            <a:r>
              <a:rPr lang="en-US" dirty="0" err="1"/>
              <a:t>rozhodnutí</a:t>
            </a:r>
            <a:r>
              <a:rPr lang="en-US" dirty="0"/>
              <a:t> o </a:t>
            </a:r>
            <a:r>
              <a:rPr lang="en-US" dirty="0" err="1"/>
              <a:t>stanovení</a:t>
            </a:r>
            <a:r>
              <a:rPr lang="en-US" dirty="0"/>
              <a:t> </a:t>
            </a:r>
            <a:r>
              <a:rPr lang="en-US" dirty="0" err="1"/>
              <a:t>maximálních</a:t>
            </a:r>
            <a:r>
              <a:rPr lang="en-US" dirty="0"/>
              <a:t> </a:t>
            </a:r>
            <a:r>
              <a:rPr lang="en-US" dirty="0" err="1"/>
              <a:t>cen</a:t>
            </a:r>
            <a:r>
              <a:rPr lang="en-US" dirty="0"/>
              <a:t> </a:t>
            </a:r>
            <a:r>
              <a:rPr lang="en-US" dirty="0" err="1"/>
              <a:t>léčivých</a:t>
            </a:r>
            <a:r>
              <a:rPr lang="en-US" dirty="0"/>
              <a:t> </a:t>
            </a:r>
            <a:r>
              <a:rPr lang="en-US" dirty="0" err="1"/>
              <a:t>pří-pravků</a:t>
            </a:r>
            <a:r>
              <a:rPr lang="en-US" dirty="0"/>
              <a:t>, </a:t>
            </a:r>
            <a:r>
              <a:rPr lang="en-US" dirty="0" err="1"/>
              <a:t>potravin</a:t>
            </a:r>
            <a:r>
              <a:rPr lang="en-US" dirty="0"/>
              <a:t> pro </a:t>
            </a:r>
            <a:r>
              <a:rPr lang="en-US" dirty="0" err="1"/>
              <a:t>zvláštní</a:t>
            </a:r>
            <a:r>
              <a:rPr lang="en-US" dirty="0"/>
              <a:t> </a:t>
            </a:r>
            <a:r>
              <a:rPr lang="en-US" dirty="0" err="1"/>
              <a:t>lékařské</a:t>
            </a:r>
            <a:r>
              <a:rPr lang="en-US" dirty="0"/>
              <a:t> </a:t>
            </a:r>
            <a:r>
              <a:rPr lang="en-US" dirty="0" err="1"/>
              <a:t>účely</a:t>
            </a:r>
            <a:r>
              <a:rPr lang="en-US" dirty="0"/>
              <a:t> </a:t>
            </a:r>
            <a:r>
              <a:rPr lang="en-US" dirty="0" err="1"/>
              <a:t>podle</a:t>
            </a:r>
            <a:r>
              <a:rPr lang="en-US" dirty="0"/>
              <a:t> </a:t>
            </a:r>
            <a:r>
              <a:rPr lang="en-US" dirty="0" err="1"/>
              <a:t>cenových</a:t>
            </a:r>
            <a:r>
              <a:rPr lang="en-US" dirty="0"/>
              <a:t> </a:t>
            </a:r>
            <a:r>
              <a:rPr lang="en-US" dirty="0" err="1"/>
              <a:t>předpisů</a:t>
            </a:r>
            <a:r>
              <a:rPr lang="en-US" dirty="0"/>
              <a:t> a </a:t>
            </a:r>
            <a:r>
              <a:rPr lang="en-US" dirty="0" err="1"/>
              <a:t>provádí</a:t>
            </a:r>
            <a:r>
              <a:rPr lang="en-US" dirty="0"/>
              <a:t> </a:t>
            </a:r>
            <a:r>
              <a:rPr lang="en-US" dirty="0" err="1"/>
              <a:t>cenovou</a:t>
            </a:r>
            <a:r>
              <a:rPr lang="en-US" dirty="0"/>
              <a:t> </a:t>
            </a:r>
            <a:r>
              <a:rPr lang="en-US" dirty="0" err="1"/>
              <a:t>kon-trolu</a:t>
            </a:r>
            <a:r>
              <a:rPr lang="en-US" dirty="0"/>
              <a:t> u </a:t>
            </a:r>
            <a:r>
              <a:rPr lang="en-US" dirty="0" err="1"/>
              <a:t>těchto</a:t>
            </a:r>
            <a:r>
              <a:rPr lang="en-US" dirty="0"/>
              <a:t> </a:t>
            </a:r>
            <a:r>
              <a:rPr lang="en-US" dirty="0" err="1"/>
              <a:t>komodit</a:t>
            </a:r>
            <a:r>
              <a:rPr lang="en-US" dirty="0"/>
              <a:t>. </a:t>
            </a:r>
          </a:p>
          <a:p>
            <a:r>
              <a:rPr lang="en-US" b="1" dirty="0" err="1" smtClean="0"/>
              <a:t>Ministerstvo</a:t>
            </a:r>
            <a:r>
              <a:rPr lang="en-US" b="1" dirty="0" smtClean="0"/>
              <a:t> </a:t>
            </a:r>
            <a:r>
              <a:rPr lang="en-US" b="1" dirty="0" err="1"/>
              <a:t>dopravy</a:t>
            </a:r>
            <a:r>
              <a:rPr lang="en-US" b="1" dirty="0"/>
              <a:t> ČR </a:t>
            </a:r>
            <a:r>
              <a:rPr lang="en-US" dirty="0" err="1"/>
              <a:t>stanoví</a:t>
            </a:r>
            <a:r>
              <a:rPr lang="en-US" dirty="0"/>
              <a:t> </a:t>
            </a:r>
            <a:r>
              <a:rPr lang="en-US" dirty="0" err="1"/>
              <a:t>ceny</a:t>
            </a:r>
            <a:r>
              <a:rPr lang="en-US" dirty="0"/>
              <a:t> a </a:t>
            </a:r>
            <a:r>
              <a:rPr lang="en-US" dirty="0" err="1"/>
              <a:t>podmínky</a:t>
            </a:r>
            <a:r>
              <a:rPr lang="en-US" dirty="0"/>
              <a:t> </a:t>
            </a:r>
            <a:r>
              <a:rPr lang="en-US" dirty="0" err="1"/>
              <a:t>jejich</a:t>
            </a:r>
            <a:r>
              <a:rPr lang="en-US" dirty="0"/>
              <a:t> </a:t>
            </a:r>
            <a:r>
              <a:rPr lang="en-US" dirty="0" err="1"/>
              <a:t>uplatnění</a:t>
            </a:r>
            <a:r>
              <a:rPr lang="en-US" dirty="0"/>
              <a:t> (</a:t>
            </a:r>
            <a:r>
              <a:rPr lang="en-US" dirty="0" err="1"/>
              <a:t>tarify</a:t>
            </a:r>
            <a:r>
              <a:rPr lang="en-US" dirty="0"/>
              <a:t>) v </a:t>
            </a:r>
            <a:r>
              <a:rPr lang="en-US" dirty="0" err="1"/>
              <a:t>mezinárodní</a:t>
            </a:r>
            <a:r>
              <a:rPr lang="en-US" dirty="0"/>
              <a:t> </a:t>
            </a:r>
            <a:r>
              <a:rPr lang="en-US" dirty="0" err="1" smtClean="0"/>
              <a:t>dopravě</a:t>
            </a:r>
            <a:endParaRPr lang="en-US" dirty="0"/>
          </a:p>
          <a:p>
            <a:r>
              <a:rPr lang="en-US" dirty="0" smtClean="0"/>
              <a:t> </a:t>
            </a:r>
            <a:r>
              <a:rPr lang="en-US" b="1" dirty="0" err="1"/>
              <a:t>Český</a:t>
            </a:r>
            <a:r>
              <a:rPr lang="en-US" b="1" dirty="0"/>
              <a:t> </a:t>
            </a:r>
            <a:r>
              <a:rPr lang="en-US" b="1" dirty="0" err="1"/>
              <a:t>telekomunikační</a:t>
            </a:r>
            <a:r>
              <a:rPr lang="en-US" b="1" dirty="0"/>
              <a:t> </a:t>
            </a:r>
            <a:r>
              <a:rPr lang="en-US" b="1" dirty="0" err="1"/>
              <a:t>úřad</a:t>
            </a:r>
            <a:r>
              <a:rPr lang="en-US" b="1" dirty="0"/>
              <a:t> </a:t>
            </a:r>
            <a:r>
              <a:rPr lang="en-US" dirty="0"/>
              <a:t>se </a:t>
            </a:r>
            <a:r>
              <a:rPr lang="en-US" dirty="0" err="1"/>
              <a:t>mimo</a:t>
            </a:r>
            <a:r>
              <a:rPr lang="en-US" dirty="0"/>
              <a:t> </a:t>
            </a:r>
            <a:r>
              <a:rPr lang="en-US" dirty="0" err="1"/>
              <a:t>jiné</a:t>
            </a:r>
            <a:r>
              <a:rPr lang="en-US" dirty="0"/>
              <a:t> </a:t>
            </a:r>
            <a:r>
              <a:rPr lang="en-US" dirty="0" err="1"/>
              <a:t>zabývá</a:t>
            </a:r>
            <a:r>
              <a:rPr lang="en-US" dirty="0"/>
              <a:t> </a:t>
            </a:r>
            <a:r>
              <a:rPr lang="en-US" dirty="0" err="1"/>
              <a:t>uplatňováním</a:t>
            </a:r>
            <a:r>
              <a:rPr lang="en-US" dirty="0"/>
              <a:t>, </a:t>
            </a:r>
            <a:r>
              <a:rPr lang="en-US" dirty="0" err="1"/>
              <a:t>regulací</a:t>
            </a:r>
            <a:r>
              <a:rPr lang="en-US" dirty="0"/>
              <a:t> a </a:t>
            </a:r>
            <a:r>
              <a:rPr lang="en-US" dirty="0" err="1"/>
              <a:t>kontrolou</a:t>
            </a:r>
            <a:r>
              <a:rPr lang="en-US" dirty="0"/>
              <a:t> </a:t>
            </a:r>
            <a:r>
              <a:rPr lang="en-US" dirty="0" err="1"/>
              <a:t>cen</a:t>
            </a:r>
            <a:r>
              <a:rPr lang="en-US" dirty="0"/>
              <a:t> </a:t>
            </a:r>
            <a:r>
              <a:rPr lang="en-US" dirty="0" err="1"/>
              <a:t>poš-tovních</a:t>
            </a:r>
            <a:r>
              <a:rPr lang="en-US" dirty="0"/>
              <a:t> </a:t>
            </a:r>
            <a:r>
              <a:rPr lang="en-US" dirty="0" err="1"/>
              <a:t>služeb</a:t>
            </a:r>
            <a:r>
              <a:rPr lang="en-US" dirty="0"/>
              <a:t>, </a:t>
            </a:r>
            <a:r>
              <a:rPr lang="en-US" dirty="0" err="1"/>
              <a:t>včetně</a:t>
            </a:r>
            <a:r>
              <a:rPr lang="en-US" dirty="0"/>
              <a:t> </a:t>
            </a:r>
            <a:r>
              <a:rPr lang="en-US" dirty="0" err="1"/>
              <a:t>poštovních</a:t>
            </a:r>
            <a:r>
              <a:rPr lang="en-US" dirty="0"/>
              <a:t> </a:t>
            </a:r>
            <a:r>
              <a:rPr lang="en-US" dirty="0" err="1"/>
              <a:t>služeb</a:t>
            </a:r>
            <a:r>
              <a:rPr lang="en-US" dirty="0"/>
              <a:t> do </a:t>
            </a:r>
            <a:r>
              <a:rPr lang="en-US" dirty="0" err="1"/>
              <a:t>zahraničí</a:t>
            </a:r>
            <a:r>
              <a:rPr lang="en-US" dirty="0"/>
              <a:t>, a </a:t>
            </a:r>
            <a:r>
              <a:rPr lang="en-US" dirty="0" err="1"/>
              <a:t>cen</a:t>
            </a:r>
            <a:r>
              <a:rPr lang="en-US" dirty="0"/>
              <a:t> </a:t>
            </a:r>
            <a:r>
              <a:rPr lang="en-US" dirty="0" err="1"/>
              <a:t>za</a:t>
            </a:r>
            <a:r>
              <a:rPr lang="en-US" dirty="0"/>
              <a:t> </a:t>
            </a:r>
            <a:r>
              <a:rPr lang="en-US" dirty="0" err="1"/>
              <a:t>přístup</a:t>
            </a:r>
            <a:r>
              <a:rPr lang="en-US" dirty="0"/>
              <a:t> k </a:t>
            </a:r>
            <a:r>
              <a:rPr lang="en-US" dirty="0" err="1"/>
              <a:t>poštovní</a:t>
            </a:r>
            <a:r>
              <a:rPr lang="en-US" dirty="0"/>
              <a:t> </a:t>
            </a:r>
            <a:r>
              <a:rPr lang="en-US" dirty="0" err="1" smtClean="0"/>
              <a:t>infrastruk-tuře</a:t>
            </a:r>
            <a:r>
              <a:rPr lang="en-US" dirty="0" smtClean="0"/>
              <a:t>. </a:t>
            </a:r>
            <a:endParaRPr lang="en-US" dirty="0"/>
          </a:p>
          <a:p>
            <a:r>
              <a:rPr lang="en-US" b="1" dirty="0" err="1" smtClean="0"/>
              <a:t>Úřad</a:t>
            </a:r>
            <a:r>
              <a:rPr lang="en-US" b="1" dirty="0" smtClean="0"/>
              <a:t> </a:t>
            </a:r>
            <a:r>
              <a:rPr lang="en-US" b="1" dirty="0"/>
              <a:t>pro </a:t>
            </a:r>
            <a:r>
              <a:rPr lang="en-US" b="1" dirty="0" err="1"/>
              <a:t>přístup</a:t>
            </a:r>
            <a:r>
              <a:rPr lang="en-US" b="1" dirty="0"/>
              <a:t> k </a:t>
            </a:r>
            <a:r>
              <a:rPr lang="en-US" b="1" dirty="0" err="1"/>
              <a:t>dopravní</a:t>
            </a:r>
            <a:r>
              <a:rPr lang="en-US" b="1" dirty="0"/>
              <a:t> </a:t>
            </a:r>
            <a:r>
              <a:rPr lang="en-US" b="1" dirty="0" err="1"/>
              <a:t>infrastruktuře</a:t>
            </a:r>
            <a:r>
              <a:rPr lang="en-US" b="1" dirty="0"/>
              <a:t> </a:t>
            </a:r>
            <a:r>
              <a:rPr lang="en-US" dirty="0" err="1"/>
              <a:t>vykonává</a:t>
            </a:r>
            <a:r>
              <a:rPr lang="en-US" dirty="0"/>
              <a:t> </a:t>
            </a:r>
            <a:r>
              <a:rPr lang="en-US" dirty="0" err="1"/>
              <a:t>vedle</a:t>
            </a:r>
            <a:r>
              <a:rPr lang="en-US" dirty="0"/>
              <a:t> </a:t>
            </a:r>
            <a:r>
              <a:rPr lang="en-US" dirty="0" err="1"/>
              <a:t>ministerstva</a:t>
            </a:r>
            <a:r>
              <a:rPr lang="en-US" dirty="0"/>
              <a:t> </a:t>
            </a:r>
            <a:r>
              <a:rPr lang="en-US" dirty="0" err="1"/>
              <a:t>dopravy</a:t>
            </a:r>
            <a:r>
              <a:rPr lang="en-US" dirty="0"/>
              <a:t> </a:t>
            </a:r>
            <a:r>
              <a:rPr lang="en-US" dirty="0" err="1"/>
              <a:t>cenovou</a:t>
            </a:r>
            <a:r>
              <a:rPr lang="en-US" dirty="0"/>
              <a:t> </a:t>
            </a:r>
            <a:r>
              <a:rPr lang="en-US" dirty="0" err="1" smtClean="0"/>
              <a:t>kontrolu</a:t>
            </a:r>
            <a:r>
              <a:rPr lang="en-US" dirty="0" smtClean="0"/>
              <a:t> </a:t>
            </a:r>
            <a:r>
              <a:rPr lang="en-US" dirty="0"/>
              <a:t>v </a:t>
            </a:r>
            <a:r>
              <a:rPr lang="en-US" dirty="0" err="1"/>
              <a:t>oblasti</a:t>
            </a:r>
            <a:r>
              <a:rPr lang="en-US" dirty="0"/>
              <a:t> </a:t>
            </a:r>
            <a:r>
              <a:rPr lang="en-US" dirty="0" err="1"/>
              <a:t>cen</a:t>
            </a:r>
            <a:r>
              <a:rPr lang="en-US" dirty="0"/>
              <a:t> </a:t>
            </a:r>
            <a:r>
              <a:rPr lang="en-US" dirty="0" err="1"/>
              <a:t>za</a:t>
            </a:r>
            <a:r>
              <a:rPr lang="en-US" dirty="0"/>
              <a:t> </a:t>
            </a:r>
            <a:r>
              <a:rPr lang="en-US" dirty="0" err="1"/>
              <a:t>užití</a:t>
            </a:r>
            <a:r>
              <a:rPr lang="en-US" dirty="0"/>
              <a:t> </a:t>
            </a:r>
            <a:r>
              <a:rPr lang="en-US" dirty="0" err="1"/>
              <a:t>dráhy</a:t>
            </a:r>
            <a:r>
              <a:rPr lang="en-US" dirty="0"/>
              <a:t>, </a:t>
            </a:r>
            <a:r>
              <a:rPr lang="en-US" dirty="0" err="1"/>
              <a:t>cen</a:t>
            </a:r>
            <a:r>
              <a:rPr lang="en-US" dirty="0"/>
              <a:t> </a:t>
            </a:r>
            <a:r>
              <a:rPr lang="en-US" dirty="0" err="1"/>
              <a:t>za</a:t>
            </a:r>
            <a:r>
              <a:rPr lang="en-US" dirty="0"/>
              <a:t> </a:t>
            </a:r>
            <a:r>
              <a:rPr lang="en-US" dirty="0" err="1"/>
              <a:t>přidělení</a:t>
            </a:r>
            <a:r>
              <a:rPr lang="en-US" dirty="0"/>
              <a:t> </a:t>
            </a:r>
            <a:r>
              <a:rPr lang="en-US" dirty="0" err="1"/>
              <a:t>kapacity</a:t>
            </a:r>
            <a:r>
              <a:rPr lang="en-US" dirty="0"/>
              <a:t> </a:t>
            </a:r>
            <a:r>
              <a:rPr lang="en-US" dirty="0" err="1"/>
              <a:t>dráhy</a:t>
            </a:r>
            <a:r>
              <a:rPr lang="en-US" dirty="0"/>
              <a:t> a </a:t>
            </a:r>
            <a:r>
              <a:rPr lang="en-US" dirty="0" err="1"/>
              <a:t>cen</a:t>
            </a:r>
            <a:r>
              <a:rPr lang="en-US" dirty="0"/>
              <a:t> </a:t>
            </a:r>
            <a:r>
              <a:rPr lang="en-US" dirty="0" err="1"/>
              <a:t>za</a:t>
            </a:r>
            <a:r>
              <a:rPr lang="en-US" dirty="0"/>
              <a:t> </a:t>
            </a:r>
            <a:r>
              <a:rPr lang="en-US" dirty="0" err="1"/>
              <a:t>poskytnutí</a:t>
            </a:r>
            <a:r>
              <a:rPr lang="en-US" dirty="0"/>
              <a:t> </a:t>
            </a:r>
            <a:r>
              <a:rPr lang="en-US" dirty="0" err="1"/>
              <a:t>služby</a:t>
            </a:r>
            <a:r>
              <a:rPr lang="en-US" dirty="0"/>
              <a:t> pro-</a:t>
            </a:r>
            <a:r>
              <a:rPr lang="en-US" dirty="0" err="1"/>
              <a:t>střednictvím</a:t>
            </a:r>
            <a:r>
              <a:rPr lang="en-US" dirty="0"/>
              <a:t> </a:t>
            </a:r>
            <a:r>
              <a:rPr lang="en-US" dirty="0" err="1"/>
              <a:t>zařízení</a:t>
            </a:r>
            <a:r>
              <a:rPr lang="en-US" dirty="0"/>
              <a:t> </a:t>
            </a:r>
            <a:r>
              <a:rPr lang="en-US" dirty="0" err="1"/>
              <a:t>služeb</a:t>
            </a:r>
            <a:r>
              <a:rPr lang="en-US" dirty="0"/>
              <a:t>. </a:t>
            </a:r>
            <a:r>
              <a:rPr lang="cs-CZ" dirty="0" smtClean="0"/>
              <a:t>(</a:t>
            </a:r>
            <a:r>
              <a:rPr lang="cs-CZ" i="1" dirty="0" smtClean="0">
                <a:hlinkClick r:id="rId2"/>
              </a:rPr>
              <a:t>www.updi.cz)</a:t>
            </a:r>
            <a:endParaRPr lang="cs-CZ" dirty="0">
              <a:hlinkClick r:id="rId2"/>
            </a:endParaRPr>
          </a:p>
          <a:p>
            <a:r>
              <a:rPr lang="en-US" dirty="0" smtClean="0"/>
              <a:t> </a:t>
            </a:r>
            <a:r>
              <a:rPr lang="en-US" b="1" dirty="0" err="1"/>
              <a:t>Energetický</a:t>
            </a:r>
            <a:r>
              <a:rPr lang="en-US" b="1" dirty="0"/>
              <a:t> </a:t>
            </a:r>
            <a:r>
              <a:rPr lang="en-US" b="1" dirty="0" err="1"/>
              <a:t>regulační</a:t>
            </a:r>
            <a:r>
              <a:rPr lang="en-US" b="1" dirty="0"/>
              <a:t> </a:t>
            </a:r>
            <a:r>
              <a:rPr lang="en-US" b="1" dirty="0" err="1"/>
              <a:t>úřad</a:t>
            </a:r>
            <a:r>
              <a:rPr lang="en-US" dirty="0"/>
              <a:t> </a:t>
            </a:r>
            <a:r>
              <a:rPr lang="en-US" dirty="0" err="1"/>
              <a:t>má</a:t>
            </a:r>
            <a:r>
              <a:rPr lang="en-US" dirty="0"/>
              <a:t> </a:t>
            </a:r>
            <a:r>
              <a:rPr lang="en-US" dirty="0" err="1"/>
              <a:t>tři</a:t>
            </a:r>
            <a:r>
              <a:rPr lang="en-US" dirty="0"/>
              <a:t> </a:t>
            </a:r>
            <a:r>
              <a:rPr lang="en-US" dirty="0" err="1"/>
              <a:t>základní</a:t>
            </a:r>
            <a:r>
              <a:rPr lang="en-US" dirty="0"/>
              <a:t> </a:t>
            </a:r>
            <a:r>
              <a:rPr lang="en-US" dirty="0" err="1"/>
              <a:t>úkoly</a:t>
            </a:r>
            <a:r>
              <a:rPr lang="en-US" dirty="0"/>
              <a:t>: </a:t>
            </a:r>
            <a:r>
              <a:rPr lang="en-US" dirty="0" smtClean="0"/>
              <a:t> </a:t>
            </a:r>
            <a:r>
              <a:rPr lang="en-US" dirty="0" err="1"/>
              <a:t>vykonává</a:t>
            </a:r>
            <a:r>
              <a:rPr lang="en-US" dirty="0"/>
              <a:t> </a:t>
            </a:r>
            <a:r>
              <a:rPr lang="en-US" dirty="0" err="1"/>
              <a:t>působnost</a:t>
            </a:r>
            <a:r>
              <a:rPr lang="en-US" dirty="0"/>
              <a:t> </a:t>
            </a:r>
            <a:r>
              <a:rPr lang="en-US" dirty="0" err="1"/>
              <a:t>při</a:t>
            </a:r>
            <a:r>
              <a:rPr lang="en-US" dirty="0"/>
              <a:t> </a:t>
            </a:r>
            <a:r>
              <a:rPr lang="en-US" dirty="0" err="1"/>
              <a:t>uplatňování</a:t>
            </a:r>
            <a:r>
              <a:rPr lang="en-US" dirty="0"/>
              <a:t>, </a:t>
            </a:r>
            <a:r>
              <a:rPr lang="en-US" dirty="0" err="1"/>
              <a:t>regulaci</a:t>
            </a:r>
            <a:r>
              <a:rPr lang="en-US" dirty="0"/>
              <a:t>, </a:t>
            </a:r>
            <a:r>
              <a:rPr lang="en-US" dirty="0" err="1"/>
              <a:t>sjednávání</a:t>
            </a:r>
            <a:r>
              <a:rPr lang="en-US" dirty="0"/>
              <a:t> a </a:t>
            </a:r>
            <a:r>
              <a:rPr lang="en-US" dirty="0" err="1"/>
              <a:t>kontrole</a:t>
            </a:r>
            <a:r>
              <a:rPr lang="en-US" dirty="0"/>
              <a:t> </a:t>
            </a:r>
            <a:r>
              <a:rPr lang="en-US" dirty="0" err="1"/>
              <a:t>cen</a:t>
            </a:r>
            <a:r>
              <a:rPr lang="en-US" dirty="0"/>
              <a:t> v </a:t>
            </a:r>
            <a:r>
              <a:rPr lang="en-US" dirty="0" err="1"/>
              <a:t>oblasti</a:t>
            </a:r>
            <a:r>
              <a:rPr lang="en-US" dirty="0"/>
              <a:t> </a:t>
            </a:r>
            <a:r>
              <a:rPr lang="en-US" dirty="0" err="1" smtClean="0"/>
              <a:t>energetiky,vydává</a:t>
            </a:r>
            <a:r>
              <a:rPr lang="en-US" dirty="0" smtClean="0"/>
              <a:t> </a:t>
            </a:r>
            <a:r>
              <a:rPr lang="en-US" dirty="0" err="1"/>
              <a:t>právní</a:t>
            </a:r>
            <a:r>
              <a:rPr lang="en-US" dirty="0"/>
              <a:t> </a:t>
            </a:r>
            <a:r>
              <a:rPr lang="en-US" dirty="0" err="1"/>
              <a:t>předpisy</a:t>
            </a:r>
            <a:r>
              <a:rPr lang="en-US" dirty="0"/>
              <a:t> pro </a:t>
            </a:r>
            <a:r>
              <a:rPr lang="en-US" dirty="0" err="1"/>
              <a:t>regulaci</a:t>
            </a:r>
            <a:r>
              <a:rPr lang="en-US" dirty="0"/>
              <a:t>, </a:t>
            </a:r>
            <a:r>
              <a:rPr lang="en-US" dirty="0" err="1"/>
              <a:t>sjednávání</a:t>
            </a:r>
            <a:r>
              <a:rPr lang="en-US" dirty="0"/>
              <a:t> a </a:t>
            </a:r>
            <a:r>
              <a:rPr lang="en-US" dirty="0" err="1"/>
              <a:t>kontrolu</a:t>
            </a:r>
            <a:r>
              <a:rPr lang="en-US" dirty="0"/>
              <a:t> </a:t>
            </a:r>
            <a:r>
              <a:rPr lang="en-US" dirty="0" err="1"/>
              <a:t>cen</a:t>
            </a:r>
            <a:r>
              <a:rPr lang="en-US" dirty="0"/>
              <a:t> v </a:t>
            </a:r>
            <a:r>
              <a:rPr lang="en-US" dirty="0" err="1"/>
              <a:t>oblasti</a:t>
            </a:r>
            <a:r>
              <a:rPr lang="en-US" dirty="0"/>
              <a:t> </a:t>
            </a:r>
            <a:r>
              <a:rPr lang="en-US" dirty="0" err="1"/>
              <a:t>energetiky</a:t>
            </a:r>
            <a:r>
              <a:rPr lang="en-US" dirty="0"/>
              <a:t>, </a:t>
            </a:r>
            <a:r>
              <a:rPr lang="en-US" dirty="0" err="1" smtClean="0"/>
              <a:t>vydává</a:t>
            </a:r>
            <a:r>
              <a:rPr lang="en-US" dirty="0" smtClean="0"/>
              <a:t> </a:t>
            </a:r>
            <a:r>
              <a:rPr lang="en-US" dirty="0" err="1"/>
              <a:t>rozhodnutí</a:t>
            </a:r>
            <a:r>
              <a:rPr lang="en-US" dirty="0"/>
              <a:t> o </a:t>
            </a:r>
            <a:r>
              <a:rPr lang="en-US" dirty="0" err="1"/>
              <a:t>regulaci</a:t>
            </a:r>
            <a:r>
              <a:rPr lang="en-US" dirty="0"/>
              <a:t> </a:t>
            </a:r>
            <a:r>
              <a:rPr lang="en-US" dirty="0" err="1"/>
              <a:t>cen</a:t>
            </a:r>
            <a:r>
              <a:rPr lang="en-US" dirty="0"/>
              <a:t> </a:t>
            </a:r>
            <a:r>
              <a:rPr lang="en-US" dirty="0" err="1"/>
              <a:t>včetně</a:t>
            </a:r>
            <a:r>
              <a:rPr lang="en-US" dirty="0"/>
              <a:t> </a:t>
            </a:r>
            <a:r>
              <a:rPr lang="en-US" dirty="0" err="1"/>
              <a:t>pravidel</a:t>
            </a:r>
            <a:r>
              <a:rPr lang="en-US" dirty="0"/>
              <a:t> pro </a:t>
            </a:r>
            <a:r>
              <a:rPr lang="en-US" dirty="0" err="1"/>
              <a:t>klíčování</a:t>
            </a:r>
            <a:r>
              <a:rPr lang="en-US" dirty="0"/>
              <a:t> </a:t>
            </a:r>
            <a:r>
              <a:rPr lang="en-US" dirty="0" err="1"/>
              <a:t>nákladů</a:t>
            </a:r>
            <a:r>
              <a:rPr lang="en-US" dirty="0"/>
              <a:t>, </a:t>
            </a:r>
            <a:r>
              <a:rPr lang="en-US" dirty="0" err="1"/>
              <a:t>výnosů</a:t>
            </a:r>
            <a:r>
              <a:rPr lang="en-US" dirty="0"/>
              <a:t> a </a:t>
            </a:r>
            <a:r>
              <a:rPr lang="en-US" dirty="0" err="1"/>
              <a:t>hospo-dářského</a:t>
            </a:r>
            <a:r>
              <a:rPr lang="en-US" dirty="0"/>
              <a:t> </a:t>
            </a:r>
            <a:r>
              <a:rPr lang="en-US" dirty="0" err="1"/>
              <a:t>výsledku</a:t>
            </a:r>
            <a:r>
              <a:rPr lang="en-US" dirty="0"/>
              <a:t> </a:t>
            </a:r>
            <a:r>
              <a:rPr lang="en-US" dirty="0" err="1"/>
              <a:t>regulovaných</a:t>
            </a:r>
            <a:r>
              <a:rPr lang="en-US" dirty="0"/>
              <a:t> a </a:t>
            </a:r>
            <a:r>
              <a:rPr lang="en-US" dirty="0" err="1"/>
              <a:t>neregulovaných</a:t>
            </a:r>
            <a:r>
              <a:rPr lang="en-US" dirty="0"/>
              <a:t> </a:t>
            </a:r>
            <a:r>
              <a:rPr lang="en-US" dirty="0" err="1"/>
              <a:t>činností</a:t>
            </a:r>
            <a:r>
              <a:rPr lang="en-US" dirty="0"/>
              <a:t>. </a:t>
            </a:r>
          </a:p>
          <a:p>
            <a:r>
              <a:rPr lang="en-US" b="1" dirty="0" err="1" smtClean="0"/>
              <a:t>Celní</a:t>
            </a:r>
            <a:r>
              <a:rPr lang="en-US" b="1" dirty="0" smtClean="0"/>
              <a:t> </a:t>
            </a:r>
            <a:r>
              <a:rPr lang="en-US" b="1" dirty="0" err="1"/>
              <a:t>úřad</a:t>
            </a:r>
            <a:r>
              <a:rPr lang="en-US" b="1" dirty="0"/>
              <a:t> pro </a:t>
            </a:r>
            <a:r>
              <a:rPr lang="en-US" b="1" dirty="0" err="1"/>
              <a:t>Středočeský</a:t>
            </a:r>
            <a:r>
              <a:rPr lang="en-US" b="1" dirty="0"/>
              <a:t> </a:t>
            </a:r>
            <a:r>
              <a:rPr lang="en-US" b="1" dirty="0" err="1"/>
              <a:t>kraj</a:t>
            </a:r>
            <a:r>
              <a:rPr lang="en-US" b="1" dirty="0"/>
              <a:t> </a:t>
            </a:r>
            <a:r>
              <a:rPr lang="en-US" dirty="0"/>
              <a:t>je </a:t>
            </a:r>
            <a:r>
              <a:rPr lang="en-US" dirty="0" err="1"/>
              <a:t>zvláštním</a:t>
            </a:r>
            <a:r>
              <a:rPr lang="en-US" dirty="0"/>
              <a:t> </a:t>
            </a:r>
            <a:r>
              <a:rPr lang="en-US" dirty="0" err="1"/>
              <a:t>případem</a:t>
            </a:r>
            <a:r>
              <a:rPr lang="en-US" dirty="0"/>
              <a:t> </a:t>
            </a:r>
            <a:r>
              <a:rPr lang="en-US" dirty="0" err="1"/>
              <a:t>orgánu</a:t>
            </a:r>
            <a:r>
              <a:rPr lang="en-US" dirty="0"/>
              <a:t>, </a:t>
            </a:r>
            <a:r>
              <a:rPr lang="en-US" dirty="0" err="1"/>
              <a:t>jež</a:t>
            </a:r>
            <a:r>
              <a:rPr lang="en-US" dirty="0"/>
              <a:t> </a:t>
            </a:r>
            <a:r>
              <a:rPr lang="en-US" dirty="0" err="1"/>
              <a:t>má</a:t>
            </a:r>
            <a:r>
              <a:rPr lang="en-US" dirty="0"/>
              <a:t> </a:t>
            </a:r>
            <a:r>
              <a:rPr lang="en-US" dirty="0" err="1"/>
              <a:t>kompetence</a:t>
            </a:r>
            <a:r>
              <a:rPr lang="en-US" dirty="0"/>
              <a:t> v </a:t>
            </a:r>
            <a:r>
              <a:rPr lang="en-US" dirty="0" err="1"/>
              <a:t>cenové</a:t>
            </a:r>
            <a:r>
              <a:rPr lang="en-US" dirty="0"/>
              <a:t> </a:t>
            </a:r>
            <a:r>
              <a:rPr lang="en-US" dirty="0" err="1"/>
              <a:t>oblasti</a:t>
            </a:r>
            <a:r>
              <a:rPr lang="en-US" dirty="0"/>
              <a:t>. </a:t>
            </a:r>
            <a:r>
              <a:rPr lang="en-US" dirty="0" err="1"/>
              <a:t>Jeho</a:t>
            </a:r>
            <a:r>
              <a:rPr lang="en-US" dirty="0"/>
              <a:t> </a:t>
            </a:r>
            <a:r>
              <a:rPr lang="en-US" dirty="0" err="1"/>
              <a:t>působnost</a:t>
            </a:r>
            <a:r>
              <a:rPr lang="en-US" dirty="0"/>
              <a:t> je </a:t>
            </a:r>
            <a:r>
              <a:rPr lang="en-US" dirty="0" err="1"/>
              <a:t>zaměřena</a:t>
            </a:r>
            <a:r>
              <a:rPr lang="en-US" dirty="0"/>
              <a:t> </a:t>
            </a:r>
            <a:r>
              <a:rPr lang="en-US" dirty="0" err="1"/>
              <a:t>na</a:t>
            </a:r>
            <a:r>
              <a:rPr lang="en-US" dirty="0"/>
              <a:t> </a:t>
            </a:r>
            <a:r>
              <a:rPr lang="en-US" dirty="0" err="1"/>
              <a:t>uplatňování</a:t>
            </a:r>
            <a:r>
              <a:rPr lang="en-US" dirty="0"/>
              <a:t>, </a:t>
            </a:r>
            <a:r>
              <a:rPr lang="en-US" dirty="0" err="1"/>
              <a:t>regulaci</a:t>
            </a:r>
            <a:r>
              <a:rPr lang="en-US" dirty="0"/>
              <a:t> a </a:t>
            </a:r>
            <a:r>
              <a:rPr lang="en-US" dirty="0" err="1"/>
              <a:t>kontrolu</a:t>
            </a:r>
            <a:r>
              <a:rPr lang="en-US" dirty="0"/>
              <a:t> </a:t>
            </a:r>
            <a:r>
              <a:rPr lang="en-US" dirty="0" err="1"/>
              <a:t>cen</a:t>
            </a:r>
            <a:r>
              <a:rPr lang="en-US" dirty="0"/>
              <a:t> </a:t>
            </a:r>
            <a:r>
              <a:rPr lang="en-US" dirty="0" err="1"/>
              <a:t>cigaret</a:t>
            </a:r>
            <a:r>
              <a:rPr lang="en-US" dirty="0"/>
              <a:t> a </a:t>
            </a:r>
            <a:r>
              <a:rPr lang="en-US" dirty="0" err="1"/>
              <a:t>zároveň</a:t>
            </a:r>
            <a:r>
              <a:rPr lang="en-US" dirty="0"/>
              <a:t> </a:t>
            </a:r>
            <a:r>
              <a:rPr lang="en-US" dirty="0" err="1"/>
              <a:t>vydává</a:t>
            </a:r>
            <a:r>
              <a:rPr lang="en-US" dirty="0"/>
              <a:t> </a:t>
            </a:r>
            <a:r>
              <a:rPr lang="en-US" dirty="0" err="1"/>
              <a:t>rozhodnutí</a:t>
            </a:r>
            <a:r>
              <a:rPr lang="en-US" dirty="0"/>
              <a:t> o </a:t>
            </a:r>
            <a:r>
              <a:rPr lang="en-US" dirty="0" err="1"/>
              <a:t>regulaci</a:t>
            </a:r>
            <a:r>
              <a:rPr lang="en-US" dirty="0"/>
              <a:t> </a:t>
            </a:r>
            <a:r>
              <a:rPr lang="en-US" dirty="0" err="1"/>
              <a:t>cen</a:t>
            </a:r>
            <a:r>
              <a:rPr lang="en-US" dirty="0"/>
              <a:t> u </a:t>
            </a:r>
            <a:r>
              <a:rPr lang="en-US" dirty="0" err="1"/>
              <a:t>cigaret</a:t>
            </a:r>
            <a:r>
              <a:rPr lang="en-US" dirty="0"/>
              <a:t>. </a:t>
            </a:r>
            <a:r>
              <a:rPr lang="en-US" dirty="0" err="1"/>
              <a:t>Kontrolu</a:t>
            </a:r>
            <a:r>
              <a:rPr lang="en-US" dirty="0"/>
              <a:t> </a:t>
            </a:r>
            <a:r>
              <a:rPr lang="en-US" dirty="0" err="1"/>
              <a:t>dodržování</a:t>
            </a:r>
            <a:r>
              <a:rPr lang="en-US" dirty="0"/>
              <a:t> </a:t>
            </a:r>
            <a:r>
              <a:rPr lang="en-US" dirty="0" err="1"/>
              <a:t>cenových</a:t>
            </a:r>
            <a:r>
              <a:rPr lang="en-US" dirty="0"/>
              <a:t> </a:t>
            </a:r>
            <a:r>
              <a:rPr lang="en-US" dirty="0" err="1"/>
              <a:t>předpisů</a:t>
            </a:r>
            <a:r>
              <a:rPr lang="en-US" dirty="0"/>
              <a:t> u </a:t>
            </a:r>
            <a:r>
              <a:rPr lang="en-US" dirty="0" err="1"/>
              <a:t>cigaret</a:t>
            </a:r>
            <a:r>
              <a:rPr lang="en-US" dirty="0"/>
              <a:t> </a:t>
            </a:r>
            <a:r>
              <a:rPr lang="en-US" dirty="0" err="1"/>
              <a:t>provádějí</a:t>
            </a:r>
            <a:r>
              <a:rPr lang="en-US" dirty="0"/>
              <a:t> </a:t>
            </a:r>
            <a:r>
              <a:rPr lang="en-US" dirty="0" err="1"/>
              <a:t>celní</a:t>
            </a:r>
            <a:r>
              <a:rPr lang="en-US" dirty="0"/>
              <a:t> </a:t>
            </a:r>
            <a:r>
              <a:rPr lang="en-US" dirty="0" err="1"/>
              <a:t>úřady</a:t>
            </a:r>
            <a:r>
              <a:rPr lang="en-US" dirty="0"/>
              <a:t> a </a:t>
            </a:r>
            <a:r>
              <a:rPr lang="en-US" dirty="0" err="1"/>
              <a:t>mají</a:t>
            </a:r>
            <a:r>
              <a:rPr lang="en-US" dirty="0"/>
              <a:t> </a:t>
            </a:r>
            <a:r>
              <a:rPr lang="en-US" dirty="0" err="1"/>
              <a:t>pravomoc</a:t>
            </a:r>
            <a:r>
              <a:rPr lang="en-US" dirty="0"/>
              <a:t> </a:t>
            </a:r>
            <a:r>
              <a:rPr lang="en-US" dirty="0" err="1"/>
              <a:t>za</a:t>
            </a:r>
            <a:r>
              <a:rPr lang="en-US" dirty="0"/>
              <a:t> </a:t>
            </a:r>
            <a:r>
              <a:rPr lang="en-US" dirty="0" err="1"/>
              <a:t>jejich</a:t>
            </a:r>
            <a:r>
              <a:rPr lang="en-US" dirty="0"/>
              <a:t> </a:t>
            </a:r>
            <a:r>
              <a:rPr lang="en-US" dirty="0" err="1"/>
              <a:t>porušení</a:t>
            </a:r>
            <a:r>
              <a:rPr lang="en-US" dirty="0"/>
              <a:t> </a:t>
            </a:r>
            <a:r>
              <a:rPr lang="en-US" dirty="0" err="1"/>
              <a:t>ukládat</a:t>
            </a:r>
            <a:r>
              <a:rPr lang="en-US" dirty="0"/>
              <a:t> </a:t>
            </a:r>
            <a:r>
              <a:rPr lang="en-US" dirty="0" err="1"/>
              <a:t>pokuty</a:t>
            </a:r>
            <a:r>
              <a:rPr lang="en-US" dirty="0"/>
              <a:t> </a:t>
            </a:r>
            <a:r>
              <a:rPr lang="en-US" dirty="0" err="1"/>
              <a:t>podle</a:t>
            </a:r>
            <a:r>
              <a:rPr lang="en-US" dirty="0"/>
              <a:t> </a:t>
            </a:r>
            <a:r>
              <a:rPr lang="en-US" dirty="0" err="1"/>
              <a:t>zvlášt-ního</a:t>
            </a:r>
            <a:r>
              <a:rPr lang="en-US" dirty="0"/>
              <a:t> </a:t>
            </a:r>
            <a:r>
              <a:rPr lang="en-US" dirty="0" err="1"/>
              <a:t>právního</a:t>
            </a:r>
            <a:r>
              <a:rPr lang="en-US" dirty="0"/>
              <a:t> </a:t>
            </a:r>
            <a:r>
              <a:rPr lang="en-US" dirty="0" err="1"/>
              <a:t>předpisu</a:t>
            </a:r>
            <a:r>
              <a:rPr lang="en-US" dirty="0"/>
              <a:t>. </a:t>
            </a:r>
          </a:p>
          <a:p>
            <a:r>
              <a:rPr lang="en-US" b="1" dirty="0" err="1" smtClean="0"/>
              <a:t>Specializovaný</a:t>
            </a:r>
            <a:r>
              <a:rPr lang="en-US" b="1" dirty="0" smtClean="0"/>
              <a:t> </a:t>
            </a:r>
            <a:r>
              <a:rPr lang="en-US" b="1" dirty="0" err="1"/>
              <a:t>finanční</a:t>
            </a:r>
            <a:r>
              <a:rPr lang="en-US" b="1" dirty="0"/>
              <a:t> </a:t>
            </a:r>
            <a:r>
              <a:rPr lang="en-US" b="1" dirty="0" err="1"/>
              <a:t>úřad</a:t>
            </a:r>
            <a:r>
              <a:rPr lang="en-US" b="1" dirty="0"/>
              <a:t> </a:t>
            </a:r>
            <a:r>
              <a:rPr lang="en-US" dirty="0" err="1"/>
              <a:t>provádí</a:t>
            </a:r>
            <a:r>
              <a:rPr lang="en-US" dirty="0"/>
              <a:t> </a:t>
            </a:r>
            <a:r>
              <a:rPr lang="en-US" dirty="0" err="1"/>
              <a:t>cenovou</a:t>
            </a:r>
            <a:r>
              <a:rPr lang="en-US" dirty="0"/>
              <a:t> </a:t>
            </a:r>
            <a:r>
              <a:rPr lang="en-US" dirty="0" err="1"/>
              <a:t>kontrolu</a:t>
            </a:r>
            <a:r>
              <a:rPr lang="en-US" dirty="0"/>
              <a:t> </a:t>
            </a:r>
            <a:r>
              <a:rPr lang="en-US" dirty="0" err="1"/>
              <a:t>právnických</a:t>
            </a:r>
            <a:r>
              <a:rPr lang="en-US" dirty="0"/>
              <a:t> a </a:t>
            </a:r>
            <a:r>
              <a:rPr lang="en-US" dirty="0" err="1"/>
              <a:t>fyzických</a:t>
            </a:r>
            <a:r>
              <a:rPr lang="en-US" dirty="0"/>
              <a:t> </a:t>
            </a:r>
            <a:r>
              <a:rPr lang="en-US" dirty="0" err="1"/>
              <a:t>osob</a:t>
            </a:r>
            <a:r>
              <a:rPr lang="en-US" dirty="0"/>
              <a:t> a </a:t>
            </a:r>
            <a:r>
              <a:rPr lang="en-US" dirty="0" err="1"/>
              <a:t>má</a:t>
            </a:r>
            <a:r>
              <a:rPr lang="en-US" dirty="0"/>
              <a:t> </a:t>
            </a:r>
            <a:r>
              <a:rPr lang="en-US" dirty="0" err="1"/>
              <a:t>ve</a:t>
            </a:r>
            <a:r>
              <a:rPr lang="en-US" dirty="0"/>
              <a:t> </a:t>
            </a:r>
            <a:r>
              <a:rPr lang="en-US" dirty="0" err="1"/>
              <a:t>své</a:t>
            </a:r>
            <a:r>
              <a:rPr lang="en-US" dirty="0"/>
              <a:t> </a:t>
            </a:r>
            <a:r>
              <a:rPr lang="en-US" dirty="0" err="1"/>
              <a:t>pravomoci</a:t>
            </a:r>
            <a:r>
              <a:rPr lang="en-US" dirty="0"/>
              <a:t> </a:t>
            </a:r>
            <a:r>
              <a:rPr lang="en-US" dirty="0" err="1"/>
              <a:t>rovněž</a:t>
            </a:r>
            <a:r>
              <a:rPr lang="en-US" dirty="0"/>
              <a:t> </a:t>
            </a:r>
            <a:r>
              <a:rPr lang="en-US" dirty="0" err="1"/>
              <a:t>na</a:t>
            </a:r>
            <a:r>
              <a:rPr lang="en-US" dirty="0"/>
              <a:t> </a:t>
            </a:r>
            <a:r>
              <a:rPr lang="en-US" dirty="0" err="1"/>
              <a:t>základě</a:t>
            </a:r>
            <a:r>
              <a:rPr lang="en-US" dirty="0"/>
              <a:t> </a:t>
            </a:r>
            <a:r>
              <a:rPr lang="en-US" dirty="0" err="1"/>
              <a:t>cenových</a:t>
            </a:r>
            <a:r>
              <a:rPr lang="en-US" dirty="0"/>
              <a:t> </a:t>
            </a:r>
            <a:r>
              <a:rPr lang="en-US" dirty="0" err="1"/>
              <a:t>kontrol</a:t>
            </a:r>
            <a:r>
              <a:rPr lang="en-US" dirty="0"/>
              <a:t> </a:t>
            </a:r>
            <a:r>
              <a:rPr lang="en-US" dirty="0" err="1"/>
              <a:t>ukládat</a:t>
            </a:r>
            <a:r>
              <a:rPr lang="en-US" dirty="0"/>
              <a:t> </a:t>
            </a:r>
            <a:r>
              <a:rPr lang="en-US" dirty="0" err="1"/>
              <a:t>za</a:t>
            </a:r>
            <a:r>
              <a:rPr lang="en-US" dirty="0"/>
              <a:t> </a:t>
            </a:r>
            <a:r>
              <a:rPr lang="en-US" dirty="0" err="1"/>
              <a:t>porušení</a:t>
            </a:r>
            <a:r>
              <a:rPr lang="en-US" dirty="0"/>
              <a:t> </a:t>
            </a:r>
            <a:r>
              <a:rPr lang="en-US" dirty="0" err="1"/>
              <a:t>cenových</a:t>
            </a:r>
            <a:r>
              <a:rPr lang="en-US" dirty="0"/>
              <a:t> </a:t>
            </a:r>
            <a:r>
              <a:rPr lang="en-US" dirty="0" err="1"/>
              <a:t>předpisů</a:t>
            </a:r>
            <a:r>
              <a:rPr lang="en-US" dirty="0"/>
              <a:t> </a:t>
            </a:r>
            <a:r>
              <a:rPr lang="en-US" dirty="0" err="1" smtClean="0"/>
              <a:t>pokuty</a:t>
            </a:r>
            <a:r>
              <a:rPr lang="en-US" dirty="0"/>
              <a:t>. </a:t>
            </a:r>
            <a:r>
              <a:rPr lang="cs-CZ" dirty="0" smtClean="0"/>
              <a:t>(</a:t>
            </a:r>
            <a:r>
              <a:rPr lang="en-US" dirty="0" err="1" smtClean="0"/>
              <a:t>zřízen</a:t>
            </a:r>
            <a:r>
              <a:rPr lang="en-US" dirty="0" smtClean="0"/>
              <a:t> </a:t>
            </a:r>
            <a:r>
              <a:rPr lang="en-US" dirty="0" err="1"/>
              <a:t>zákonem</a:t>
            </a:r>
            <a:r>
              <a:rPr lang="en-US" dirty="0"/>
              <a:t> č. 456/2011 Sb., o </a:t>
            </a:r>
            <a:r>
              <a:rPr lang="en-US" dirty="0" err="1"/>
              <a:t>Finanční</a:t>
            </a:r>
            <a:r>
              <a:rPr lang="en-US" dirty="0"/>
              <a:t> </a:t>
            </a:r>
            <a:r>
              <a:rPr lang="en-US" dirty="0" err="1"/>
              <a:t>správě</a:t>
            </a:r>
            <a:r>
              <a:rPr lang="en-US" dirty="0"/>
              <a:t> </a:t>
            </a:r>
            <a:r>
              <a:rPr lang="en-US" dirty="0" err="1"/>
              <a:t>České</a:t>
            </a:r>
            <a:r>
              <a:rPr lang="en-US" dirty="0"/>
              <a:t> </a:t>
            </a:r>
            <a:r>
              <a:rPr lang="en-US" dirty="0" err="1" smtClean="0"/>
              <a:t>republiky</a:t>
            </a:r>
            <a:r>
              <a:rPr lang="cs-CZ" dirty="0" smtClean="0"/>
              <a:t>).</a:t>
            </a:r>
            <a:endParaRPr lang="en-US" dirty="0"/>
          </a:p>
          <a:p>
            <a:r>
              <a:rPr lang="en-US" b="1" dirty="0" err="1" smtClean="0"/>
              <a:t>Státní</a:t>
            </a:r>
            <a:r>
              <a:rPr lang="en-US" b="1" dirty="0" smtClean="0"/>
              <a:t> </a:t>
            </a:r>
            <a:r>
              <a:rPr lang="en-US" b="1" dirty="0" err="1" smtClean="0"/>
              <a:t>energetická</a:t>
            </a:r>
            <a:r>
              <a:rPr lang="en-US" b="1" dirty="0" smtClean="0"/>
              <a:t> </a:t>
            </a:r>
            <a:r>
              <a:rPr lang="en-US" b="1" dirty="0" err="1" smtClean="0"/>
              <a:t>inspekce</a:t>
            </a:r>
            <a:r>
              <a:rPr lang="en-US" b="1" dirty="0" smtClean="0"/>
              <a:t> </a:t>
            </a:r>
            <a:r>
              <a:rPr lang="en-US" dirty="0" err="1" smtClean="0"/>
              <a:t>provádí</a:t>
            </a:r>
            <a:r>
              <a:rPr lang="en-US" dirty="0" smtClean="0"/>
              <a:t> </a:t>
            </a:r>
            <a:r>
              <a:rPr lang="en-US" dirty="0" err="1" smtClean="0"/>
              <a:t>kontrolu</a:t>
            </a:r>
            <a:r>
              <a:rPr lang="en-US" dirty="0" smtClean="0"/>
              <a:t> </a:t>
            </a:r>
            <a:r>
              <a:rPr lang="en-US" dirty="0" err="1" smtClean="0"/>
              <a:t>dodržování</a:t>
            </a:r>
            <a:r>
              <a:rPr lang="en-US" dirty="0" smtClean="0"/>
              <a:t> </a:t>
            </a:r>
            <a:r>
              <a:rPr lang="en-US" dirty="0" err="1" smtClean="0"/>
              <a:t>cenových</a:t>
            </a:r>
            <a:r>
              <a:rPr lang="en-US" dirty="0" smtClean="0"/>
              <a:t> </a:t>
            </a:r>
            <a:r>
              <a:rPr lang="en-US" dirty="0" err="1" smtClean="0"/>
              <a:t>předpisů</a:t>
            </a:r>
            <a:r>
              <a:rPr lang="en-US" dirty="0" smtClean="0"/>
              <a:t> v </a:t>
            </a:r>
            <a:r>
              <a:rPr lang="en-US" dirty="0" err="1" smtClean="0"/>
              <a:t>oblasti</a:t>
            </a:r>
            <a:r>
              <a:rPr lang="en-US" dirty="0" smtClean="0"/>
              <a:t> </a:t>
            </a:r>
            <a:r>
              <a:rPr lang="en-US" dirty="0" err="1" smtClean="0"/>
              <a:t>podpory</a:t>
            </a:r>
            <a:r>
              <a:rPr lang="en-US" dirty="0" smtClean="0"/>
              <a:t> </a:t>
            </a:r>
            <a:r>
              <a:rPr lang="en-US" dirty="0" err="1" smtClean="0"/>
              <a:t>výroby</a:t>
            </a:r>
            <a:r>
              <a:rPr lang="en-US" dirty="0" smtClean="0"/>
              <a:t> </a:t>
            </a:r>
            <a:r>
              <a:rPr lang="en-US" dirty="0" err="1" smtClean="0"/>
              <a:t>elektřiny</a:t>
            </a:r>
            <a:r>
              <a:rPr lang="en-US" dirty="0" smtClean="0"/>
              <a:t> z </a:t>
            </a:r>
            <a:r>
              <a:rPr lang="en-US" dirty="0" err="1" smtClean="0"/>
              <a:t>obnovitelných</a:t>
            </a:r>
            <a:r>
              <a:rPr lang="en-US" dirty="0" smtClean="0"/>
              <a:t> </a:t>
            </a:r>
            <a:r>
              <a:rPr lang="en-US" dirty="0" err="1" smtClean="0"/>
              <a:t>zdrojů</a:t>
            </a:r>
            <a:r>
              <a:rPr lang="en-US" dirty="0" smtClean="0"/>
              <a:t> </a:t>
            </a:r>
            <a:r>
              <a:rPr lang="en-US" dirty="0" err="1" smtClean="0"/>
              <a:t>energie</a:t>
            </a:r>
            <a:r>
              <a:rPr lang="en-US" dirty="0" smtClean="0"/>
              <a:t>, </a:t>
            </a:r>
            <a:r>
              <a:rPr lang="en-US" dirty="0" err="1" smtClean="0"/>
              <a:t>kombinované</a:t>
            </a:r>
            <a:r>
              <a:rPr lang="en-US" dirty="0" smtClean="0"/>
              <a:t> </a:t>
            </a:r>
            <a:r>
              <a:rPr lang="en-US" dirty="0" err="1" smtClean="0"/>
              <a:t>výroby</a:t>
            </a:r>
            <a:r>
              <a:rPr lang="en-US" dirty="0" smtClean="0"/>
              <a:t> </a:t>
            </a:r>
            <a:r>
              <a:rPr lang="en-US" dirty="0" err="1" smtClean="0"/>
              <a:t>elektřiny</a:t>
            </a:r>
            <a:r>
              <a:rPr lang="en-US" dirty="0" smtClean="0"/>
              <a:t> a </a:t>
            </a:r>
            <a:r>
              <a:rPr lang="en-US" dirty="0" err="1" smtClean="0"/>
              <a:t>tepla</a:t>
            </a:r>
            <a:r>
              <a:rPr lang="en-US" dirty="0" smtClean="0"/>
              <a:t> a </a:t>
            </a:r>
            <a:r>
              <a:rPr lang="en-US" dirty="0" err="1" smtClean="0"/>
              <a:t>druhotných</a:t>
            </a:r>
            <a:r>
              <a:rPr lang="en-US" dirty="0" smtClean="0"/>
              <a:t> </a:t>
            </a:r>
            <a:r>
              <a:rPr lang="en-US" dirty="0" err="1" smtClean="0"/>
              <a:t>energetických</a:t>
            </a:r>
            <a:r>
              <a:rPr lang="en-US" dirty="0" smtClean="0"/>
              <a:t> </a:t>
            </a:r>
            <a:r>
              <a:rPr lang="en-US" dirty="0" err="1" smtClean="0"/>
              <a:t>zdrojů</a:t>
            </a:r>
            <a:r>
              <a:rPr lang="en-US" dirty="0" smtClean="0"/>
              <a:t>. </a:t>
            </a:r>
            <a:r>
              <a:rPr lang="en-US" dirty="0" err="1" smtClean="0"/>
              <a:t>Za</a:t>
            </a:r>
            <a:r>
              <a:rPr lang="en-US" dirty="0" smtClean="0"/>
              <a:t> </a:t>
            </a:r>
            <a:r>
              <a:rPr lang="en-US" dirty="0" err="1" smtClean="0"/>
              <a:t>porušení</a:t>
            </a:r>
            <a:r>
              <a:rPr lang="en-US" dirty="0" smtClean="0"/>
              <a:t> </a:t>
            </a:r>
            <a:r>
              <a:rPr lang="en-US" dirty="0" err="1" smtClean="0"/>
              <a:t>cenových</a:t>
            </a:r>
            <a:r>
              <a:rPr lang="en-US" dirty="0" smtClean="0"/>
              <a:t> </a:t>
            </a:r>
            <a:r>
              <a:rPr lang="en-US" dirty="0" err="1" smtClean="0"/>
              <a:t>předpisů</a:t>
            </a:r>
            <a:r>
              <a:rPr lang="en-US" dirty="0" smtClean="0"/>
              <a:t> v </a:t>
            </a:r>
            <a:r>
              <a:rPr lang="en-US" dirty="0" err="1" smtClean="0"/>
              <a:t>uvedených</a:t>
            </a:r>
            <a:r>
              <a:rPr lang="en-US" dirty="0" smtClean="0"/>
              <a:t> </a:t>
            </a:r>
            <a:r>
              <a:rPr lang="en-US" dirty="0" err="1" smtClean="0"/>
              <a:t>oblastech</a:t>
            </a:r>
            <a:r>
              <a:rPr lang="en-US" dirty="0" smtClean="0"/>
              <a:t> </a:t>
            </a:r>
            <a:r>
              <a:rPr lang="en-US" dirty="0" err="1" smtClean="0"/>
              <a:t>ukládá</a:t>
            </a:r>
            <a:r>
              <a:rPr lang="en-US" dirty="0" smtClean="0"/>
              <a:t> </a:t>
            </a:r>
            <a:r>
              <a:rPr lang="en-US" dirty="0" err="1" smtClean="0"/>
              <a:t>pokuty</a:t>
            </a:r>
            <a:r>
              <a:rPr lang="en-US" dirty="0" smtClean="0"/>
              <a:t>. </a:t>
            </a:r>
            <a:r>
              <a:rPr lang="cs-CZ" dirty="0" smtClean="0"/>
              <a:t>(www.cr-sei.cz).</a:t>
            </a:r>
            <a:endParaRPr lang="en-US" dirty="0" smtClean="0"/>
          </a:p>
        </p:txBody>
      </p:sp>
    </p:spTree>
    <p:extLst>
      <p:ext uri="{BB962C8B-B14F-4D97-AF65-F5344CB8AC3E}">
        <p14:creationId xmlns:p14="http://schemas.microsoft.com/office/powerpoint/2010/main" val="171226703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Kompetence orgánů v oblasti cen – kraje a obce</a:t>
            </a:r>
            <a:endParaRPr lang="en-US" dirty="0"/>
          </a:p>
        </p:txBody>
      </p:sp>
      <p:sp>
        <p:nvSpPr>
          <p:cNvPr id="3" name="Zástupný symbol pro obsah 2"/>
          <p:cNvSpPr>
            <a:spLocks noGrp="1"/>
          </p:cNvSpPr>
          <p:nvPr>
            <p:ph idx="1"/>
          </p:nvPr>
        </p:nvSpPr>
        <p:spPr/>
        <p:txBody>
          <a:bodyPr>
            <a:normAutofit/>
          </a:bodyPr>
          <a:lstStyle/>
          <a:p>
            <a:pPr algn="just"/>
            <a:r>
              <a:rPr lang="en-US" dirty="0"/>
              <a:t>v </a:t>
            </a:r>
            <a:r>
              <a:rPr lang="en-US" dirty="0" err="1"/>
              <a:t>rozsahu</a:t>
            </a:r>
            <a:r>
              <a:rPr lang="en-US" dirty="0"/>
              <a:t> a </a:t>
            </a:r>
            <a:r>
              <a:rPr lang="en-US" dirty="0" err="1"/>
              <a:t>za</a:t>
            </a:r>
            <a:r>
              <a:rPr lang="en-US" dirty="0"/>
              <a:t> </a:t>
            </a:r>
            <a:r>
              <a:rPr lang="en-US" dirty="0" err="1"/>
              <a:t>podmínek</a:t>
            </a:r>
            <a:r>
              <a:rPr lang="en-US" dirty="0"/>
              <a:t> </a:t>
            </a:r>
            <a:r>
              <a:rPr lang="en-US" dirty="0" err="1"/>
              <a:t>stanovených</a:t>
            </a:r>
            <a:r>
              <a:rPr lang="en-US" dirty="0"/>
              <a:t> v </a:t>
            </a:r>
            <a:r>
              <a:rPr lang="en-US" dirty="0" err="1"/>
              <a:t>rozhodnutí</a:t>
            </a:r>
            <a:r>
              <a:rPr lang="en-US" dirty="0"/>
              <a:t> </a:t>
            </a:r>
            <a:r>
              <a:rPr lang="en-US" dirty="0" err="1"/>
              <a:t>ministerstva</a:t>
            </a:r>
            <a:r>
              <a:rPr lang="en-US" dirty="0"/>
              <a:t> </a:t>
            </a:r>
            <a:r>
              <a:rPr lang="en-US" dirty="0" err="1"/>
              <a:t>může</a:t>
            </a:r>
            <a:r>
              <a:rPr lang="en-US" dirty="0"/>
              <a:t> </a:t>
            </a:r>
            <a:r>
              <a:rPr lang="en-US" dirty="0" err="1"/>
              <a:t>nařízením</a:t>
            </a:r>
            <a:r>
              <a:rPr lang="en-US" dirty="0"/>
              <a:t> </a:t>
            </a:r>
            <a:r>
              <a:rPr lang="en-US" dirty="0" err="1"/>
              <a:t>kraje</a:t>
            </a:r>
            <a:r>
              <a:rPr lang="en-US" dirty="0"/>
              <a:t> </a:t>
            </a:r>
            <a:r>
              <a:rPr lang="en-US" dirty="0" err="1"/>
              <a:t>stanovit</a:t>
            </a:r>
            <a:r>
              <a:rPr lang="en-US" dirty="0"/>
              <a:t> </a:t>
            </a:r>
            <a:r>
              <a:rPr lang="en-US" dirty="0" err="1"/>
              <a:t>maximální</a:t>
            </a:r>
            <a:r>
              <a:rPr lang="en-US" dirty="0"/>
              <a:t> </a:t>
            </a:r>
            <a:r>
              <a:rPr lang="en-US" dirty="0" err="1"/>
              <a:t>ceny</a:t>
            </a:r>
            <a:r>
              <a:rPr lang="en-US" dirty="0"/>
              <a:t>, </a:t>
            </a:r>
            <a:r>
              <a:rPr lang="en-US" dirty="0" err="1"/>
              <a:t>pokud</a:t>
            </a:r>
            <a:r>
              <a:rPr lang="en-US" dirty="0"/>
              <a:t> </a:t>
            </a:r>
            <a:r>
              <a:rPr lang="en-US" dirty="0" err="1"/>
              <a:t>nejsou</a:t>
            </a:r>
            <a:r>
              <a:rPr lang="en-US" dirty="0"/>
              <a:t> </a:t>
            </a:r>
            <a:r>
              <a:rPr lang="en-US" dirty="0" err="1"/>
              <a:t>stanoveny</a:t>
            </a:r>
            <a:r>
              <a:rPr lang="en-US" dirty="0"/>
              <a:t> </a:t>
            </a:r>
            <a:r>
              <a:rPr lang="en-US" dirty="0" err="1"/>
              <a:t>ministerstvem</a:t>
            </a:r>
            <a:r>
              <a:rPr lang="en-US" dirty="0"/>
              <a:t> a </a:t>
            </a:r>
            <a:r>
              <a:rPr lang="en-US" dirty="0" err="1"/>
              <a:t>rovněž</a:t>
            </a:r>
            <a:r>
              <a:rPr lang="en-US" dirty="0"/>
              <a:t> </a:t>
            </a:r>
            <a:r>
              <a:rPr lang="en-US" dirty="0" err="1"/>
              <a:t>stanovit</a:t>
            </a:r>
            <a:r>
              <a:rPr lang="en-US" dirty="0"/>
              <a:t> </a:t>
            </a:r>
            <a:r>
              <a:rPr lang="en-US" dirty="0" err="1"/>
              <a:t>maximální</a:t>
            </a:r>
            <a:r>
              <a:rPr lang="en-US" dirty="0"/>
              <a:t> </a:t>
            </a:r>
            <a:r>
              <a:rPr lang="en-US" dirty="0" err="1"/>
              <a:t>ceny</a:t>
            </a:r>
            <a:r>
              <a:rPr lang="en-US" dirty="0"/>
              <a:t> </a:t>
            </a:r>
            <a:r>
              <a:rPr lang="en-US" dirty="0" err="1"/>
              <a:t>nižší</a:t>
            </a:r>
            <a:r>
              <a:rPr lang="en-US" dirty="0"/>
              <a:t>, </a:t>
            </a:r>
            <a:r>
              <a:rPr lang="en-US" dirty="0" err="1"/>
              <a:t>než</a:t>
            </a:r>
            <a:r>
              <a:rPr lang="en-US" dirty="0"/>
              <a:t> </a:t>
            </a:r>
            <a:r>
              <a:rPr lang="en-US" dirty="0" err="1"/>
              <a:t>jsou</a:t>
            </a:r>
            <a:r>
              <a:rPr lang="en-US" dirty="0"/>
              <a:t> </a:t>
            </a:r>
            <a:r>
              <a:rPr lang="en-US" dirty="0" err="1"/>
              <a:t>maximální</a:t>
            </a:r>
            <a:r>
              <a:rPr lang="en-US" dirty="0"/>
              <a:t> </a:t>
            </a:r>
            <a:r>
              <a:rPr lang="en-US" dirty="0" err="1"/>
              <a:t>ceny</a:t>
            </a:r>
            <a:r>
              <a:rPr lang="en-US" dirty="0"/>
              <a:t> </a:t>
            </a:r>
            <a:r>
              <a:rPr lang="en-US" dirty="0" err="1"/>
              <a:t>stanoveny</a:t>
            </a:r>
            <a:r>
              <a:rPr lang="en-US" dirty="0"/>
              <a:t> </a:t>
            </a:r>
            <a:r>
              <a:rPr lang="en-US" dirty="0" err="1"/>
              <a:t>ministerstvem</a:t>
            </a:r>
            <a:r>
              <a:rPr lang="en-US" dirty="0"/>
              <a:t>.</a:t>
            </a:r>
            <a:endParaRPr lang="cs-CZ" b="1" dirty="0" smtClean="0"/>
          </a:p>
          <a:p>
            <a:pPr algn="just"/>
            <a:r>
              <a:rPr lang="en-US" b="1" dirty="0" err="1" smtClean="0"/>
              <a:t>Kraj</a:t>
            </a:r>
            <a:r>
              <a:rPr lang="cs-CZ" b="1" dirty="0" smtClean="0"/>
              <a:t>. </a:t>
            </a:r>
            <a:r>
              <a:rPr lang="cs-CZ" dirty="0"/>
              <a:t>M</a:t>
            </a:r>
            <a:r>
              <a:rPr lang="en-US" dirty="0" smtClean="0"/>
              <a:t>á </a:t>
            </a:r>
            <a:r>
              <a:rPr lang="en-US" dirty="0" err="1"/>
              <a:t>oprávnění</a:t>
            </a:r>
            <a:r>
              <a:rPr lang="en-US" dirty="0"/>
              <a:t> </a:t>
            </a:r>
            <a:r>
              <a:rPr lang="en-US" dirty="0" err="1"/>
              <a:t>provádět</a:t>
            </a:r>
            <a:r>
              <a:rPr lang="en-US" dirty="0"/>
              <a:t> </a:t>
            </a:r>
            <a:r>
              <a:rPr lang="en-US" dirty="0" err="1"/>
              <a:t>cenovou</a:t>
            </a:r>
            <a:r>
              <a:rPr lang="en-US" dirty="0"/>
              <a:t> </a:t>
            </a:r>
            <a:r>
              <a:rPr lang="en-US" dirty="0" err="1"/>
              <a:t>kontrolu</a:t>
            </a:r>
            <a:r>
              <a:rPr lang="en-US" dirty="0"/>
              <a:t>, </a:t>
            </a:r>
            <a:r>
              <a:rPr lang="en-US" dirty="0" err="1"/>
              <a:t>ukládat</a:t>
            </a:r>
            <a:r>
              <a:rPr lang="en-US" dirty="0"/>
              <a:t>, </a:t>
            </a:r>
            <a:r>
              <a:rPr lang="en-US" dirty="0" err="1"/>
              <a:t>vybírat</a:t>
            </a:r>
            <a:r>
              <a:rPr lang="en-US" dirty="0"/>
              <a:t> a </a:t>
            </a:r>
            <a:r>
              <a:rPr lang="en-US" dirty="0" err="1"/>
              <a:t>vymáhat</a:t>
            </a:r>
            <a:r>
              <a:rPr lang="en-US" dirty="0"/>
              <a:t> </a:t>
            </a:r>
            <a:r>
              <a:rPr lang="en-US" dirty="0" err="1"/>
              <a:t>pokuty</a:t>
            </a:r>
            <a:r>
              <a:rPr lang="en-US" dirty="0"/>
              <a:t> </a:t>
            </a:r>
            <a:r>
              <a:rPr lang="en-US" dirty="0" err="1"/>
              <a:t>za</a:t>
            </a:r>
            <a:r>
              <a:rPr lang="en-US" dirty="0"/>
              <a:t> </a:t>
            </a:r>
            <a:r>
              <a:rPr lang="en-US" dirty="0" err="1"/>
              <a:t>porušení</a:t>
            </a:r>
            <a:r>
              <a:rPr lang="en-US" dirty="0"/>
              <a:t> </a:t>
            </a:r>
            <a:r>
              <a:rPr lang="en-US" dirty="0" err="1"/>
              <a:t>cenových</a:t>
            </a:r>
            <a:r>
              <a:rPr lang="en-US" dirty="0"/>
              <a:t> </a:t>
            </a:r>
            <a:r>
              <a:rPr lang="en-US" dirty="0" err="1"/>
              <a:t>předpisů</a:t>
            </a:r>
            <a:r>
              <a:rPr lang="en-US" dirty="0"/>
              <a:t>. </a:t>
            </a:r>
            <a:endParaRPr lang="cs-CZ" dirty="0" smtClean="0"/>
          </a:p>
          <a:p>
            <a:pPr algn="just"/>
            <a:r>
              <a:rPr lang="en-US" dirty="0" smtClean="0"/>
              <a:t> </a:t>
            </a:r>
            <a:r>
              <a:rPr lang="en-US" b="1" dirty="0" err="1"/>
              <a:t>Obec</a:t>
            </a:r>
            <a:r>
              <a:rPr lang="en-US" b="1" dirty="0"/>
              <a:t> </a:t>
            </a:r>
            <a:r>
              <a:rPr lang="en-US" dirty="0" err="1" smtClean="0"/>
              <a:t>provádí</a:t>
            </a:r>
            <a:r>
              <a:rPr lang="en-US" dirty="0" smtClean="0"/>
              <a:t> </a:t>
            </a:r>
            <a:r>
              <a:rPr lang="en-US" dirty="0" err="1"/>
              <a:t>cenovou</a:t>
            </a:r>
            <a:r>
              <a:rPr lang="en-US" dirty="0"/>
              <a:t> </a:t>
            </a:r>
            <a:r>
              <a:rPr lang="en-US" dirty="0" err="1"/>
              <a:t>kontrolu</a:t>
            </a:r>
            <a:r>
              <a:rPr lang="en-US" dirty="0"/>
              <a:t>, </a:t>
            </a:r>
            <a:r>
              <a:rPr lang="en-US" dirty="0" err="1"/>
              <a:t>ukládá</a:t>
            </a:r>
            <a:r>
              <a:rPr lang="en-US" dirty="0"/>
              <a:t>, </a:t>
            </a:r>
            <a:r>
              <a:rPr lang="en-US" dirty="0" err="1" smtClean="0"/>
              <a:t>vybírá</a:t>
            </a:r>
            <a:r>
              <a:rPr lang="en-US" dirty="0" smtClean="0"/>
              <a:t> </a:t>
            </a:r>
            <a:r>
              <a:rPr lang="en-US" dirty="0"/>
              <a:t>a </a:t>
            </a:r>
            <a:r>
              <a:rPr lang="en-US" dirty="0" err="1"/>
              <a:t>vymáhá</a:t>
            </a:r>
            <a:r>
              <a:rPr lang="en-US" dirty="0"/>
              <a:t> </a:t>
            </a:r>
            <a:r>
              <a:rPr lang="en-US" dirty="0" err="1"/>
              <a:t>pokuty</a:t>
            </a:r>
            <a:r>
              <a:rPr lang="en-US" dirty="0"/>
              <a:t> </a:t>
            </a:r>
            <a:r>
              <a:rPr lang="en-US" dirty="0" err="1"/>
              <a:t>za</a:t>
            </a:r>
            <a:r>
              <a:rPr lang="en-US" dirty="0"/>
              <a:t> </a:t>
            </a:r>
            <a:r>
              <a:rPr lang="en-US" dirty="0" err="1"/>
              <a:t>porušení</a:t>
            </a:r>
            <a:r>
              <a:rPr lang="en-US" dirty="0"/>
              <a:t> </a:t>
            </a:r>
            <a:r>
              <a:rPr lang="en-US" dirty="0" err="1"/>
              <a:t>cenových</a:t>
            </a:r>
            <a:r>
              <a:rPr lang="en-US" dirty="0"/>
              <a:t> </a:t>
            </a:r>
            <a:r>
              <a:rPr lang="en-US" dirty="0" err="1"/>
              <a:t>předpisů</a:t>
            </a:r>
            <a:r>
              <a:rPr lang="en-US" dirty="0"/>
              <a:t>. </a:t>
            </a:r>
            <a:endParaRPr lang="cs-CZ" dirty="0" smtClean="0"/>
          </a:p>
          <a:p>
            <a:pPr algn="just"/>
            <a:r>
              <a:rPr lang="en-US" dirty="0" err="1" smtClean="0"/>
              <a:t>Vztahuje</a:t>
            </a:r>
            <a:r>
              <a:rPr lang="cs-CZ" dirty="0" smtClean="0"/>
              <a:t> se</a:t>
            </a:r>
            <a:r>
              <a:rPr lang="en-US" dirty="0" smtClean="0"/>
              <a:t> </a:t>
            </a:r>
            <a:r>
              <a:rPr lang="en-US" dirty="0" err="1"/>
              <a:t>na</a:t>
            </a:r>
            <a:r>
              <a:rPr lang="en-US" dirty="0"/>
              <a:t> </a:t>
            </a:r>
            <a:r>
              <a:rPr lang="en-US" dirty="0" err="1"/>
              <a:t>veškerý</a:t>
            </a:r>
            <a:r>
              <a:rPr lang="en-US" dirty="0"/>
              <a:t> </a:t>
            </a:r>
            <a:r>
              <a:rPr lang="en-US" dirty="0" err="1"/>
              <a:t>prodej</a:t>
            </a:r>
            <a:r>
              <a:rPr lang="en-US" dirty="0"/>
              <a:t> </a:t>
            </a:r>
            <a:r>
              <a:rPr lang="en-US" dirty="0" err="1"/>
              <a:t>uskutečňovaný</a:t>
            </a:r>
            <a:r>
              <a:rPr lang="en-US" dirty="0"/>
              <a:t> </a:t>
            </a:r>
            <a:r>
              <a:rPr lang="en-US" dirty="0" err="1"/>
              <a:t>na</a:t>
            </a:r>
            <a:r>
              <a:rPr lang="en-US" dirty="0"/>
              <a:t> </a:t>
            </a:r>
            <a:r>
              <a:rPr lang="en-US" dirty="0" err="1"/>
              <a:t>území</a:t>
            </a:r>
            <a:r>
              <a:rPr lang="en-US" dirty="0"/>
              <a:t> </a:t>
            </a:r>
            <a:r>
              <a:rPr lang="cs-CZ" dirty="0" smtClean="0"/>
              <a:t>kraje či </a:t>
            </a:r>
            <a:r>
              <a:rPr lang="en-US" dirty="0" err="1" smtClean="0"/>
              <a:t>obce</a:t>
            </a:r>
            <a:r>
              <a:rPr lang="en-US" dirty="0" smtClean="0"/>
              <a:t> </a:t>
            </a:r>
            <a:r>
              <a:rPr lang="en-US" dirty="0"/>
              <a:t>(</a:t>
            </a:r>
            <a:r>
              <a:rPr lang="en-US" dirty="0" err="1"/>
              <a:t>trvalý</a:t>
            </a:r>
            <a:r>
              <a:rPr lang="en-US" dirty="0"/>
              <a:t> </a:t>
            </a:r>
            <a:r>
              <a:rPr lang="en-US" dirty="0" err="1"/>
              <a:t>pobyt</a:t>
            </a:r>
            <a:r>
              <a:rPr lang="en-US" dirty="0"/>
              <a:t> </a:t>
            </a:r>
            <a:r>
              <a:rPr lang="en-US" dirty="0" err="1"/>
              <a:t>nebo</a:t>
            </a:r>
            <a:r>
              <a:rPr lang="en-US" dirty="0"/>
              <a:t> </a:t>
            </a:r>
            <a:r>
              <a:rPr lang="en-US" dirty="0" err="1"/>
              <a:t>sídlo</a:t>
            </a:r>
            <a:r>
              <a:rPr lang="en-US" dirty="0"/>
              <a:t> </a:t>
            </a:r>
            <a:r>
              <a:rPr lang="en-US" dirty="0" err="1"/>
              <a:t>na</a:t>
            </a:r>
            <a:r>
              <a:rPr lang="en-US" dirty="0"/>
              <a:t> </a:t>
            </a:r>
            <a:r>
              <a:rPr lang="en-US" dirty="0" err="1"/>
              <a:t>území</a:t>
            </a:r>
            <a:r>
              <a:rPr lang="en-US" dirty="0"/>
              <a:t> </a:t>
            </a:r>
            <a:r>
              <a:rPr lang="en-US" dirty="0" err="1"/>
              <a:t>obce</a:t>
            </a:r>
            <a:r>
              <a:rPr lang="en-US" dirty="0"/>
              <a:t> </a:t>
            </a:r>
            <a:r>
              <a:rPr lang="en-US" dirty="0" err="1"/>
              <a:t>není</a:t>
            </a:r>
            <a:r>
              <a:rPr lang="en-US" dirty="0"/>
              <a:t> </a:t>
            </a:r>
            <a:r>
              <a:rPr lang="en-US" dirty="0" err="1"/>
              <a:t>rozhodné</a:t>
            </a:r>
            <a:r>
              <a:rPr lang="en-US" dirty="0"/>
              <a:t>). </a:t>
            </a:r>
          </a:p>
          <a:p>
            <a:endParaRPr lang="en-US" dirty="0"/>
          </a:p>
        </p:txBody>
      </p:sp>
    </p:spTree>
    <p:extLst>
      <p:ext uri="{BB962C8B-B14F-4D97-AF65-F5344CB8AC3E}">
        <p14:creationId xmlns:p14="http://schemas.microsoft.com/office/powerpoint/2010/main" val="379040461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
            </a:r>
            <a:br>
              <a:rPr lang="en-US" dirty="0"/>
            </a:br>
            <a:r>
              <a:rPr lang="en-US" b="1" dirty="0" err="1"/>
              <a:t>Zákon</a:t>
            </a:r>
            <a:r>
              <a:rPr lang="en-US" b="1" dirty="0"/>
              <a:t> o </a:t>
            </a:r>
            <a:r>
              <a:rPr lang="en-US" b="1" dirty="0" err="1"/>
              <a:t>cenách</a:t>
            </a:r>
            <a:r>
              <a:rPr lang="en-US" dirty="0"/>
              <a:t/>
            </a:r>
            <a:br>
              <a:rPr lang="en-US" dirty="0"/>
            </a:br>
            <a:endParaRPr lang="en-US" dirty="0"/>
          </a:p>
        </p:txBody>
      </p:sp>
      <p:sp>
        <p:nvSpPr>
          <p:cNvPr id="3" name="Zástupný symbol pro obsah 2"/>
          <p:cNvSpPr>
            <a:spLocks noGrp="1"/>
          </p:cNvSpPr>
          <p:nvPr>
            <p:ph idx="1"/>
          </p:nvPr>
        </p:nvSpPr>
        <p:spPr/>
        <p:txBody>
          <a:bodyPr/>
          <a:lstStyle/>
          <a:p>
            <a:r>
              <a:rPr lang="en-US" dirty="0" err="1"/>
              <a:t>Cenou</a:t>
            </a:r>
            <a:r>
              <a:rPr lang="en-US" dirty="0"/>
              <a:t> je v </a:t>
            </a:r>
            <a:r>
              <a:rPr lang="en-US" dirty="0" err="1"/>
              <a:t>tomto</a:t>
            </a:r>
            <a:r>
              <a:rPr lang="en-US" dirty="0"/>
              <a:t> </a:t>
            </a:r>
            <a:r>
              <a:rPr lang="en-US" dirty="0" err="1"/>
              <a:t>zákoně</a:t>
            </a:r>
            <a:r>
              <a:rPr lang="en-US" dirty="0"/>
              <a:t> </a:t>
            </a:r>
            <a:r>
              <a:rPr lang="en-US" dirty="0" err="1"/>
              <a:t>chápána</a:t>
            </a:r>
            <a:r>
              <a:rPr lang="en-US" dirty="0"/>
              <a:t> </a:t>
            </a:r>
            <a:r>
              <a:rPr lang="en-US" dirty="0" err="1"/>
              <a:t>peněžní</a:t>
            </a:r>
            <a:r>
              <a:rPr lang="en-US" dirty="0"/>
              <a:t> </a:t>
            </a:r>
            <a:r>
              <a:rPr lang="en-US" dirty="0" err="1"/>
              <a:t>částka</a:t>
            </a:r>
            <a:r>
              <a:rPr lang="en-US" dirty="0"/>
              <a:t> </a:t>
            </a:r>
            <a:r>
              <a:rPr lang="en-US" dirty="0" err="1"/>
              <a:t>sjednaná</a:t>
            </a:r>
            <a:r>
              <a:rPr lang="en-US" dirty="0"/>
              <a:t> </a:t>
            </a:r>
            <a:r>
              <a:rPr lang="en-US" dirty="0" err="1"/>
              <a:t>při</a:t>
            </a:r>
            <a:r>
              <a:rPr lang="en-US" dirty="0"/>
              <a:t> </a:t>
            </a:r>
            <a:r>
              <a:rPr lang="en-US" dirty="0" err="1"/>
              <a:t>nákupu</a:t>
            </a:r>
            <a:r>
              <a:rPr lang="en-US" dirty="0"/>
              <a:t> a </a:t>
            </a:r>
            <a:r>
              <a:rPr lang="en-US" dirty="0" err="1"/>
              <a:t>prodeji</a:t>
            </a:r>
            <a:r>
              <a:rPr lang="en-US" dirty="0"/>
              <a:t> </a:t>
            </a:r>
            <a:r>
              <a:rPr lang="en-US" dirty="0" err="1"/>
              <a:t>zboží</a:t>
            </a:r>
            <a:r>
              <a:rPr lang="en-US" dirty="0"/>
              <a:t> </a:t>
            </a:r>
            <a:r>
              <a:rPr lang="en-US" dirty="0" err="1"/>
              <a:t>nebo</a:t>
            </a:r>
            <a:r>
              <a:rPr lang="en-US" dirty="0"/>
              <a:t> </a:t>
            </a:r>
            <a:r>
              <a:rPr lang="en-US" dirty="0" err="1"/>
              <a:t>určená</a:t>
            </a:r>
            <a:r>
              <a:rPr lang="en-US" dirty="0"/>
              <a:t> </a:t>
            </a:r>
            <a:r>
              <a:rPr lang="en-US" dirty="0" err="1"/>
              <a:t>podle</a:t>
            </a:r>
            <a:r>
              <a:rPr lang="en-US" dirty="0"/>
              <a:t> </a:t>
            </a:r>
            <a:r>
              <a:rPr lang="en-US" dirty="0" err="1"/>
              <a:t>zvláštního</a:t>
            </a:r>
            <a:r>
              <a:rPr lang="en-US" dirty="0"/>
              <a:t> </a:t>
            </a:r>
            <a:r>
              <a:rPr lang="en-US" dirty="0" err="1"/>
              <a:t>předpisu</a:t>
            </a:r>
            <a:r>
              <a:rPr lang="en-US" dirty="0"/>
              <a:t> k </a:t>
            </a:r>
            <a:r>
              <a:rPr lang="en-US" dirty="0" err="1"/>
              <a:t>jiným</a:t>
            </a:r>
            <a:r>
              <a:rPr lang="en-US" dirty="0"/>
              <a:t> </a:t>
            </a:r>
            <a:r>
              <a:rPr lang="en-US" dirty="0" err="1"/>
              <a:t>účelům</a:t>
            </a:r>
            <a:r>
              <a:rPr lang="en-US" dirty="0"/>
              <a:t> </a:t>
            </a:r>
            <a:r>
              <a:rPr lang="en-US" dirty="0" err="1"/>
              <a:t>než</a:t>
            </a:r>
            <a:r>
              <a:rPr lang="en-US" dirty="0"/>
              <a:t> k </a:t>
            </a:r>
            <a:r>
              <a:rPr lang="en-US" dirty="0" err="1" smtClean="0"/>
              <a:t>prodeji</a:t>
            </a:r>
            <a:endParaRPr lang="cs-CZ" dirty="0" smtClean="0"/>
          </a:p>
          <a:p>
            <a:r>
              <a:rPr lang="en-US" dirty="0" err="1"/>
              <a:t>Předmětem</a:t>
            </a:r>
            <a:r>
              <a:rPr lang="en-US" dirty="0"/>
              <a:t> </a:t>
            </a:r>
            <a:r>
              <a:rPr lang="en-US" dirty="0" err="1"/>
              <a:t>legislativní</a:t>
            </a:r>
            <a:r>
              <a:rPr lang="en-US" dirty="0"/>
              <a:t> </a:t>
            </a:r>
            <a:r>
              <a:rPr lang="en-US" dirty="0" err="1"/>
              <a:t>úpravy</a:t>
            </a:r>
            <a:r>
              <a:rPr lang="en-US" dirty="0"/>
              <a:t> je </a:t>
            </a:r>
            <a:r>
              <a:rPr lang="en-US" dirty="0" err="1"/>
              <a:t>dle</a:t>
            </a:r>
            <a:r>
              <a:rPr lang="en-US" dirty="0"/>
              <a:t> </a:t>
            </a:r>
            <a:r>
              <a:rPr lang="en-US" dirty="0" err="1"/>
              <a:t>zákona</a:t>
            </a:r>
            <a:r>
              <a:rPr lang="en-US" dirty="0"/>
              <a:t> o </a:t>
            </a:r>
            <a:r>
              <a:rPr lang="en-US" dirty="0" err="1"/>
              <a:t>cenách</a:t>
            </a:r>
            <a:r>
              <a:rPr lang="en-US" dirty="0"/>
              <a:t> </a:t>
            </a:r>
            <a:r>
              <a:rPr lang="en-US" dirty="0" err="1"/>
              <a:t>jejich</a:t>
            </a:r>
            <a:r>
              <a:rPr lang="en-US" dirty="0"/>
              <a:t> </a:t>
            </a:r>
            <a:r>
              <a:rPr lang="en-US" dirty="0" err="1" smtClean="0"/>
              <a:t>sjednávání</a:t>
            </a:r>
            <a:r>
              <a:rPr lang="cs-CZ" dirty="0" smtClean="0"/>
              <a:t>.</a:t>
            </a:r>
          </a:p>
          <a:p>
            <a:r>
              <a:rPr lang="en-US" dirty="0" err="1"/>
              <a:t>Dohoda</a:t>
            </a:r>
            <a:r>
              <a:rPr lang="en-US" dirty="0"/>
              <a:t> o </a:t>
            </a:r>
            <a:r>
              <a:rPr lang="en-US" dirty="0" err="1"/>
              <a:t>ceně</a:t>
            </a:r>
            <a:r>
              <a:rPr lang="en-US" dirty="0"/>
              <a:t> je </a:t>
            </a:r>
            <a:r>
              <a:rPr lang="en-US" dirty="0" err="1"/>
              <a:t>dohoda</a:t>
            </a:r>
            <a:r>
              <a:rPr lang="en-US" dirty="0"/>
              <a:t> o </a:t>
            </a:r>
            <a:r>
              <a:rPr lang="en-US" dirty="0" err="1"/>
              <a:t>výši</a:t>
            </a:r>
            <a:r>
              <a:rPr lang="en-US" dirty="0"/>
              <a:t> </a:t>
            </a:r>
            <a:r>
              <a:rPr lang="en-US" dirty="0" err="1"/>
              <a:t>ceny</a:t>
            </a:r>
            <a:r>
              <a:rPr lang="en-US" dirty="0"/>
              <a:t> </a:t>
            </a:r>
            <a:r>
              <a:rPr lang="en-US" dirty="0" err="1"/>
              <a:t>nebo</a:t>
            </a:r>
            <a:r>
              <a:rPr lang="en-US" dirty="0"/>
              <a:t> o </a:t>
            </a:r>
            <a:r>
              <a:rPr lang="en-US" dirty="0" err="1"/>
              <a:t>způsobu</a:t>
            </a:r>
            <a:r>
              <a:rPr lang="en-US" dirty="0"/>
              <a:t>, </a:t>
            </a:r>
            <a:r>
              <a:rPr lang="en-US" dirty="0" err="1"/>
              <a:t>jakým</a:t>
            </a:r>
            <a:r>
              <a:rPr lang="en-US" dirty="0"/>
              <a:t> </a:t>
            </a:r>
            <a:r>
              <a:rPr lang="en-US" dirty="0" err="1"/>
              <a:t>bude</a:t>
            </a:r>
            <a:r>
              <a:rPr lang="en-US" dirty="0"/>
              <a:t> </a:t>
            </a:r>
            <a:r>
              <a:rPr lang="en-US" dirty="0" err="1"/>
              <a:t>cena</a:t>
            </a:r>
            <a:r>
              <a:rPr lang="en-US" dirty="0"/>
              <a:t> </a:t>
            </a:r>
            <a:r>
              <a:rPr lang="en-US" dirty="0" err="1"/>
              <a:t>vytvořena</a:t>
            </a:r>
            <a:r>
              <a:rPr lang="en-US" dirty="0"/>
              <a:t> </a:t>
            </a:r>
            <a:r>
              <a:rPr lang="en-US" dirty="0" err="1"/>
              <a:t>za</a:t>
            </a:r>
            <a:r>
              <a:rPr lang="en-US" dirty="0"/>
              <a:t> </a:t>
            </a:r>
            <a:r>
              <a:rPr lang="en-US" dirty="0" err="1"/>
              <a:t>podmínky</a:t>
            </a:r>
            <a:r>
              <a:rPr lang="en-US" dirty="0"/>
              <a:t>, </a:t>
            </a:r>
            <a:r>
              <a:rPr lang="en-US" dirty="0" err="1"/>
              <a:t>že</a:t>
            </a:r>
            <a:r>
              <a:rPr lang="en-US" dirty="0"/>
              <a:t> </a:t>
            </a:r>
            <a:r>
              <a:rPr lang="en-US" dirty="0" err="1"/>
              <a:t>tento</a:t>
            </a:r>
            <a:r>
              <a:rPr lang="en-US" dirty="0"/>
              <a:t> </a:t>
            </a:r>
            <a:r>
              <a:rPr lang="en-US" dirty="0" err="1"/>
              <a:t>způsob</a:t>
            </a:r>
            <a:r>
              <a:rPr lang="en-US" dirty="0"/>
              <a:t> </a:t>
            </a:r>
            <a:r>
              <a:rPr lang="en-US" dirty="0" err="1"/>
              <a:t>cenu</a:t>
            </a:r>
            <a:r>
              <a:rPr lang="en-US" dirty="0"/>
              <a:t> </a:t>
            </a:r>
            <a:r>
              <a:rPr lang="en-US" dirty="0" err="1"/>
              <a:t>dostatečně</a:t>
            </a:r>
            <a:r>
              <a:rPr lang="en-US" dirty="0"/>
              <a:t> </a:t>
            </a:r>
            <a:r>
              <a:rPr lang="en-US" dirty="0" err="1" smtClean="0"/>
              <a:t>určuje</a:t>
            </a:r>
            <a:r>
              <a:rPr lang="cs-CZ" dirty="0" smtClean="0"/>
              <a:t>.</a:t>
            </a:r>
          </a:p>
          <a:p>
            <a:endParaRPr lang="en-US" dirty="0"/>
          </a:p>
        </p:txBody>
      </p:sp>
    </p:spTree>
    <p:extLst>
      <p:ext uri="{BB962C8B-B14F-4D97-AF65-F5344CB8AC3E}">
        <p14:creationId xmlns:p14="http://schemas.microsoft.com/office/powerpoint/2010/main" val="40980853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V </a:t>
            </a:r>
            <a:r>
              <a:rPr lang="en-US" dirty="0" err="1"/>
              <a:t>zákoně</a:t>
            </a:r>
            <a:r>
              <a:rPr lang="en-US" dirty="0"/>
              <a:t> </a:t>
            </a:r>
            <a:r>
              <a:rPr lang="en-US" dirty="0" err="1"/>
              <a:t>jsou</a:t>
            </a:r>
            <a:r>
              <a:rPr lang="en-US" dirty="0"/>
              <a:t> </a:t>
            </a:r>
            <a:r>
              <a:rPr lang="en-US" dirty="0" err="1"/>
              <a:t>definovány</a:t>
            </a:r>
            <a:r>
              <a:rPr lang="en-US" dirty="0"/>
              <a:t> </a:t>
            </a:r>
            <a:r>
              <a:rPr lang="en-US" dirty="0" err="1"/>
              <a:t>pojmy</a:t>
            </a:r>
            <a:r>
              <a:rPr lang="en-US" dirty="0"/>
              <a:t>:</a:t>
            </a:r>
          </a:p>
        </p:txBody>
      </p:sp>
      <p:sp>
        <p:nvSpPr>
          <p:cNvPr id="3" name="Zástupný symbol pro obsah 2"/>
          <p:cNvSpPr>
            <a:spLocks noGrp="1"/>
          </p:cNvSpPr>
          <p:nvPr>
            <p:ph idx="1"/>
          </p:nvPr>
        </p:nvSpPr>
        <p:spPr/>
        <p:txBody>
          <a:bodyPr>
            <a:normAutofit fontScale="77500" lnSpcReduction="20000"/>
          </a:bodyPr>
          <a:lstStyle/>
          <a:p>
            <a:r>
              <a:rPr lang="en-US" b="1" dirty="0" err="1"/>
              <a:t>výhodnější</a:t>
            </a:r>
            <a:r>
              <a:rPr lang="en-US" b="1" dirty="0"/>
              <a:t> </a:t>
            </a:r>
            <a:r>
              <a:rPr lang="en-US" b="1" dirty="0" err="1"/>
              <a:t>hospodářské</a:t>
            </a:r>
            <a:r>
              <a:rPr lang="en-US" b="1" dirty="0"/>
              <a:t> </a:t>
            </a:r>
            <a:r>
              <a:rPr lang="en-US" b="1" dirty="0" err="1"/>
              <a:t>postavení</a:t>
            </a:r>
            <a:r>
              <a:rPr lang="en-US" b="1" dirty="0"/>
              <a:t> </a:t>
            </a:r>
            <a:r>
              <a:rPr lang="en-US" dirty="0"/>
              <a:t>– </a:t>
            </a:r>
            <a:r>
              <a:rPr lang="en-US" dirty="0" err="1"/>
              <a:t>toto</a:t>
            </a:r>
            <a:r>
              <a:rPr lang="en-US" dirty="0"/>
              <a:t> </a:t>
            </a:r>
            <a:r>
              <a:rPr lang="en-US" dirty="0" err="1"/>
              <a:t>má</a:t>
            </a:r>
            <a:r>
              <a:rPr lang="en-US" dirty="0"/>
              <a:t> </a:t>
            </a:r>
            <a:r>
              <a:rPr lang="en-US" dirty="0" err="1"/>
              <a:t>prodávající</a:t>
            </a:r>
            <a:r>
              <a:rPr lang="en-US" dirty="0"/>
              <a:t> </a:t>
            </a:r>
            <a:r>
              <a:rPr lang="en-US" dirty="0" err="1"/>
              <a:t>nebo</a:t>
            </a:r>
            <a:r>
              <a:rPr lang="en-US" dirty="0"/>
              <a:t> </a:t>
            </a:r>
            <a:r>
              <a:rPr lang="en-US" dirty="0" err="1"/>
              <a:t>kupující</a:t>
            </a:r>
            <a:r>
              <a:rPr lang="en-US" dirty="0"/>
              <a:t>, </a:t>
            </a:r>
            <a:r>
              <a:rPr lang="en-US" dirty="0" err="1"/>
              <a:t>který</a:t>
            </a:r>
            <a:r>
              <a:rPr lang="en-US" dirty="0"/>
              <a:t> </a:t>
            </a:r>
            <a:r>
              <a:rPr lang="en-US" dirty="0" err="1"/>
              <a:t>sjednává</a:t>
            </a:r>
            <a:r>
              <a:rPr lang="en-US" dirty="0"/>
              <a:t> </a:t>
            </a:r>
            <a:r>
              <a:rPr lang="en-US" dirty="0" err="1"/>
              <a:t>ceny</a:t>
            </a:r>
            <a:r>
              <a:rPr lang="en-US" dirty="0"/>
              <a:t> </a:t>
            </a:r>
            <a:r>
              <a:rPr lang="en-US" dirty="0" err="1"/>
              <a:t>na</a:t>
            </a:r>
            <a:r>
              <a:rPr lang="en-US" dirty="0"/>
              <a:t> </a:t>
            </a:r>
            <a:r>
              <a:rPr lang="en-US" dirty="0" err="1"/>
              <a:t>trhu</a:t>
            </a:r>
            <a:r>
              <a:rPr lang="en-US" dirty="0"/>
              <a:t>, </a:t>
            </a:r>
            <a:r>
              <a:rPr lang="en-US" dirty="0" err="1"/>
              <a:t>aniž</a:t>
            </a:r>
            <a:r>
              <a:rPr lang="en-US" dirty="0"/>
              <a:t> by </a:t>
            </a:r>
            <a:r>
              <a:rPr lang="en-US" dirty="0" err="1"/>
              <a:t>přitom</a:t>
            </a:r>
            <a:r>
              <a:rPr lang="en-US" dirty="0"/>
              <a:t> </a:t>
            </a:r>
            <a:r>
              <a:rPr lang="en-US" dirty="0" err="1"/>
              <a:t>byl</a:t>
            </a:r>
            <a:r>
              <a:rPr lang="en-US" dirty="0"/>
              <a:t> </a:t>
            </a:r>
            <a:r>
              <a:rPr lang="en-US" dirty="0" err="1"/>
              <a:t>vystaven</a:t>
            </a:r>
            <a:r>
              <a:rPr lang="en-US" dirty="0"/>
              <a:t> </a:t>
            </a:r>
            <a:r>
              <a:rPr lang="en-US" dirty="0" err="1"/>
              <a:t>podstatné</a:t>
            </a:r>
            <a:r>
              <a:rPr lang="en-US" dirty="0"/>
              <a:t> </a:t>
            </a:r>
            <a:r>
              <a:rPr lang="en-US" dirty="0" err="1"/>
              <a:t>cenové</a:t>
            </a:r>
            <a:r>
              <a:rPr lang="en-US" dirty="0"/>
              <a:t> </a:t>
            </a:r>
            <a:r>
              <a:rPr lang="en-US" dirty="0" err="1"/>
              <a:t>soutěži</a:t>
            </a:r>
            <a:r>
              <a:rPr lang="en-US" dirty="0" smtClean="0"/>
              <a:t>;</a:t>
            </a:r>
            <a:endParaRPr lang="cs-CZ" dirty="0" smtClean="0"/>
          </a:p>
          <a:p>
            <a:r>
              <a:rPr lang="en-US" b="1" dirty="0" smtClean="0"/>
              <a:t> </a:t>
            </a:r>
            <a:r>
              <a:rPr lang="en-US" b="1" dirty="0" err="1"/>
              <a:t>nepřiměřený</a:t>
            </a:r>
            <a:r>
              <a:rPr lang="en-US" b="1" dirty="0"/>
              <a:t> </a:t>
            </a:r>
            <a:r>
              <a:rPr lang="en-US" b="1" dirty="0" err="1"/>
              <a:t>majetkový</a:t>
            </a:r>
            <a:r>
              <a:rPr lang="en-US" b="1" dirty="0"/>
              <a:t> </a:t>
            </a:r>
            <a:r>
              <a:rPr lang="en-US" b="1" dirty="0" err="1"/>
              <a:t>prospěch</a:t>
            </a:r>
            <a:r>
              <a:rPr lang="en-US" b="1" dirty="0"/>
              <a:t> </a:t>
            </a:r>
            <a:r>
              <a:rPr lang="en-US" dirty="0"/>
              <a:t>– ten </a:t>
            </a:r>
            <a:r>
              <a:rPr lang="en-US" dirty="0" err="1"/>
              <a:t>může</a:t>
            </a:r>
            <a:r>
              <a:rPr lang="en-US" dirty="0"/>
              <a:t> </a:t>
            </a:r>
            <a:r>
              <a:rPr lang="en-US" dirty="0" err="1"/>
              <a:t>získat</a:t>
            </a:r>
            <a:r>
              <a:rPr lang="en-US" dirty="0"/>
              <a:t> </a:t>
            </a:r>
            <a:r>
              <a:rPr lang="en-US" dirty="0" err="1"/>
              <a:t>jak</a:t>
            </a:r>
            <a:r>
              <a:rPr lang="en-US" dirty="0"/>
              <a:t> </a:t>
            </a:r>
            <a:r>
              <a:rPr lang="en-US" dirty="0" err="1"/>
              <a:t>prodávající</a:t>
            </a:r>
            <a:r>
              <a:rPr lang="en-US" dirty="0"/>
              <a:t>, </a:t>
            </a:r>
            <a:r>
              <a:rPr lang="en-US" dirty="0" err="1"/>
              <a:t>tak</a:t>
            </a:r>
            <a:r>
              <a:rPr lang="en-US" dirty="0"/>
              <a:t> </a:t>
            </a:r>
            <a:r>
              <a:rPr lang="en-US" dirty="0" err="1"/>
              <a:t>kupující</a:t>
            </a:r>
            <a:r>
              <a:rPr lang="en-US" dirty="0"/>
              <a:t>. </a:t>
            </a:r>
            <a:r>
              <a:rPr lang="en-US" dirty="0" err="1"/>
              <a:t>Prodávající</a:t>
            </a:r>
            <a:r>
              <a:rPr lang="en-US" dirty="0"/>
              <a:t>, </a:t>
            </a:r>
            <a:r>
              <a:rPr lang="en-US" dirty="0" err="1"/>
              <a:t>jestliže</a:t>
            </a:r>
            <a:r>
              <a:rPr lang="en-US" dirty="0"/>
              <a:t> </a:t>
            </a:r>
            <a:r>
              <a:rPr lang="en-US" dirty="0" err="1"/>
              <a:t>prodá</a:t>
            </a:r>
            <a:r>
              <a:rPr lang="en-US" dirty="0"/>
              <a:t> </a:t>
            </a:r>
            <a:r>
              <a:rPr lang="en-US" dirty="0" err="1"/>
              <a:t>zboží</a:t>
            </a:r>
            <a:r>
              <a:rPr lang="en-US" dirty="0"/>
              <a:t> </a:t>
            </a:r>
            <a:r>
              <a:rPr lang="en-US" dirty="0" err="1"/>
              <a:t>za</a:t>
            </a:r>
            <a:r>
              <a:rPr lang="en-US" dirty="0"/>
              <a:t> </a:t>
            </a:r>
            <a:r>
              <a:rPr lang="en-US" dirty="0" err="1"/>
              <a:t>cenu</a:t>
            </a:r>
            <a:r>
              <a:rPr lang="en-US" dirty="0"/>
              <a:t> </a:t>
            </a:r>
            <a:r>
              <a:rPr lang="en-US" dirty="0" err="1"/>
              <a:t>zahrnující</a:t>
            </a:r>
            <a:r>
              <a:rPr lang="en-US" dirty="0"/>
              <a:t> </a:t>
            </a:r>
            <a:r>
              <a:rPr lang="en-US" dirty="0" err="1"/>
              <a:t>neoprávněné</a:t>
            </a:r>
            <a:r>
              <a:rPr lang="en-US" dirty="0"/>
              <a:t> </a:t>
            </a:r>
            <a:r>
              <a:rPr lang="en-US" dirty="0" err="1"/>
              <a:t>náklady</a:t>
            </a:r>
            <a:r>
              <a:rPr lang="en-US" dirty="0"/>
              <a:t> </a:t>
            </a:r>
            <a:r>
              <a:rPr lang="en-US" dirty="0" err="1"/>
              <a:t>nebo</a:t>
            </a:r>
            <a:r>
              <a:rPr lang="en-US" dirty="0"/>
              <a:t> </a:t>
            </a:r>
            <a:r>
              <a:rPr lang="en-US" dirty="0" err="1"/>
              <a:t>nepřiměřený</a:t>
            </a:r>
            <a:r>
              <a:rPr lang="en-US" dirty="0"/>
              <a:t> </a:t>
            </a:r>
            <a:r>
              <a:rPr lang="en-US" dirty="0" err="1"/>
              <a:t>zisk</a:t>
            </a:r>
            <a:r>
              <a:rPr lang="en-US" dirty="0"/>
              <a:t>, </a:t>
            </a:r>
            <a:r>
              <a:rPr lang="en-US" dirty="0" err="1"/>
              <a:t>příp</a:t>
            </a:r>
            <a:r>
              <a:rPr lang="en-US" dirty="0"/>
              <a:t>. </a:t>
            </a:r>
            <a:r>
              <a:rPr lang="en-US" dirty="0" err="1"/>
              <a:t>že</a:t>
            </a:r>
            <a:r>
              <a:rPr lang="en-US" dirty="0"/>
              <a:t> </a:t>
            </a:r>
            <a:r>
              <a:rPr lang="en-US" dirty="0" err="1"/>
              <a:t>cena</a:t>
            </a:r>
            <a:r>
              <a:rPr lang="en-US" dirty="0"/>
              <a:t> je </a:t>
            </a:r>
            <a:r>
              <a:rPr lang="en-US" dirty="0" err="1"/>
              <a:t>vyšší</a:t>
            </a:r>
            <a:r>
              <a:rPr lang="en-US" dirty="0"/>
              <a:t>, </a:t>
            </a:r>
            <a:r>
              <a:rPr lang="en-US" dirty="0" err="1"/>
              <a:t>než</a:t>
            </a:r>
            <a:r>
              <a:rPr lang="en-US" dirty="0"/>
              <a:t> </a:t>
            </a:r>
            <a:r>
              <a:rPr lang="en-US" dirty="0" err="1"/>
              <a:t>maximální</a:t>
            </a:r>
            <a:r>
              <a:rPr lang="en-US" dirty="0"/>
              <a:t> </a:t>
            </a:r>
            <a:r>
              <a:rPr lang="en-US" dirty="0" err="1"/>
              <a:t>nebo</a:t>
            </a:r>
            <a:r>
              <a:rPr lang="en-US" dirty="0"/>
              <a:t> </a:t>
            </a:r>
            <a:r>
              <a:rPr lang="en-US" dirty="0" err="1"/>
              <a:t>pevně</a:t>
            </a:r>
            <a:r>
              <a:rPr lang="en-US" dirty="0"/>
              <a:t> </a:t>
            </a:r>
            <a:r>
              <a:rPr lang="en-US" dirty="0" err="1"/>
              <a:t>úředně</a:t>
            </a:r>
            <a:r>
              <a:rPr lang="en-US" dirty="0"/>
              <a:t> </a:t>
            </a:r>
            <a:r>
              <a:rPr lang="en-US" dirty="0" err="1"/>
              <a:t>stanovená</a:t>
            </a:r>
            <a:r>
              <a:rPr lang="en-US" dirty="0"/>
              <a:t> </a:t>
            </a:r>
            <a:r>
              <a:rPr lang="en-US" dirty="0" err="1"/>
              <a:t>nebo</a:t>
            </a:r>
            <a:r>
              <a:rPr lang="en-US" dirty="0"/>
              <a:t> </a:t>
            </a:r>
            <a:r>
              <a:rPr lang="en-US" dirty="0" err="1"/>
              <a:t>než</a:t>
            </a:r>
            <a:r>
              <a:rPr lang="en-US" dirty="0"/>
              <a:t> by </a:t>
            </a:r>
            <a:r>
              <a:rPr lang="en-US" dirty="0" err="1"/>
              <a:t>odpovídalo</a:t>
            </a:r>
            <a:r>
              <a:rPr lang="en-US" dirty="0"/>
              <a:t> </a:t>
            </a:r>
            <a:r>
              <a:rPr lang="en-US" dirty="0" err="1"/>
              <a:t>pravidlům</a:t>
            </a:r>
            <a:r>
              <a:rPr lang="en-US" dirty="0"/>
              <a:t> </a:t>
            </a:r>
            <a:r>
              <a:rPr lang="en-US" dirty="0" err="1"/>
              <a:t>cenové</a:t>
            </a:r>
            <a:r>
              <a:rPr lang="en-US" dirty="0"/>
              <a:t> </a:t>
            </a:r>
            <a:r>
              <a:rPr lang="en-US" dirty="0" err="1" smtClean="0"/>
              <a:t>regulace</a:t>
            </a:r>
            <a:r>
              <a:rPr lang="cs-CZ" dirty="0" smtClean="0"/>
              <a:t>.</a:t>
            </a:r>
            <a:endParaRPr lang="en-US" dirty="0"/>
          </a:p>
          <a:p>
            <a:r>
              <a:rPr lang="en-US" b="1" dirty="0" err="1" smtClean="0"/>
              <a:t>obvyklá</a:t>
            </a:r>
            <a:r>
              <a:rPr lang="en-US" b="1" dirty="0" smtClean="0"/>
              <a:t> </a:t>
            </a:r>
            <a:r>
              <a:rPr lang="en-US" b="1" dirty="0" err="1"/>
              <a:t>cena</a:t>
            </a:r>
            <a:r>
              <a:rPr lang="en-US" b="1" dirty="0"/>
              <a:t> </a:t>
            </a:r>
            <a:r>
              <a:rPr lang="en-US" dirty="0"/>
              <a:t>– </a:t>
            </a:r>
            <a:r>
              <a:rPr lang="en-US" dirty="0" err="1"/>
              <a:t>cena</a:t>
            </a:r>
            <a:r>
              <a:rPr lang="en-US" dirty="0"/>
              <a:t> </a:t>
            </a:r>
            <a:r>
              <a:rPr lang="en-US" dirty="0" err="1"/>
              <a:t>shodného</a:t>
            </a:r>
            <a:r>
              <a:rPr lang="en-US" dirty="0"/>
              <a:t> </a:t>
            </a:r>
            <a:r>
              <a:rPr lang="en-US" dirty="0" err="1"/>
              <a:t>nebo</a:t>
            </a:r>
            <a:r>
              <a:rPr lang="en-US" dirty="0"/>
              <a:t> z </a:t>
            </a:r>
            <a:r>
              <a:rPr lang="en-US" dirty="0" err="1"/>
              <a:t>hlediska</a:t>
            </a:r>
            <a:r>
              <a:rPr lang="en-US" dirty="0"/>
              <a:t> </a:t>
            </a:r>
            <a:r>
              <a:rPr lang="en-US" dirty="0" err="1"/>
              <a:t>užití</a:t>
            </a:r>
            <a:r>
              <a:rPr lang="en-US" dirty="0"/>
              <a:t> </a:t>
            </a:r>
            <a:r>
              <a:rPr lang="en-US" dirty="0" err="1"/>
              <a:t>porovnatelného</a:t>
            </a:r>
            <a:r>
              <a:rPr lang="en-US" dirty="0"/>
              <a:t> </a:t>
            </a:r>
            <a:r>
              <a:rPr lang="en-US" dirty="0" err="1"/>
              <a:t>nebo</a:t>
            </a:r>
            <a:r>
              <a:rPr lang="en-US" dirty="0"/>
              <a:t> </a:t>
            </a:r>
            <a:r>
              <a:rPr lang="en-US" dirty="0" err="1"/>
              <a:t>vzájemně</a:t>
            </a:r>
            <a:r>
              <a:rPr lang="en-US" dirty="0"/>
              <a:t> </a:t>
            </a:r>
            <a:r>
              <a:rPr lang="en-US" dirty="0" err="1"/>
              <a:t>zastupitel-ného</a:t>
            </a:r>
            <a:r>
              <a:rPr lang="en-US" dirty="0"/>
              <a:t> </a:t>
            </a:r>
            <a:r>
              <a:rPr lang="en-US" dirty="0" err="1"/>
              <a:t>zboží</a:t>
            </a:r>
            <a:r>
              <a:rPr lang="en-US" dirty="0"/>
              <a:t> </a:t>
            </a:r>
            <a:r>
              <a:rPr lang="en-US" dirty="0" err="1"/>
              <a:t>volně</a:t>
            </a:r>
            <a:r>
              <a:rPr lang="en-US" dirty="0"/>
              <a:t> </a:t>
            </a:r>
            <a:r>
              <a:rPr lang="en-US" dirty="0" err="1"/>
              <a:t>sjednávána</a:t>
            </a:r>
            <a:r>
              <a:rPr lang="en-US" dirty="0"/>
              <a:t> </a:t>
            </a:r>
            <a:r>
              <a:rPr lang="en-US" dirty="0" err="1"/>
              <a:t>mezi</a:t>
            </a:r>
            <a:r>
              <a:rPr lang="en-US" dirty="0"/>
              <a:t> </a:t>
            </a:r>
            <a:r>
              <a:rPr lang="en-US" dirty="0" err="1"/>
              <a:t>prodávajícími</a:t>
            </a:r>
            <a:r>
              <a:rPr lang="en-US" dirty="0"/>
              <a:t> a </a:t>
            </a:r>
            <a:r>
              <a:rPr lang="en-US" dirty="0" err="1"/>
              <a:t>kupujícími</a:t>
            </a:r>
            <a:r>
              <a:rPr lang="en-US" dirty="0"/>
              <a:t>, </a:t>
            </a:r>
            <a:r>
              <a:rPr lang="en-US" dirty="0" err="1"/>
              <a:t>kteří</a:t>
            </a:r>
            <a:r>
              <a:rPr lang="en-US" dirty="0"/>
              <a:t> </a:t>
            </a:r>
            <a:r>
              <a:rPr lang="en-US" dirty="0" err="1"/>
              <a:t>jsou</a:t>
            </a:r>
            <a:r>
              <a:rPr lang="en-US" dirty="0"/>
              <a:t> </a:t>
            </a:r>
            <a:r>
              <a:rPr lang="en-US" dirty="0" err="1"/>
              <a:t>na</a:t>
            </a:r>
            <a:r>
              <a:rPr lang="en-US" dirty="0"/>
              <a:t> </a:t>
            </a:r>
            <a:r>
              <a:rPr lang="en-US" dirty="0" err="1"/>
              <a:t>sobě</a:t>
            </a:r>
            <a:r>
              <a:rPr lang="en-US" dirty="0"/>
              <a:t> </a:t>
            </a:r>
            <a:r>
              <a:rPr lang="en-US" dirty="0" err="1"/>
              <a:t>navzájem</a:t>
            </a:r>
            <a:r>
              <a:rPr lang="en-US" dirty="0"/>
              <a:t> </a:t>
            </a:r>
            <a:r>
              <a:rPr lang="en-US" dirty="0" err="1"/>
              <a:t>eko-nomicky</a:t>
            </a:r>
            <a:r>
              <a:rPr lang="en-US" dirty="0"/>
              <a:t>, </a:t>
            </a:r>
            <a:r>
              <a:rPr lang="en-US" dirty="0" err="1"/>
              <a:t>kapitálově</a:t>
            </a:r>
            <a:r>
              <a:rPr lang="en-US" dirty="0"/>
              <a:t> </a:t>
            </a:r>
            <a:r>
              <a:rPr lang="en-US" dirty="0" err="1"/>
              <a:t>nebo</a:t>
            </a:r>
            <a:r>
              <a:rPr lang="en-US" dirty="0"/>
              <a:t> </a:t>
            </a:r>
            <a:r>
              <a:rPr lang="en-US" dirty="0" err="1"/>
              <a:t>personálně</a:t>
            </a:r>
            <a:r>
              <a:rPr lang="en-US" dirty="0"/>
              <a:t> </a:t>
            </a:r>
            <a:r>
              <a:rPr lang="en-US" dirty="0" err="1"/>
              <a:t>nezávislí</a:t>
            </a:r>
            <a:r>
              <a:rPr lang="en-US" dirty="0"/>
              <a:t> </a:t>
            </a:r>
            <a:r>
              <a:rPr lang="en-US" dirty="0" err="1"/>
              <a:t>na</a:t>
            </a:r>
            <a:r>
              <a:rPr lang="en-US" dirty="0"/>
              <a:t> </a:t>
            </a:r>
            <a:r>
              <a:rPr lang="en-US" dirty="0" err="1"/>
              <a:t>daném</a:t>
            </a:r>
            <a:r>
              <a:rPr lang="en-US" dirty="0"/>
              <a:t> </a:t>
            </a:r>
            <a:r>
              <a:rPr lang="en-US" dirty="0" err="1"/>
              <a:t>trhu</a:t>
            </a:r>
            <a:r>
              <a:rPr lang="en-US" dirty="0"/>
              <a:t>, </a:t>
            </a:r>
            <a:r>
              <a:rPr lang="en-US" dirty="0" err="1"/>
              <a:t>který</a:t>
            </a:r>
            <a:r>
              <a:rPr lang="en-US" dirty="0"/>
              <a:t> </a:t>
            </a:r>
            <a:r>
              <a:rPr lang="en-US" dirty="0" err="1"/>
              <a:t>není</a:t>
            </a:r>
            <a:r>
              <a:rPr lang="en-US" dirty="0"/>
              <a:t> </a:t>
            </a:r>
            <a:r>
              <a:rPr lang="en-US" dirty="0" err="1"/>
              <a:t>ohrožen</a:t>
            </a:r>
            <a:r>
              <a:rPr lang="en-US" dirty="0"/>
              <a:t> </a:t>
            </a:r>
            <a:r>
              <a:rPr lang="en-US" dirty="0" err="1"/>
              <a:t>účinky</a:t>
            </a:r>
            <a:r>
              <a:rPr lang="en-US" dirty="0"/>
              <a:t> </a:t>
            </a:r>
            <a:r>
              <a:rPr lang="en-US" dirty="0" err="1"/>
              <a:t>ome-zení</a:t>
            </a:r>
            <a:r>
              <a:rPr lang="en-US" dirty="0"/>
              <a:t> </a:t>
            </a:r>
            <a:r>
              <a:rPr lang="en-US" dirty="0" err="1"/>
              <a:t>hospodářské</a:t>
            </a:r>
            <a:r>
              <a:rPr lang="en-US" dirty="0"/>
              <a:t> </a:t>
            </a:r>
            <a:r>
              <a:rPr lang="en-US" dirty="0" err="1"/>
              <a:t>soutěže</a:t>
            </a:r>
            <a:r>
              <a:rPr lang="en-US" dirty="0"/>
              <a:t>,</a:t>
            </a:r>
          </a:p>
          <a:p>
            <a:r>
              <a:rPr lang="en-US" b="1" dirty="0" err="1" smtClean="0"/>
              <a:t>ekonomicky</a:t>
            </a:r>
            <a:r>
              <a:rPr lang="en-US" b="1" dirty="0" smtClean="0"/>
              <a:t> </a:t>
            </a:r>
            <a:r>
              <a:rPr lang="en-US" b="1" dirty="0" err="1"/>
              <a:t>oprávněné</a:t>
            </a:r>
            <a:r>
              <a:rPr lang="en-US" b="1" dirty="0"/>
              <a:t> </a:t>
            </a:r>
            <a:r>
              <a:rPr lang="en-US" b="1" dirty="0" err="1"/>
              <a:t>náklady</a:t>
            </a:r>
            <a:r>
              <a:rPr lang="en-US" b="1" dirty="0"/>
              <a:t> </a:t>
            </a:r>
            <a:r>
              <a:rPr lang="en-US" dirty="0"/>
              <a:t>– </a:t>
            </a:r>
            <a:r>
              <a:rPr lang="en-US" dirty="0" err="1"/>
              <a:t>náklady</a:t>
            </a:r>
            <a:r>
              <a:rPr lang="en-US" dirty="0"/>
              <a:t> </a:t>
            </a:r>
            <a:r>
              <a:rPr lang="en-US" dirty="0" err="1"/>
              <a:t>pořízení</a:t>
            </a:r>
            <a:r>
              <a:rPr lang="en-US" dirty="0"/>
              <a:t> </a:t>
            </a:r>
            <a:r>
              <a:rPr lang="en-US" dirty="0" err="1"/>
              <a:t>odpovídajícího</a:t>
            </a:r>
            <a:r>
              <a:rPr lang="en-US" dirty="0"/>
              <a:t> </a:t>
            </a:r>
            <a:r>
              <a:rPr lang="en-US" dirty="0" err="1"/>
              <a:t>množství</a:t>
            </a:r>
            <a:r>
              <a:rPr lang="en-US" dirty="0"/>
              <a:t> </a:t>
            </a:r>
            <a:r>
              <a:rPr lang="en-US" dirty="0" err="1"/>
              <a:t>přímého</a:t>
            </a:r>
            <a:r>
              <a:rPr lang="en-US" dirty="0"/>
              <a:t> </a:t>
            </a:r>
            <a:r>
              <a:rPr lang="en-US" dirty="0" err="1"/>
              <a:t>materiálu</a:t>
            </a:r>
            <a:r>
              <a:rPr lang="en-US" dirty="0"/>
              <a:t>, </a:t>
            </a:r>
            <a:r>
              <a:rPr lang="en-US" dirty="0" err="1"/>
              <a:t>mzdové</a:t>
            </a:r>
            <a:r>
              <a:rPr lang="en-US" dirty="0"/>
              <a:t> a </a:t>
            </a:r>
            <a:r>
              <a:rPr lang="en-US" dirty="0" err="1"/>
              <a:t>ostatní</a:t>
            </a:r>
            <a:r>
              <a:rPr lang="en-US" dirty="0"/>
              <a:t> </a:t>
            </a:r>
            <a:r>
              <a:rPr lang="en-US" dirty="0" err="1"/>
              <a:t>osobní</a:t>
            </a:r>
            <a:r>
              <a:rPr lang="en-US" dirty="0"/>
              <a:t> </a:t>
            </a:r>
            <a:r>
              <a:rPr lang="en-US" dirty="0" err="1"/>
              <a:t>náklady</a:t>
            </a:r>
            <a:r>
              <a:rPr lang="en-US" dirty="0"/>
              <a:t>, </a:t>
            </a:r>
            <a:r>
              <a:rPr lang="en-US" dirty="0" err="1"/>
              <a:t>technologicky</a:t>
            </a:r>
            <a:r>
              <a:rPr lang="en-US" dirty="0"/>
              <a:t> </a:t>
            </a:r>
            <a:r>
              <a:rPr lang="en-US" dirty="0" err="1"/>
              <a:t>nezbytné</a:t>
            </a:r>
            <a:r>
              <a:rPr lang="en-US" dirty="0"/>
              <a:t> </a:t>
            </a:r>
            <a:r>
              <a:rPr lang="en-US" dirty="0" err="1"/>
              <a:t>ostatní</a:t>
            </a:r>
            <a:r>
              <a:rPr lang="en-US" dirty="0"/>
              <a:t> </a:t>
            </a:r>
            <a:r>
              <a:rPr lang="en-US" dirty="0" err="1"/>
              <a:t>přímé</a:t>
            </a:r>
            <a:r>
              <a:rPr lang="en-US" dirty="0"/>
              <a:t> a </a:t>
            </a:r>
            <a:r>
              <a:rPr lang="en-US" dirty="0" err="1"/>
              <a:t>nepřímé</a:t>
            </a:r>
            <a:r>
              <a:rPr lang="en-US" dirty="0"/>
              <a:t> </a:t>
            </a:r>
            <a:r>
              <a:rPr lang="en-US" dirty="0" err="1"/>
              <a:t>náklady</a:t>
            </a:r>
            <a:r>
              <a:rPr lang="en-US" dirty="0"/>
              <a:t> a </a:t>
            </a:r>
            <a:r>
              <a:rPr lang="en-US" dirty="0" err="1"/>
              <a:t>náklady</a:t>
            </a:r>
            <a:r>
              <a:rPr lang="en-US" dirty="0"/>
              <a:t> </a:t>
            </a:r>
            <a:r>
              <a:rPr lang="en-US" dirty="0" err="1"/>
              <a:t>oběhu</a:t>
            </a:r>
            <a:r>
              <a:rPr lang="en-US" dirty="0"/>
              <a:t>; v </a:t>
            </a:r>
            <a:r>
              <a:rPr lang="en-US" dirty="0" err="1"/>
              <a:t>případě</a:t>
            </a:r>
            <a:r>
              <a:rPr lang="en-US" dirty="0"/>
              <a:t> </a:t>
            </a:r>
            <a:r>
              <a:rPr lang="en-US" dirty="0" err="1"/>
              <a:t>posuzování</a:t>
            </a:r>
            <a:r>
              <a:rPr lang="en-US" dirty="0"/>
              <a:t> je </a:t>
            </a:r>
            <a:r>
              <a:rPr lang="en-US" dirty="0" err="1"/>
              <a:t>nutné</a:t>
            </a:r>
            <a:r>
              <a:rPr lang="en-US" dirty="0"/>
              <a:t> </a:t>
            </a:r>
            <a:r>
              <a:rPr lang="en-US" dirty="0" err="1"/>
              <a:t>brát</a:t>
            </a:r>
            <a:r>
              <a:rPr lang="en-US" dirty="0"/>
              <a:t> </a:t>
            </a:r>
            <a:r>
              <a:rPr lang="en-US" dirty="0" err="1"/>
              <a:t>zřetel</a:t>
            </a:r>
            <a:r>
              <a:rPr lang="en-US" dirty="0"/>
              <a:t> </a:t>
            </a:r>
            <a:r>
              <a:rPr lang="en-US" dirty="0" err="1"/>
              <a:t>na</a:t>
            </a:r>
            <a:r>
              <a:rPr lang="en-US" dirty="0"/>
              <a:t> </a:t>
            </a:r>
            <a:r>
              <a:rPr lang="en-US" dirty="0" err="1"/>
              <a:t>dlouhodobě</a:t>
            </a:r>
            <a:r>
              <a:rPr lang="en-US" dirty="0"/>
              <a:t> </a:t>
            </a:r>
            <a:r>
              <a:rPr lang="en-US" dirty="0" err="1"/>
              <a:t>obvyklé</a:t>
            </a:r>
            <a:r>
              <a:rPr lang="en-US" dirty="0"/>
              <a:t> </a:t>
            </a:r>
            <a:r>
              <a:rPr lang="en-US" dirty="0" err="1"/>
              <a:t>úrovně</a:t>
            </a:r>
            <a:r>
              <a:rPr lang="en-US" dirty="0"/>
              <a:t> </a:t>
            </a:r>
            <a:r>
              <a:rPr lang="en-US" dirty="0" err="1"/>
              <a:t>těchto</a:t>
            </a:r>
            <a:r>
              <a:rPr lang="en-US" dirty="0"/>
              <a:t> </a:t>
            </a:r>
            <a:r>
              <a:rPr lang="en-US" dirty="0" err="1"/>
              <a:t>nákladů</a:t>
            </a:r>
            <a:r>
              <a:rPr lang="en-US" dirty="0"/>
              <a:t> se </a:t>
            </a:r>
            <a:r>
              <a:rPr lang="en-US" dirty="0" err="1"/>
              <a:t>zvláštním</a:t>
            </a:r>
            <a:r>
              <a:rPr lang="en-US" dirty="0"/>
              <a:t> </a:t>
            </a:r>
            <a:r>
              <a:rPr lang="en-US" dirty="0" err="1"/>
              <a:t>zřetelem</a:t>
            </a:r>
            <a:r>
              <a:rPr lang="en-US" dirty="0"/>
              <a:t> </a:t>
            </a:r>
            <a:r>
              <a:rPr lang="en-US" dirty="0" err="1"/>
              <a:t>na</a:t>
            </a:r>
            <a:r>
              <a:rPr lang="en-US" dirty="0"/>
              <a:t> </a:t>
            </a:r>
            <a:r>
              <a:rPr lang="en-US" dirty="0" err="1"/>
              <a:t>specifika</a:t>
            </a:r>
            <a:r>
              <a:rPr lang="en-US" dirty="0"/>
              <a:t> </a:t>
            </a:r>
            <a:r>
              <a:rPr lang="en-US" dirty="0" err="1"/>
              <a:t>daného</a:t>
            </a:r>
            <a:r>
              <a:rPr lang="en-US" dirty="0"/>
              <a:t> </a:t>
            </a:r>
            <a:r>
              <a:rPr lang="en-US" dirty="0" err="1"/>
              <a:t>zboží</a:t>
            </a:r>
            <a:r>
              <a:rPr lang="en-US" dirty="0"/>
              <a:t>,</a:t>
            </a:r>
          </a:p>
          <a:p>
            <a:r>
              <a:rPr lang="en-US" b="1" dirty="0" err="1" smtClean="0"/>
              <a:t>přiměřený</a:t>
            </a:r>
            <a:r>
              <a:rPr lang="en-US" b="1" dirty="0" smtClean="0"/>
              <a:t> </a:t>
            </a:r>
            <a:r>
              <a:rPr lang="en-US" b="1" dirty="0" err="1"/>
              <a:t>zisk</a:t>
            </a:r>
            <a:r>
              <a:rPr lang="en-US" b="1" dirty="0"/>
              <a:t> </a:t>
            </a:r>
            <a:r>
              <a:rPr lang="en-US" dirty="0"/>
              <a:t>– </a:t>
            </a:r>
            <a:r>
              <a:rPr lang="en-US" dirty="0" err="1"/>
              <a:t>zisk</a:t>
            </a:r>
            <a:r>
              <a:rPr lang="en-US" dirty="0"/>
              <a:t> </a:t>
            </a:r>
            <a:r>
              <a:rPr lang="en-US" dirty="0" err="1"/>
              <a:t>spojený</a:t>
            </a:r>
            <a:r>
              <a:rPr lang="en-US" dirty="0"/>
              <a:t> s </a:t>
            </a:r>
            <a:r>
              <a:rPr lang="en-US" dirty="0" err="1"/>
              <a:t>výrobou</a:t>
            </a:r>
            <a:r>
              <a:rPr lang="en-US" dirty="0"/>
              <a:t> a </a:t>
            </a:r>
            <a:r>
              <a:rPr lang="en-US" dirty="0" err="1"/>
              <a:t>prodejem</a:t>
            </a:r>
            <a:r>
              <a:rPr lang="en-US" dirty="0"/>
              <a:t> </a:t>
            </a:r>
            <a:r>
              <a:rPr lang="en-US" dirty="0" err="1"/>
              <a:t>daného</a:t>
            </a:r>
            <a:r>
              <a:rPr lang="en-US" dirty="0"/>
              <a:t> </a:t>
            </a:r>
            <a:r>
              <a:rPr lang="en-US" dirty="0" err="1"/>
              <a:t>zboží</a:t>
            </a:r>
            <a:r>
              <a:rPr lang="en-US" dirty="0"/>
              <a:t>, </a:t>
            </a:r>
            <a:r>
              <a:rPr lang="en-US" dirty="0" err="1"/>
              <a:t>odpovídající</a:t>
            </a:r>
            <a:r>
              <a:rPr lang="en-US" dirty="0"/>
              <a:t> </a:t>
            </a:r>
            <a:r>
              <a:rPr lang="en-US" dirty="0" err="1"/>
              <a:t>obvyklému</a:t>
            </a:r>
            <a:r>
              <a:rPr lang="en-US" dirty="0"/>
              <a:t> </a:t>
            </a:r>
            <a:r>
              <a:rPr lang="en-US" dirty="0" err="1"/>
              <a:t>zisku</a:t>
            </a:r>
            <a:r>
              <a:rPr lang="en-US" dirty="0"/>
              <a:t> </a:t>
            </a:r>
            <a:r>
              <a:rPr lang="en-US" dirty="0" err="1"/>
              <a:t>dlouhodobě</a:t>
            </a:r>
            <a:r>
              <a:rPr lang="en-US" dirty="0"/>
              <a:t> </a:t>
            </a:r>
            <a:r>
              <a:rPr lang="en-US" dirty="0" err="1"/>
              <a:t>dosahovanému</a:t>
            </a:r>
            <a:r>
              <a:rPr lang="en-US" dirty="0"/>
              <a:t> </a:t>
            </a:r>
            <a:r>
              <a:rPr lang="en-US" dirty="0" err="1"/>
              <a:t>při</a:t>
            </a:r>
            <a:r>
              <a:rPr lang="en-US" dirty="0"/>
              <a:t> </a:t>
            </a:r>
            <a:r>
              <a:rPr lang="en-US" dirty="0" err="1"/>
              <a:t>srovnatelných</a:t>
            </a:r>
            <a:r>
              <a:rPr lang="en-US" dirty="0"/>
              <a:t> </a:t>
            </a:r>
            <a:r>
              <a:rPr lang="en-US" dirty="0" err="1"/>
              <a:t>ekonomických</a:t>
            </a:r>
            <a:r>
              <a:rPr lang="en-US" dirty="0"/>
              <a:t> </a:t>
            </a:r>
            <a:r>
              <a:rPr lang="en-US" dirty="0" err="1"/>
              <a:t>činnostech</a:t>
            </a:r>
            <a:r>
              <a:rPr lang="en-US" dirty="0"/>
              <a:t> a </a:t>
            </a:r>
            <a:r>
              <a:rPr lang="en-US" dirty="0" err="1"/>
              <a:t>zároveň</a:t>
            </a:r>
            <a:r>
              <a:rPr lang="en-US" dirty="0"/>
              <a:t> </a:t>
            </a:r>
            <a:r>
              <a:rPr lang="en-US" dirty="0" err="1"/>
              <a:t>zajišťující</a:t>
            </a:r>
            <a:r>
              <a:rPr lang="en-US" dirty="0"/>
              <a:t> </a:t>
            </a:r>
            <a:r>
              <a:rPr lang="en-US" dirty="0" err="1"/>
              <a:t>přiměřenou</a:t>
            </a:r>
            <a:r>
              <a:rPr lang="en-US" dirty="0"/>
              <a:t> </a:t>
            </a:r>
            <a:r>
              <a:rPr lang="en-US" dirty="0" err="1"/>
              <a:t>návratnost</a:t>
            </a:r>
            <a:r>
              <a:rPr lang="en-US" dirty="0"/>
              <a:t> </a:t>
            </a:r>
            <a:r>
              <a:rPr lang="en-US" dirty="0" err="1"/>
              <a:t>použitého</a:t>
            </a:r>
            <a:r>
              <a:rPr lang="en-US" dirty="0"/>
              <a:t> </a:t>
            </a:r>
            <a:r>
              <a:rPr lang="en-US" dirty="0" err="1"/>
              <a:t>kapitálu</a:t>
            </a:r>
            <a:r>
              <a:rPr lang="en-US" dirty="0"/>
              <a:t> v </a:t>
            </a:r>
            <a:r>
              <a:rPr lang="en-US" dirty="0" err="1"/>
              <a:t>přiměřeném</a:t>
            </a:r>
            <a:r>
              <a:rPr lang="en-US" dirty="0"/>
              <a:t> </a:t>
            </a:r>
            <a:r>
              <a:rPr lang="en-US" dirty="0" err="1"/>
              <a:t>časovém</a:t>
            </a:r>
            <a:r>
              <a:rPr lang="en-US" dirty="0"/>
              <a:t> </a:t>
            </a:r>
            <a:r>
              <a:rPr lang="en-US" dirty="0" err="1"/>
              <a:t>období</a:t>
            </a:r>
            <a:r>
              <a:rPr lang="en-US" dirty="0"/>
              <a:t>.</a:t>
            </a:r>
          </a:p>
        </p:txBody>
      </p:sp>
    </p:spTree>
    <p:extLst>
      <p:ext uri="{BB962C8B-B14F-4D97-AF65-F5344CB8AC3E}">
        <p14:creationId xmlns:p14="http://schemas.microsoft.com/office/powerpoint/2010/main" val="44292738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err="1"/>
              <a:t>Regulace</a:t>
            </a:r>
            <a:r>
              <a:rPr lang="en-US" b="1" dirty="0"/>
              <a:t> </a:t>
            </a:r>
            <a:r>
              <a:rPr lang="en-US" b="1" dirty="0" err="1"/>
              <a:t>cen</a:t>
            </a:r>
            <a:endParaRPr lang="en-US" dirty="0"/>
          </a:p>
        </p:txBody>
      </p:sp>
      <p:sp>
        <p:nvSpPr>
          <p:cNvPr id="3" name="Zástupný symbol pro obsah 2"/>
          <p:cNvSpPr>
            <a:spLocks noGrp="1"/>
          </p:cNvSpPr>
          <p:nvPr>
            <p:ph idx="1"/>
          </p:nvPr>
        </p:nvSpPr>
        <p:spPr/>
        <p:txBody>
          <a:bodyPr>
            <a:normAutofit fontScale="92500" lnSpcReduction="20000"/>
          </a:bodyPr>
          <a:lstStyle/>
          <a:p>
            <a:r>
              <a:rPr lang="en-US" b="1" dirty="0" err="1"/>
              <a:t>Úředně</a:t>
            </a:r>
            <a:r>
              <a:rPr lang="en-US" b="1" dirty="0"/>
              <a:t> </a:t>
            </a:r>
            <a:r>
              <a:rPr lang="en-US" b="1" dirty="0" err="1"/>
              <a:t>stanovené</a:t>
            </a:r>
            <a:r>
              <a:rPr lang="en-US" b="1" dirty="0"/>
              <a:t> </a:t>
            </a:r>
            <a:r>
              <a:rPr lang="en-US" b="1" dirty="0" err="1"/>
              <a:t>ceny</a:t>
            </a:r>
            <a:r>
              <a:rPr lang="en-US" b="1" dirty="0"/>
              <a:t> </a:t>
            </a:r>
            <a:r>
              <a:rPr lang="en-US" dirty="0" err="1"/>
              <a:t>jsou</a:t>
            </a:r>
            <a:r>
              <a:rPr lang="en-US" dirty="0"/>
              <a:t> </a:t>
            </a:r>
            <a:r>
              <a:rPr lang="en-US" dirty="0" err="1"/>
              <a:t>ceny</a:t>
            </a:r>
            <a:r>
              <a:rPr lang="en-US" dirty="0"/>
              <a:t> </a:t>
            </a:r>
            <a:r>
              <a:rPr lang="en-US" dirty="0" err="1"/>
              <a:t>určeného</a:t>
            </a:r>
            <a:r>
              <a:rPr lang="en-US" dirty="0"/>
              <a:t> </a:t>
            </a:r>
            <a:r>
              <a:rPr lang="en-US" dirty="0" err="1"/>
              <a:t>druhu</a:t>
            </a:r>
            <a:r>
              <a:rPr lang="en-US" dirty="0"/>
              <a:t> </a:t>
            </a:r>
            <a:r>
              <a:rPr lang="en-US" dirty="0" err="1"/>
              <a:t>zboží</a:t>
            </a:r>
            <a:r>
              <a:rPr lang="en-US" dirty="0"/>
              <a:t> </a:t>
            </a:r>
            <a:r>
              <a:rPr lang="en-US" dirty="0" err="1"/>
              <a:t>stanovené</a:t>
            </a:r>
            <a:r>
              <a:rPr lang="en-US" dirty="0"/>
              <a:t> </a:t>
            </a:r>
            <a:r>
              <a:rPr lang="en-US" dirty="0" err="1"/>
              <a:t>cenovými</a:t>
            </a:r>
            <a:r>
              <a:rPr lang="en-US" dirty="0"/>
              <a:t> </a:t>
            </a:r>
            <a:r>
              <a:rPr lang="en-US" dirty="0" err="1"/>
              <a:t>orgány</a:t>
            </a:r>
            <a:r>
              <a:rPr lang="en-US" dirty="0"/>
              <a:t> </a:t>
            </a:r>
            <a:r>
              <a:rPr lang="en-US" dirty="0" err="1"/>
              <a:t>jako</a:t>
            </a:r>
            <a:r>
              <a:rPr lang="en-US" dirty="0"/>
              <a:t> </a:t>
            </a:r>
            <a:r>
              <a:rPr lang="en-US" dirty="0" err="1" smtClean="0"/>
              <a:t>maximální</a:t>
            </a:r>
            <a:r>
              <a:rPr lang="en-US" dirty="0"/>
              <a:t>, </a:t>
            </a:r>
            <a:r>
              <a:rPr lang="en-US" dirty="0" err="1"/>
              <a:t>pevné</a:t>
            </a:r>
            <a:r>
              <a:rPr lang="en-US" dirty="0"/>
              <a:t> </a:t>
            </a:r>
            <a:r>
              <a:rPr lang="en-US" dirty="0" err="1"/>
              <a:t>nebo</a:t>
            </a:r>
            <a:r>
              <a:rPr lang="en-US" dirty="0"/>
              <a:t> </a:t>
            </a:r>
            <a:r>
              <a:rPr lang="en-US" dirty="0" err="1"/>
              <a:t>minimální</a:t>
            </a:r>
            <a:r>
              <a:rPr lang="en-US" dirty="0"/>
              <a:t>. </a:t>
            </a:r>
            <a:r>
              <a:rPr lang="en-US" dirty="0" err="1"/>
              <a:t>Maximální</a:t>
            </a:r>
            <a:r>
              <a:rPr lang="en-US" dirty="0"/>
              <a:t> </a:t>
            </a:r>
            <a:r>
              <a:rPr lang="en-US" dirty="0" err="1"/>
              <a:t>cenu</a:t>
            </a:r>
            <a:r>
              <a:rPr lang="en-US" dirty="0"/>
              <a:t> </a:t>
            </a:r>
            <a:r>
              <a:rPr lang="en-US" dirty="0" err="1"/>
              <a:t>nelze</a:t>
            </a:r>
            <a:r>
              <a:rPr lang="en-US" dirty="0"/>
              <a:t> </a:t>
            </a:r>
            <a:r>
              <a:rPr lang="en-US" dirty="0" err="1"/>
              <a:t>překročit</a:t>
            </a:r>
            <a:r>
              <a:rPr lang="en-US" dirty="0"/>
              <a:t>, </a:t>
            </a:r>
            <a:r>
              <a:rPr lang="en-US" dirty="0" err="1"/>
              <a:t>minimální</a:t>
            </a:r>
            <a:r>
              <a:rPr lang="en-US" dirty="0"/>
              <a:t> </a:t>
            </a:r>
            <a:r>
              <a:rPr lang="en-US" dirty="0" err="1"/>
              <a:t>cenu</a:t>
            </a:r>
            <a:r>
              <a:rPr lang="en-US" dirty="0"/>
              <a:t> </a:t>
            </a:r>
            <a:r>
              <a:rPr lang="en-US" dirty="0" err="1"/>
              <a:t>není</a:t>
            </a:r>
            <a:r>
              <a:rPr lang="en-US" dirty="0"/>
              <a:t> </a:t>
            </a:r>
            <a:r>
              <a:rPr lang="en-US" dirty="0" err="1"/>
              <a:t>možno</a:t>
            </a:r>
            <a:r>
              <a:rPr lang="en-US" dirty="0"/>
              <a:t> </a:t>
            </a:r>
            <a:r>
              <a:rPr lang="en-US" dirty="0" err="1"/>
              <a:t>snížit</a:t>
            </a:r>
            <a:r>
              <a:rPr lang="en-US" dirty="0"/>
              <a:t> a </a:t>
            </a:r>
            <a:r>
              <a:rPr lang="en-US" dirty="0" err="1"/>
              <a:t>pevnou</a:t>
            </a:r>
            <a:r>
              <a:rPr lang="en-US" dirty="0"/>
              <a:t> </a:t>
            </a:r>
            <a:r>
              <a:rPr lang="en-US" dirty="0" err="1"/>
              <a:t>cenu</a:t>
            </a:r>
            <a:r>
              <a:rPr lang="en-US" dirty="0"/>
              <a:t> </a:t>
            </a:r>
            <a:r>
              <a:rPr lang="en-US" dirty="0" err="1"/>
              <a:t>nelze</a:t>
            </a:r>
            <a:r>
              <a:rPr lang="en-US" dirty="0"/>
              <a:t> </a:t>
            </a:r>
            <a:r>
              <a:rPr lang="en-US" dirty="0" err="1"/>
              <a:t>změnit</a:t>
            </a:r>
            <a:r>
              <a:rPr lang="en-US" dirty="0"/>
              <a:t>. </a:t>
            </a:r>
            <a:r>
              <a:rPr lang="en-US" dirty="0" err="1"/>
              <a:t>Regulace</a:t>
            </a:r>
            <a:r>
              <a:rPr lang="en-US" dirty="0"/>
              <a:t> </a:t>
            </a:r>
            <a:r>
              <a:rPr lang="en-US" dirty="0" err="1"/>
              <a:t>formou</a:t>
            </a:r>
            <a:r>
              <a:rPr lang="en-US" dirty="0"/>
              <a:t> </a:t>
            </a:r>
            <a:r>
              <a:rPr lang="en-US" dirty="0" err="1"/>
              <a:t>maximální</a:t>
            </a:r>
            <a:r>
              <a:rPr lang="en-US" dirty="0"/>
              <a:t>, </a:t>
            </a:r>
            <a:r>
              <a:rPr lang="en-US" dirty="0" err="1"/>
              <a:t>minimální</a:t>
            </a:r>
            <a:r>
              <a:rPr lang="en-US" dirty="0"/>
              <a:t> </a:t>
            </a:r>
            <a:r>
              <a:rPr lang="en-US" dirty="0" err="1"/>
              <a:t>nebo</a:t>
            </a:r>
            <a:r>
              <a:rPr lang="en-US" dirty="0"/>
              <a:t> </a:t>
            </a:r>
            <a:r>
              <a:rPr lang="en-US" dirty="0" err="1"/>
              <a:t>pevné</a:t>
            </a:r>
            <a:r>
              <a:rPr lang="en-US" dirty="0"/>
              <a:t> </a:t>
            </a:r>
            <a:r>
              <a:rPr lang="en-US" dirty="0" err="1"/>
              <a:t>ceny</a:t>
            </a:r>
            <a:r>
              <a:rPr lang="en-US" dirty="0"/>
              <a:t> </a:t>
            </a:r>
            <a:r>
              <a:rPr lang="en-US" dirty="0" err="1"/>
              <a:t>platí</a:t>
            </a:r>
            <a:r>
              <a:rPr lang="en-US" dirty="0"/>
              <a:t> pro </a:t>
            </a:r>
            <a:r>
              <a:rPr lang="en-US" dirty="0" err="1"/>
              <a:t>všechny</a:t>
            </a:r>
            <a:r>
              <a:rPr lang="en-US" dirty="0"/>
              <a:t> </a:t>
            </a:r>
            <a:r>
              <a:rPr lang="en-US" dirty="0" err="1"/>
              <a:t>prodávající</a:t>
            </a:r>
            <a:r>
              <a:rPr lang="en-US" dirty="0"/>
              <a:t> a </a:t>
            </a:r>
            <a:r>
              <a:rPr lang="en-US" dirty="0" err="1"/>
              <a:t>kupující</a:t>
            </a:r>
            <a:r>
              <a:rPr lang="en-US" dirty="0"/>
              <a:t> </a:t>
            </a:r>
            <a:r>
              <a:rPr lang="en-US" dirty="0" err="1"/>
              <a:t>určeného</a:t>
            </a:r>
            <a:r>
              <a:rPr lang="en-US" dirty="0"/>
              <a:t> </a:t>
            </a:r>
            <a:r>
              <a:rPr lang="en-US" dirty="0" err="1"/>
              <a:t>druhu</a:t>
            </a:r>
            <a:r>
              <a:rPr lang="en-US" dirty="0"/>
              <a:t> </a:t>
            </a:r>
            <a:r>
              <a:rPr lang="en-US" dirty="0" err="1"/>
              <a:t>zboží</a:t>
            </a:r>
            <a:r>
              <a:rPr lang="en-US" dirty="0"/>
              <a:t>. </a:t>
            </a:r>
          </a:p>
          <a:p>
            <a:r>
              <a:rPr lang="en-US" b="1" dirty="0" err="1"/>
              <a:t>Věcné</a:t>
            </a:r>
            <a:r>
              <a:rPr lang="en-US" b="1" dirty="0"/>
              <a:t> </a:t>
            </a:r>
            <a:r>
              <a:rPr lang="en-US" b="1" dirty="0" err="1"/>
              <a:t>usměrňování</a:t>
            </a:r>
            <a:r>
              <a:rPr lang="en-US" b="1" dirty="0"/>
              <a:t> </a:t>
            </a:r>
            <a:r>
              <a:rPr lang="en-US" b="1" dirty="0" err="1"/>
              <a:t>cen</a:t>
            </a:r>
            <a:r>
              <a:rPr lang="en-US" b="1" dirty="0"/>
              <a:t> </a:t>
            </a:r>
            <a:r>
              <a:rPr lang="en-US" dirty="0"/>
              <a:t>je </a:t>
            </a:r>
            <a:r>
              <a:rPr lang="en-US" dirty="0" err="1"/>
              <a:t>charakteristické</a:t>
            </a:r>
            <a:r>
              <a:rPr lang="en-US" dirty="0"/>
              <a:t> </a:t>
            </a:r>
            <a:r>
              <a:rPr lang="en-US" dirty="0" err="1"/>
              <a:t>stanovením</a:t>
            </a:r>
            <a:r>
              <a:rPr lang="en-US" dirty="0"/>
              <a:t> </a:t>
            </a:r>
            <a:r>
              <a:rPr lang="en-US" dirty="0" err="1"/>
              <a:t>podmínek</a:t>
            </a:r>
            <a:r>
              <a:rPr lang="en-US" dirty="0"/>
              <a:t> pro </a:t>
            </a:r>
            <a:r>
              <a:rPr lang="en-US" dirty="0" err="1"/>
              <a:t>sjednání</a:t>
            </a:r>
            <a:r>
              <a:rPr lang="en-US" dirty="0"/>
              <a:t> cen. </a:t>
            </a:r>
            <a:r>
              <a:rPr lang="en-US" dirty="0" err="1"/>
              <a:t>Předmětný</a:t>
            </a:r>
            <a:r>
              <a:rPr lang="en-US" dirty="0"/>
              <a:t> </a:t>
            </a:r>
            <a:r>
              <a:rPr lang="en-US" dirty="0" err="1" smtClean="0"/>
              <a:t>způsob</a:t>
            </a:r>
            <a:r>
              <a:rPr lang="en-US" dirty="0" smtClean="0"/>
              <a:t> </a:t>
            </a:r>
            <a:r>
              <a:rPr lang="en-US" dirty="0" err="1"/>
              <a:t>regulace</a:t>
            </a:r>
            <a:r>
              <a:rPr lang="en-US" dirty="0"/>
              <a:t> je </a:t>
            </a:r>
            <a:r>
              <a:rPr lang="en-US" dirty="0" err="1"/>
              <a:t>závazný</a:t>
            </a:r>
            <a:r>
              <a:rPr lang="en-US" dirty="0"/>
              <a:t> pro </a:t>
            </a:r>
            <a:r>
              <a:rPr lang="en-US" dirty="0" err="1"/>
              <a:t>všechny</a:t>
            </a:r>
            <a:r>
              <a:rPr lang="en-US" dirty="0"/>
              <a:t> </a:t>
            </a:r>
            <a:r>
              <a:rPr lang="en-US" dirty="0" err="1"/>
              <a:t>prodávající</a:t>
            </a:r>
            <a:r>
              <a:rPr lang="en-US" dirty="0"/>
              <a:t> </a:t>
            </a:r>
            <a:r>
              <a:rPr lang="en-US" dirty="0" err="1"/>
              <a:t>určeného</a:t>
            </a:r>
            <a:r>
              <a:rPr lang="en-US" dirty="0"/>
              <a:t> </a:t>
            </a:r>
            <a:r>
              <a:rPr lang="en-US" dirty="0" err="1"/>
              <a:t>druhu</a:t>
            </a:r>
            <a:r>
              <a:rPr lang="en-US" dirty="0"/>
              <a:t> </a:t>
            </a:r>
            <a:r>
              <a:rPr lang="en-US" dirty="0" err="1"/>
              <a:t>zboží</a:t>
            </a:r>
            <a:r>
              <a:rPr lang="en-US" dirty="0"/>
              <a:t>. </a:t>
            </a:r>
            <a:r>
              <a:rPr lang="en-US" dirty="0" err="1"/>
              <a:t>Podmínky</a:t>
            </a:r>
            <a:r>
              <a:rPr lang="en-US" dirty="0"/>
              <a:t> pro </a:t>
            </a:r>
            <a:r>
              <a:rPr lang="en-US" dirty="0" err="1"/>
              <a:t>sjednání</a:t>
            </a:r>
            <a:r>
              <a:rPr lang="en-US" dirty="0"/>
              <a:t> </a:t>
            </a:r>
            <a:r>
              <a:rPr lang="en-US" dirty="0" err="1"/>
              <a:t>cen</a:t>
            </a:r>
            <a:r>
              <a:rPr lang="en-US" dirty="0"/>
              <a:t> </a:t>
            </a:r>
            <a:r>
              <a:rPr lang="en-US" dirty="0" err="1"/>
              <a:t>jsou</a:t>
            </a:r>
            <a:r>
              <a:rPr lang="en-US" dirty="0"/>
              <a:t> </a:t>
            </a:r>
            <a:r>
              <a:rPr lang="en-US" dirty="0" err="1"/>
              <a:t>definovány</a:t>
            </a:r>
            <a:r>
              <a:rPr lang="en-US" dirty="0"/>
              <a:t> </a:t>
            </a:r>
            <a:r>
              <a:rPr lang="cs-CZ" dirty="0"/>
              <a:t> </a:t>
            </a:r>
            <a:r>
              <a:rPr lang="cs-CZ" dirty="0" smtClean="0"/>
              <a:t>jako </a:t>
            </a:r>
            <a:r>
              <a:rPr lang="en-US" dirty="0" err="1" smtClean="0"/>
              <a:t>maximální</a:t>
            </a:r>
            <a:r>
              <a:rPr lang="en-US" dirty="0" smtClean="0"/>
              <a:t> </a:t>
            </a:r>
            <a:r>
              <a:rPr lang="en-US" dirty="0" err="1"/>
              <a:t>rozsah</a:t>
            </a:r>
            <a:r>
              <a:rPr lang="en-US" dirty="0"/>
              <a:t> </a:t>
            </a:r>
            <a:r>
              <a:rPr lang="en-US" dirty="0" err="1"/>
              <a:t>možného</a:t>
            </a:r>
            <a:r>
              <a:rPr lang="en-US" dirty="0"/>
              <a:t> </a:t>
            </a:r>
            <a:r>
              <a:rPr lang="en-US" dirty="0" err="1"/>
              <a:t>zvýšení</a:t>
            </a:r>
            <a:r>
              <a:rPr lang="en-US" dirty="0"/>
              <a:t> </a:t>
            </a:r>
            <a:r>
              <a:rPr lang="en-US" dirty="0" err="1"/>
              <a:t>ceny</a:t>
            </a:r>
            <a:r>
              <a:rPr lang="en-US" dirty="0"/>
              <a:t> </a:t>
            </a:r>
            <a:r>
              <a:rPr lang="en-US" dirty="0" err="1"/>
              <a:t>zboží</a:t>
            </a:r>
            <a:r>
              <a:rPr lang="en-US" dirty="0"/>
              <a:t> </a:t>
            </a:r>
            <a:r>
              <a:rPr lang="en-US" dirty="0" err="1"/>
              <a:t>ve</a:t>
            </a:r>
            <a:r>
              <a:rPr lang="en-US" dirty="0"/>
              <a:t> </a:t>
            </a:r>
            <a:r>
              <a:rPr lang="en-US" dirty="0" err="1"/>
              <a:t>vymezeném</a:t>
            </a:r>
            <a:r>
              <a:rPr lang="en-US" dirty="0"/>
              <a:t> </a:t>
            </a:r>
            <a:r>
              <a:rPr lang="en-US" dirty="0" err="1"/>
              <a:t>období</a:t>
            </a:r>
            <a:r>
              <a:rPr lang="en-US" dirty="0" smtClean="0"/>
              <a:t>, </a:t>
            </a:r>
            <a:r>
              <a:rPr lang="en-US" dirty="0" err="1"/>
              <a:t>maximální</a:t>
            </a:r>
            <a:r>
              <a:rPr lang="en-US" dirty="0"/>
              <a:t> </a:t>
            </a:r>
            <a:r>
              <a:rPr lang="en-US" dirty="0" err="1"/>
              <a:t>podíl</a:t>
            </a:r>
            <a:r>
              <a:rPr lang="en-US" dirty="0"/>
              <a:t>, v </a:t>
            </a:r>
            <a:r>
              <a:rPr lang="en-US" dirty="0" err="1"/>
              <a:t>němž</a:t>
            </a:r>
            <a:r>
              <a:rPr lang="en-US" dirty="0"/>
              <a:t> je </a:t>
            </a:r>
            <a:r>
              <a:rPr lang="en-US" dirty="0" err="1"/>
              <a:t>možné</a:t>
            </a:r>
            <a:r>
              <a:rPr lang="en-US" dirty="0"/>
              <a:t> </a:t>
            </a:r>
            <a:r>
              <a:rPr lang="en-US" dirty="0" err="1"/>
              <a:t>promítnout</a:t>
            </a:r>
            <a:r>
              <a:rPr lang="en-US" dirty="0"/>
              <a:t> do </a:t>
            </a:r>
            <a:r>
              <a:rPr lang="en-US" dirty="0" err="1"/>
              <a:t>ceny</a:t>
            </a:r>
            <a:r>
              <a:rPr lang="en-US" dirty="0"/>
              <a:t> </a:t>
            </a:r>
            <a:r>
              <a:rPr lang="en-US" dirty="0" err="1"/>
              <a:t>zvýšení</a:t>
            </a:r>
            <a:r>
              <a:rPr lang="en-US" dirty="0"/>
              <a:t> </a:t>
            </a:r>
            <a:r>
              <a:rPr lang="en-US" dirty="0" err="1"/>
              <a:t>cen</a:t>
            </a:r>
            <a:r>
              <a:rPr lang="en-US" dirty="0"/>
              <a:t> </a:t>
            </a:r>
            <a:r>
              <a:rPr lang="en-US" dirty="0" err="1"/>
              <a:t>určených</a:t>
            </a:r>
            <a:r>
              <a:rPr lang="en-US" dirty="0"/>
              <a:t> </a:t>
            </a:r>
            <a:r>
              <a:rPr lang="en-US" dirty="0" err="1"/>
              <a:t>vstupů</a:t>
            </a:r>
            <a:r>
              <a:rPr lang="en-US" dirty="0"/>
              <a:t> </a:t>
            </a:r>
            <a:r>
              <a:rPr lang="en-US" dirty="0" err="1"/>
              <a:t>ve</a:t>
            </a:r>
            <a:r>
              <a:rPr lang="en-US" dirty="0"/>
              <a:t> </a:t>
            </a:r>
            <a:r>
              <a:rPr lang="en-US" dirty="0" err="1"/>
              <a:t>vymeze-ném</a:t>
            </a:r>
            <a:r>
              <a:rPr lang="en-US" dirty="0"/>
              <a:t> </a:t>
            </a:r>
            <a:r>
              <a:rPr lang="en-US" dirty="0" err="1" smtClean="0"/>
              <a:t>období,závazný</a:t>
            </a:r>
            <a:r>
              <a:rPr lang="en-US" dirty="0" smtClean="0"/>
              <a:t> </a:t>
            </a:r>
            <a:r>
              <a:rPr lang="en-US" dirty="0" err="1"/>
              <a:t>postup</a:t>
            </a:r>
            <a:r>
              <a:rPr lang="en-US" dirty="0"/>
              <a:t> </a:t>
            </a:r>
            <a:r>
              <a:rPr lang="en-US" dirty="0" err="1"/>
              <a:t>při</a:t>
            </a:r>
            <a:r>
              <a:rPr lang="en-US" dirty="0"/>
              <a:t> </a:t>
            </a:r>
            <a:r>
              <a:rPr lang="en-US" dirty="0" err="1"/>
              <a:t>tvorbě</a:t>
            </a:r>
            <a:r>
              <a:rPr lang="en-US" dirty="0"/>
              <a:t> </a:t>
            </a:r>
            <a:r>
              <a:rPr lang="en-US" dirty="0" err="1"/>
              <a:t>ceny</a:t>
            </a:r>
            <a:r>
              <a:rPr lang="en-US" dirty="0"/>
              <a:t> </a:t>
            </a:r>
            <a:r>
              <a:rPr lang="en-US" dirty="0" err="1"/>
              <a:t>nebo</a:t>
            </a:r>
            <a:r>
              <a:rPr lang="en-US" dirty="0"/>
              <a:t> </a:t>
            </a:r>
            <a:r>
              <a:rPr lang="en-US" dirty="0" err="1"/>
              <a:t>při</a:t>
            </a:r>
            <a:r>
              <a:rPr lang="en-US" dirty="0"/>
              <a:t> </a:t>
            </a:r>
            <a:r>
              <a:rPr lang="en-US" dirty="0" err="1"/>
              <a:t>kalkulaci</a:t>
            </a:r>
            <a:r>
              <a:rPr lang="en-US" dirty="0"/>
              <a:t> </a:t>
            </a:r>
            <a:r>
              <a:rPr lang="en-US" dirty="0" err="1"/>
              <a:t>ceny</a:t>
            </a:r>
            <a:r>
              <a:rPr lang="en-US" dirty="0"/>
              <a:t>, </a:t>
            </a:r>
            <a:r>
              <a:rPr lang="en-US" dirty="0" err="1"/>
              <a:t>včetně</a:t>
            </a:r>
            <a:r>
              <a:rPr lang="en-US" dirty="0"/>
              <a:t> </a:t>
            </a:r>
            <a:r>
              <a:rPr lang="en-US" dirty="0" err="1"/>
              <a:t>zahrnování</a:t>
            </a:r>
            <a:r>
              <a:rPr lang="en-US" dirty="0"/>
              <a:t> </a:t>
            </a:r>
            <a:r>
              <a:rPr lang="en-US" dirty="0" err="1"/>
              <a:t>přiměřeného</a:t>
            </a:r>
            <a:r>
              <a:rPr lang="en-US" dirty="0"/>
              <a:t> </a:t>
            </a:r>
            <a:r>
              <a:rPr lang="en-US" dirty="0" err="1"/>
              <a:t>zisku</a:t>
            </a:r>
            <a:r>
              <a:rPr lang="en-US" dirty="0"/>
              <a:t> do </a:t>
            </a:r>
            <a:r>
              <a:rPr lang="en-US" dirty="0" err="1" smtClean="0"/>
              <a:t>ceny</a:t>
            </a:r>
            <a:r>
              <a:rPr lang="en-US" dirty="0" smtClean="0"/>
              <a:t>.</a:t>
            </a:r>
            <a:endParaRPr lang="en-US" dirty="0"/>
          </a:p>
          <a:p>
            <a:r>
              <a:rPr lang="en-US" dirty="0" err="1" smtClean="0"/>
              <a:t>Cenové</a:t>
            </a:r>
            <a:r>
              <a:rPr lang="en-US" dirty="0" smtClean="0"/>
              <a:t> </a:t>
            </a:r>
            <a:r>
              <a:rPr lang="en-US" dirty="0"/>
              <a:t>moratorium </a:t>
            </a:r>
            <a:r>
              <a:rPr lang="en-US" dirty="0" err="1"/>
              <a:t>lze</a:t>
            </a:r>
            <a:r>
              <a:rPr lang="en-US" dirty="0"/>
              <a:t> </a:t>
            </a:r>
            <a:r>
              <a:rPr lang="en-US" dirty="0" err="1"/>
              <a:t>charakterizovat</a:t>
            </a:r>
            <a:r>
              <a:rPr lang="en-US" dirty="0"/>
              <a:t> </a:t>
            </a:r>
            <a:r>
              <a:rPr lang="en-US" dirty="0" err="1"/>
              <a:t>jako</a:t>
            </a:r>
            <a:r>
              <a:rPr lang="en-US" dirty="0"/>
              <a:t> </a:t>
            </a:r>
            <a:r>
              <a:rPr lang="en-US" dirty="0" err="1"/>
              <a:t>časově</a:t>
            </a:r>
            <a:r>
              <a:rPr lang="en-US" dirty="0"/>
              <a:t> </a:t>
            </a:r>
            <a:r>
              <a:rPr lang="en-US" dirty="0" err="1"/>
              <a:t>omezený</a:t>
            </a:r>
            <a:r>
              <a:rPr lang="en-US" dirty="0"/>
              <a:t> </a:t>
            </a:r>
            <a:r>
              <a:rPr lang="en-US" dirty="0" err="1"/>
              <a:t>zákaz</a:t>
            </a:r>
            <a:r>
              <a:rPr lang="en-US" dirty="0"/>
              <a:t> </a:t>
            </a:r>
            <a:r>
              <a:rPr lang="en-US" dirty="0" err="1"/>
              <a:t>zvyšování</a:t>
            </a:r>
            <a:r>
              <a:rPr lang="en-US" dirty="0"/>
              <a:t> </a:t>
            </a:r>
            <a:r>
              <a:rPr lang="en-US" dirty="0" err="1"/>
              <a:t>cen</a:t>
            </a:r>
            <a:r>
              <a:rPr lang="en-US" dirty="0"/>
              <a:t> </a:t>
            </a:r>
            <a:r>
              <a:rPr lang="en-US" dirty="0" err="1"/>
              <a:t>nad</a:t>
            </a:r>
            <a:r>
              <a:rPr lang="en-US" dirty="0"/>
              <a:t> </a:t>
            </a:r>
            <a:r>
              <a:rPr lang="en-US" dirty="0" err="1"/>
              <a:t>dosud</a:t>
            </a:r>
            <a:r>
              <a:rPr lang="en-US" dirty="0"/>
              <a:t> </a:t>
            </a:r>
            <a:r>
              <a:rPr lang="en-US" dirty="0" err="1" smtClean="0"/>
              <a:t>platnou</a:t>
            </a:r>
            <a:r>
              <a:rPr lang="en-US" dirty="0" smtClean="0"/>
              <a:t> </a:t>
            </a:r>
            <a:r>
              <a:rPr lang="en-US" dirty="0" err="1"/>
              <a:t>úroveň</a:t>
            </a:r>
            <a:r>
              <a:rPr lang="en-US" dirty="0"/>
              <a:t> </a:t>
            </a:r>
            <a:r>
              <a:rPr lang="en-US" dirty="0" err="1"/>
              <a:t>na</a:t>
            </a:r>
            <a:r>
              <a:rPr lang="en-US" dirty="0"/>
              <a:t> </a:t>
            </a:r>
            <a:r>
              <a:rPr lang="en-US" dirty="0" err="1"/>
              <a:t>trhu</a:t>
            </a:r>
            <a:r>
              <a:rPr lang="en-US" dirty="0"/>
              <a:t> </a:t>
            </a:r>
            <a:r>
              <a:rPr lang="en-US" dirty="0" err="1"/>
              <a:t>daného</a:t>
            </a:r>
            <a:r>
              <a:rPr lang="en-US" dirty="0"/>
              <a:t> </a:t>
            </a:r>
            <a:r>
              <a:rPr lang="en-US" dirty="0" err="1"/>
              <a:t>zboží</a:t>
            </a:r>
            <a:r>
              <a:rPr lang="en-US" dirty="0"/>
              <a:t>. </a:t>
            </a:r>
            <a:r>
              <a:rPr lang="en-US" dirty="0" err="1"/>
              <a:t>Stanovuje</a:t>
            </a:r>
            <a:r>
              <a:rPr lang="en-US" dirty="0"/>
              <a:t> se </a:t>
            </a:r>
            <a:r>
              <a:rPr lang="en-US" dirty="0" err="1"/>
              <a:t>nařízením</a:t>
            </a:r>
            <a:r>
              <a:rPr lang="en-US" dirty="0"/>
              <a:t> </a:t>
            </a:r>
            <a:r>
              <a:rPr lang="en-US" dirty="0" err="1"/>
              <a:t>vlády</a:t>
            </a:r>
            <a:r>
              <a:rPr lang="en-US" dirty="0"/>
              <a:t>, a to </a:t>
            </a:r>
            <a:r>
              <a:rPr lang="en-US" dirty="0" err="1"/>
              <a:t>na</a:t>
            </a:r>
            <a:r>
              <a:rPr lang="en-US" dirty="0"/>
              <a:t> </a:t>
            </a:r>
            <a:r>
              <a:rPr lang="en-US" dirty="0" err="1"/>
              <a:t>dobu</a:t>
            </a:r>
            <a:r>
              <a:rPr lang="en-US" dirty="0"/>
              <a:t> </a:t>
            </a:r>
            <a:r>
              <a:rPr lang="en-US" dirty="0" err="1"/>
              <a:t>nejdéle</a:t>
            </a:r>
            <a:r>
              <a:rPr lang="en-US" dirty="0"/>
              <a:t> 12 </a:t>
            </a:r>
            <a:r>
              <a:rPr lang="en-US" dirty="0" err="1"/>
              <a:t>měsíců</a:t>
            </a:r>
            <a:r>
              <a:rPr lang="en-US" dirty="0"/>
              <a:t>.</a:t>
            </a:r>
          </a:p>
        </p:txBody>
      </p:sp>
    </p:spTree>
    <p:extLst>
      <p:ext uri="{BB962C8B-B14F-4D97-AF65-F5344CB8AC3E}">
        <p14:creationId xmlns:p14="http://schemas.microsoft.com/office/powerpoint/2010/main" val="316506190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
            </a:r>
            <a:br>
              <a:rPr lang="en-US" dirty="0"/>
            </a:br>
            <a:r>
              <a:rPr lang="en-US" b="1" dirty="0" err="1"/>
              <a:t>Hospodářská</a:t>
            </a:r>
            <a:r>
              <a:rPr lang="en-US" b="1" dirty="0"/>
              <a:t> </a:t>
            </a:r>
            <a:r>
              <a:rPr lang="en-US" b="1" dirty="0" err="1"/>
              <a:t>soutěž</a:t>
            </a:r>
            <a:r>
              <a:rPr lang="en-US" b="1" dirty="0"/>
              <a:t> a </a:t>
            </a:r>
            <a:r>
              <a:rPr lang="en-US" b="1" dirty="0" err="1"/>
              <a:t>tvorba</a:t>
            </a:r>
            <a:r>
              <a:rPr lang="en-US" b="1" dirty="0"/>
              <a:t> </a:t>
            </a:r>
            <a:r>
              <a:rPr lang="en-US" b="1" dirty="0" err="1"/>
              <a:t>cen</a:t>
            </a:r>
            <a:r>
              <a:rPr lang="en-US" dirty="0"/>
              <a:t/>
            </a:r>
            <a:br>
              <a:rPr lang="en-US" dirty="0"/>
            </a:br>
            <a:endParaRPr lang="en-US" dirty="0"/>
          </a:p>
        </p:txBody>
      </p:sp>
      <p:sp>
        <p:nvSpPr>
          <p:cNvPr id="3" name="Zástupný symbol pro obsah 2"/>
          <p:cNvSpPr>
            <a:spLocks noGrp="1"/>
          </p:cNvSpPr>
          <p:nvPr>
            <p:ph idx="1"/>
          </p:nvPr>
        </p:nvSpPr>
        <p:spPr/>
        <p:txBody>
          <a:bodyPr>
            <a:normAutofit lnSpcReduction="10000"/>
          </a:bodyPr>
          <a:lstStyle/>
          <a:p>
            <a:r>
              <a:rPr lang="en-US" dirty="0" err="1"/>
              <a:t>zákon</a:t>
            </a:r>
            <a:r>
              <a:rPr lang="en-US" dirty="0"/>
              <a:t> č. 143/2001 Sb., o </a:t>
            </a:r>
            <a:r>
              <a:rPr lang="en-US" dirty="0" err="1"/>
              <a:t>ochraně</a:t>
            </a:r>
            <a:r>
              <a:rPr lang="en-US" dirty="0"/>
              <a:t> </a:t>
            </a:r>
            <a:r>
              <a:rPr lang="en-US" dirty="0" err="1"/>
              <a:t>hospodářské</a:t>
            </a:r>
            <a:r>
              <a:rPr lang="en-US" dirty="0"/>
              <a:t> </a:t>
            </a:r>
            <a:r>
              <a:rPr lang="en-US" dirty="0" err="1"/>
              <a:t>soutěže</a:t>
            </a:r>
            <a:r>
              <a:rPr lang="en-US" dirty="0"/>
              <a:t> a o </a:t>
            </a:r>
            <a:r>
              <a:rPr lang="en-US" dirty="0" err="1"/>
              <a:t>změně</a:t>
            </a:r>
            <a:r>
              <a:rPr lang="en-US" dirty="0"/>
              <a:t> </a:t>
            </a:r>
            <a:r>
              <a:rPr lang="en-US" dirty="0" err="1"/>
              <a:t>některých</a:t>
            </a:r>
            <a:r>
              <a:rPr lang="en-US" dirty="0"/>
              <a:t> </a:t>
            </a:r>
            <a:r>
              <a:rPr lang="en-US" dirty="0" err="1"/>
              <a:t>zákonů</a:t>
            </a:r>
            <a:r>
              <a:rPr lang="en-US" dirty="0" smtClean="0"/>
              <a:t>.</a:t>
            </a:r>
            <a:endParaRPr lang="cs-CZ" dirty="0" smtClean="0"/>
          </a:p>
          <a:p>
            <a:r>
              <a:rPr lang="en-US" dirty="0" err="1"/>
              <a:t>Zákon</a:t>
            </a:r>
            <a:r>
              <a:rPr lang="en-US" dirty="0"/>
              <a:t> </a:t>
            </a:r>
            <a:r>
              <a:rPr lang="en-US" dirty="0" err="1"/>
              <a:t>upravuje</a:t>
            </a:r>
            <a:r>
              <a:rPr lang="en-US" dirty="0"/>
              <a:t> </a:t>
            </a:r>
            <a:r>
              <a:rPr lang="en-US" dirty="0" err="1"/>
              <a:t>ochranu</a:t>
            </a:r>
            <a:r>
              <a:rPr lang="en-US" dirty="0"/>
              <a:t> </a:t>
            </a:r>
            <a:r>
              <a:rPr lang="en-US" dirty="0" err="1"/>
              <a:t>hospodářské</a:t>
            </a:r>
            <a:r>
              <a:rPr lang="en-US" dirty="0"/>
              <a:t> </a:t>
            </a:r>
            <a:r>
              <a:rPr lang="en-US" dirty="0" err="1"/>
              <a:t>soutěže</a:t>
            </a:r>
            <a:r>
              <a:rPr lang="en-US" dirty="0"/>
              <a:t> </a:t>
            </a:r>
            <a:r>
              <a:rPr lang="en-US" dirty="0" err="1"/>
              <a:t>na</a:t>
            </a:r>
            <a:r>
              <a:rPr lang="en-US" dirty="0"/>
              <a:t> </a:t>
            </a:r>
            <a:r>
              <a:rPr lang="en-US" dirty="0" err="1"/>
              <a:t>trhu</a:t>
            </a:r>
            <a:r>
              <a:rPr lang="en-US" dirty="0"/>
              <a:t> </a:t>
            </a:r>
            <a:r>
              <a:rPr lang="en-US" dirty="0" err="1"/>
              <a:t>zboží</a:t>
            </a:r>
            <a:r>
              <a:rPr lang="en-US" dirty="0"/>
              <a:t> (</a:t>
            </a:r>
            <a:r>
              <a:rPr lang="en-US" dirty="0" err="1"/>
              <a:t>výrobků</a:t>
            </a:r>
            <a:r>
              <a:rPr lang="en-US" dirty="0"/>
              <a:t> a </a:t>
            </a:r>
            <a:r>
              <a:rPr lang="en-US" dirty="0" err="1"/>
              <a:t>služeb</a:t>
            </a:r>
            <a:r>
              <a:rPr lang="en-US" dirty="0"/>
              <a:t>) </a:t>
            </a:r>
            <a:r>
              <a:rPr lang="en-US" dirty="0" err="1"/>
              <a:t>proti</a:t>
            </a:r>
            <a:r>
              <a:rPr lang="en-US" dirty="0"/>
              <a:t> </a:t>
            </a:r>
            <a:r>
              <a:rPr lang="en-US" dirty="0" err="1"/>
              <a:t>jejímu</a:t>
            </a:r>
            <a:r>
              <a:rPr lang="en-US" dirty="0"/>
              <a:t> </a:t>
            </a:r>
            <a:r>
              <a:rPr lang="en-US" dirty="0" err="1"/>
              <a:t>vyloučení</a:t>
            </a:r>
            <a:r>
              <a:rPr lang="en-US" dirty="0"/>
              <a:t>, </a:t>
            </a:r>
            <a:r>
              <a:rPr lang="en-US" dirty="0" err="1"/>
              <a:t>omezení</a:t>
            </a:r>
            <a:r>
              <a:rPr lang="en-US" dirty="0"/>
              <a:t>, </a:t>
            </a:r>
            <a:r>
              <a:rPr lang="en-US" dirty="0" err="1"/>
              <a:t>jinému</a:t>
            </a:r>
            <a:r>
              <a:rPr lang="en-US" dirty="0"/>
              <a:t> </a:t>
            </a:r>
            <a:r>
              <a:rPr lang="en-US" dirty="0" err="1"/>
              <a:t>narušení</a:t>
            </a:r>
            <a:r>
              <a:rPr lang="en-US" dirty="0"/>
              <a:t> </a:t>
            </a:r>
            <a:r>
              <a:rPr lang="en-US" dirty="0" err="1"/>
              <a:t>nebo</a:t>
            </a:r>
            <a:r>
              <a:rPr lang="en-US" dirty="0"/>
              <a:t> </a:t>
            </a:r>
            <a:r>
              <a:rPr lang="en-US" dirty="0" err="1"/>
              <a:t>ohrožení</a:t>
            </a:r>
            <a:r>
              <a:rPr lang="en-US" dirty="0"/>
              <a:t> </a:t>
            </a:r>
            <a:r>
              <a:rPr lang="en-US" dirty="0" err="1"/>
              <a:t>uvedenými</a:t>
            </a:r>
            <a:r>
              <a:rPr lang="en-US" dirty="0"/>
              <a:t> </a:t>
            </a:r>
            <a:r>
              <a:rPr lang="en-US" dirty="0" err="1"/>
              <a:t>způsoby</a:t>
            </a:r>
            <a:r>
              <a:rPr lang="en-US" dirty="0"/>
              <a:t>:</a:t>
            </a:r>
          </a:p>
          <a:p>
            <a:r>
              <a:rPr lang="en-US" dirty="0" err="1" smtClean="0"/>
              <a:t>dohodami</a:t>
            </a:r>
            <a:r>
              <a:rPr lang="en-US" dirty="0" smtClean="0"/>
              <a:t> </a:t>
            </a:r>
            <a:r>
              <a:rPr lang="en-US" dirty="0" err="1"/>
              <a:t>soutěžitelů</a:t>
            </a:r>
            <a:r>
              <a:rPr lang="en-US" dirty="0"/>
              <a:t>,</a:t>
            </a:r>
          </a:p>
          <a:p>
            <a:r>
              <a:rPr lang="en-US" dirty="0" err="1" smtClean="0"/>
              <a:t>zneužitím</a:t>
            </a:r>
            <a:r>
              <a:rPr lang="en-US" dirty="0" smtClean="0"/>
              <a:t> </a:t>
            </a:r>
            <a:r>
              <a:rPr lang="en-US" dirty="0" err="1"/>
              <a:t>dominantního</a:t>
            </a:r>
            <a:r>
              <a:rPr lang="en-US" dirty="0"/>
              <a:t> </a:t>
            </a:r>
            <a:r>
              <a:rPr lang="en-US" dirty="0" err="1"/>
              <a:t>postavení</a:t>
            </a:r>
            <a:r>
              <a:rPr lang="en-US" dirty="0"/>
              <a:t> </a:t>
            </a:r>
            <a:r>
              <a:rPr lang="en-US" dirty="0" err="1"/>
              <a:t>soutěžitelů</a:t>
            </a:r>
            <a:r>
              <a:rPr lang="en-US" dirty="0"/>
              <a:t>,</a:t>
            </a:r>
          </a:p>
          <a:p>
            <a:r>
              <a:rPr lang="en-US" dirty="0" err="1" smtClean="0"/>
              <a:t>spojením</a:t>
            </a:r>
            <a:r>
              <a:rPr lang="en-US" dirty="0" smtClean="0"/>
              <a:t> </a:t>
            </a:r>
            <a:r>
              <a:rPr lang="en-US" dirty="0" err="1"/>
              <a:t>soutěžitelů</a:t>
            </a:r>
            <a:r>
              <a:rPr lang="en-US" dirty="0"/>
              <a:t>,</a:t>
            </a:r>
          </a:p>
          <a:p>
            <a:r>
              <a:rPr lang="en-US" dirty="0" err="1" smtClean="0"/>
              <a:t>orgány</a:t>
            </a:r>
            <a:r>
              <a:rPr lang="en-US" dirty="0" smtClean="0"/>
              <a:t> </a:t>
            </a:r>
            <a:r>
              <a:rPr lang="en-US" dirty="0" err="1"/>
              <a:t>veřejné</a:t>
            </a:r>
            <a:r>
              <a:rPr lang="en-US" dirty="0"/>
              <a:t> </a:t>
            </a:r>
            <a:r>
              <a:rPr lang="en-US" dirty="0" err="1"/>
              <a:t>správy</a:t>
            </a:r>
            <a:r>
              <a:rPr lang="en-US" dirty="0" smtClean="0"/>
              <a:t>.</a:t>
            </a:r>
            <a:endParaRPr lang="cs-CZ" dirty="0" smtClean="0"/>
          </a:p>
          <a:p>
            <a:r>
              <a:rPr lang="cs-CZ" dirty="0" smtClean="0"/>
              <a:t>Prohřešky řeší úřad pro ochranu hospodářské soutěže se sídlem v Brně, </a:t>
            </a:r>
          </a:p>
          <a:p>
            <a:r>
              <a:rPr lang="en-US" dirty="0"/>
              <a:t>https://www.uohs.cz/cs/uvodni-stranka.html</a:t>
            </a:r>
          </a:p>
        </p:txBody>
      </p:sp>
    </p:spTree>
    <p:extLst>
      <p:ext uri="{BB962C8B-B14F-4D97-AF65-F5344CB8AC3E}">
        <p14:creationId xmlns:p14="http://schemas.microsoft.com/office/powerpoint/2010/main" val="258907004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Ochrana spotřebitele</a:t>
            </a:r>
            <a:endParaRPr lang="en-US" dirty="0"/>
          </a:p>
        </p:txBody>
      </p:sp>
      <p:sp>
        <p:nvSpPr>
          <p:cNvPr id="3" name="Zástupný symbol pro obsah 2"/>
          <p:cNvSpPr>
            <a:spLocks noGrp="1"/>
          </p:cNvSpPr>
          <p:nvPr>
            <p:ph idx="1"/>
          </p:nvPr>
        </p:nvSpPr>
        <p:spPr/>
        <p:txBody>
          <a:bodyPr>
            <a:normAutofit fontScale="92500"/>
          </a:bodyPr>
          <a:lstStyle/>
          <a:p>
            <a:r>
              <a:rPr lang="cs-CZ" dirty="0"/>
              <a:t>Vyznačení prodejní ceny je povinné u všech výrobků konečné spotřeby s výjimkou uměleckých předmětů, starožitností apod. Cena musí být uvedena buď přímo na výrobku, nebo na jiném nosiči tak, aby bylo zřejmé, že k výrobku patří. To platí obzvláště v prodejnách samoobslužného typu. Cena musí být snadno čitelná (určitá velikost písma).</a:t>
            </a:r>
          </a:p>
          <a:p>
            <a:r>
              <a:rPr lang="cs-CZ" dirty="0"/>
              <a:t>Cena musí být uvedena jak u výrobků, které jsou předem zabalené, tak u těch, které se prodávají navážené a zabalené prodejcem např. sypané zboží.</a:t>
            </a:r>
          </a:p>
          <a:p>
            <a:r>
              <a:rPr lang="cs-CZ" dirty="0"/>
              <a:t>Pro porovnání výhodnosti jednotlivých výrobků je povinností uvádět cenu převedenou na standardizované měrné jednotky (kg, g, litr, apod.). Předpisy EU dále specifikují vyznačování cen pro jednotlivé druhy výrobků (jiná pravidla platí pro kávu a jiná pro čaj). </a:t>
            </a:r>
          </a:p>
          <a:p>
            <a:r>
              <a:rPr lang="cs-CZ" b="1" dirty="0"/>
              <a:t>Zákon č. 634/1992 Sb., o ochraně spotřebitele</a:t>
            </a:r>
            <a:endParaRPr lang="en-US" dirty="0"/>
          </a:p>
        </p:txBody>
      </p:sp>
    </p:spTree>
    <p:extLst>
      <p:ext uri="{BB962C8B-B14F-4D97-AF65-F5344CB8AC3E}">
        <p14:creationId xmlns:p14="http://schemas.microsoft.com/office/powerpoint/2010/main" val="11494926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pt-BR" dirty="0"/>
              <a:t>Vliv nákladů na tvorbu cen</a:t>
            </a:r>
            <a:endParaRPr lang="en-US" dirty="0"/>
          </a:p>
        </p:txBody>
      </p:sp>
      <p:sp>
        <p:nvSpPr>
          <p:cNvPr id="5" name="Zástupný symbol pro obsah 4"/>
          <p:cNvSpPr>
            <a:spLocks noGrp="1"/>
          </p:cNvSpPr>
          <p:nvPr>
            <p:ph idx="1"/>
          </p:nvPr>
        </p:nvSpPr>
        <p:spPr/>
        <p:txBody>
          <a:bodyPr/>
          <a:lstStyle/>
          <a:p>
            <a:pPr marL="0" indent="0">
              <a:buNone/>
            </a:pPr>
            <a:r>
              <a:rPr lang="en-US" dirty="0" err="1"/>
              <a:t>Nutnost</a:t>
            </a:r>
            <a:r>
              <a:rPr lang="en-US" dirty="0"/>
              <a:t> </a:t>
            </a:r>
            <a:r>
              <a:rPr lang="en-US" dirty="0" err="1"/>
              <a:t>sledovat</a:t>
            </a:r>
            <a:r>
              <a:rPr lang="en-US" dirty="0"/>
              <a:t> </a:t>
            </a:r>
            <a:r>
              <a:rPr lang="en-US" dirty="0" err="1"/>
              <a:t>důsledně</a:t>
            </a:r>
            <a:r>
              <a:rPr lang="en-US" dirty="0"/>
              <a:t> </a:t>
            </a:r>
            <a:r>
              <a:rPr lang="en-US" dirty="0" err="1"/>
              <a:t>náklady</a:t>
            </a:r>
            <a:r>
              <a:rPr lang="en-US" dirty="0"/>
              <a:t> a </a:t>
            </a:r>
            <a:r>
              <a:rPr lang="en-US" dirty="0" err="1"/>
              <a:t>jejich</a:t>
            </a:r>
            <a:r>
              <a:rPr lang="en-US" dirty="0"/>
              <a:t> </a:t>
            </a:r>
            <a:r>
              <a:rPr lang="en-US" dirty="0" err="1"/>
              <a:t>vliv</a:t>
            </a:r>
            <a:r>
              <a:rPr lang="en-US" dirty="0"/>
              <a:t> </a:t>
            </a:r>
            <a:r>
              <a:rPr lang="en-US" dirty="0" err="1"/>
              <a:t>na</a:t>
            </a:r>
            <a:r>
              <a:rPr lang="en-US" dirty="0"/>
              <a:t> </a:t>
            </a:r>
            <a:r>
              <a:rPr lang="en-US" dirty="0" err="1"/>
              <a:t>tvorbu</a:t>
            </a:r>
            <a:r>
              <a:rPr lang="en-US" dirty="0"/>
              <a:t> </a:t>
            </a:r>
            <a:r>
              <a:rPr lang="en-US" dirty="0" err="1"/>
              <a:t>cen</a:t>
            </a:r>
            <a:r>
              <a:rPr lang="en-US" dirty="0"/>
              <a:t> a </a:t>
            </a:r>
            <a:r>
              <a:rPr lang="en-US" dirty="0" err="1"/>
              <a:t>následně</a:t>
            </a:r>
            <a:r>
              <a:rPr lang="en-US" dirty="0"/>
              <a:t> </a:t>
            </a:r>
            <a:r>
              <a:rPr lang="en-US" dirty="0" err="1"/>
              <a:t>i</a:t>
            </a:r>
            <a:r>
              <a:rPr lang="en-US" dirty="0"/>
              <a:t> </a:t>
            </a:r>
            <a:r>
              <a:rPr lang="en-US" dirty="0" err="1"/>
              <a:t>na</a:t>
            </a:r>
            <a:r>
              <a:rPr lang="en-US" dirty="0"/>
              <a:t> </a:t>
            </a:r>
            <a:r>
              <a:rPr lang="en-US" dirty="0" err="1"/>
              <a:t>ziskové</a:t>
            </a:r>
            <a:r>
              <a:rPr lang="en-US" dirty="0"/>
              <a:t> </a:t>
            </a:r>
            <a:r>
              <a:rPr lang="en-US" dirty="0" err="1"/>
              <a:t>rozpětí</a:t>
            </a:r>
            <a:r>
              <a:rPr lang="en-US" dirty="0"/>
              <a:t> </a:t>
            </a:r>
            <a:r>
              <a:rPr lang="en-US" dirty="0" err="1"/>
              <a:t>vyvolávají</a:t>
            </a:r>
            <a:r>
              <a:rPr lang="en-US" dirty="0"/>
              <a:t> </a:t>
            </a:r>
            <a:r>
              <a:rPr lang="en-US" dirty="0" err="1"/>
              <a:t>dvě</a:t>
            </a:r>
            <a:r>
              <a:rPr lang="en-US" dirty="0"/>
              <a:t> </a:t>
            </a:r>
            <a:r>
              <a:rPr lang="en-US" dirty="0" err="1"/>
              <a:t>okolnosti</a:t>
            </a:r>
            <a:r>
              <a:rPr lang="en-US" dirty="0"/>
              <a:t>:</a:t>
            </a:r>
          </a:p>
          <a:p>
            <a:r>
              <a:rPr lang="en-US" dirty="0" err="1" smtClean="0"/>
              <a:t>globalizace</a:t>
            </a:r>
            <a:r>
              <a:rPr lang="en-US" dirty="0" smtClean="0"/>
              <a:t> </a:t>
            </a:r>
            <a:r>
              <a:rPr lang="en-US" dirty="0" err="1"/>
              <a:t>konkurence</a:t>
            </a:r>
            <a:r>
              <a:rPr lang="en-US" dirty="0"/>
              <a:t> – </a:t>
            </a:r>
            <a:r>
              <a:rPr lang="en-US" dirty="0" err="1"/>
              <a:t>znalost</a:t>
            </a:r>
            <a:r>
              <a:rPr lang="en-US" dirty="0"/>
              <a:t> </a:t>
            </a:r>
            <a:r>
              <a:rPr lang="en-US" dirty="0" err="1"/>
              <a:t>struktury</a:t>
            </a:r>
            <a:r>
              <a:rPr lang="en-US" dirty="0"/>
              <a:t> a </a:t>
            </a:r>
            <a:r>
              <a:rPr lang="en-US" dirty="0" err="1"/>
              <a:t>dynamiky</a:t>
            </a:r>
            <a:r>
              <a:rPr lang="en-US" dirty="0"/>
              <a:t> </a:t>
            </a:r>
            <a:r>
              <a:rPr lang="en-US" dirty="0" err="1"/>
              <a:t>nákladů</a:t>
            </a:r>
            <a:r>
              <a:rPr lang="en-US" dirty="0"/>
              <a:t> </a:t>
            </a:r>
            <a:r>
              <a:rPr lang="en-US" dirty="0" err="1"/>
              <a:t>spolu</a:t>
            </a:r>
            <a:r>
              <a:rPr lang="en-US" dirty="0"/>
              <a:t> se </a:t>
            </a:r>
            <a:r>
              <a:rPr lang="en-US" dirty="0" err="1"/>
              <a:t>znalostmi</a:t>
            </a:r>
            <a:r>
              <a:rPr lang="en-US" dirty="0"/>
              <a:t> </a:t>
            </a:r>
            <a:r>
              <a:rPr lang="en-US" dirty="0" err="1"/>
              <a:t>trhu</a:t>
            </a:r>
            <a:r>
              <a:rPr lang="en-US" dirty="0"/>
              <a:t> </a:t>
            </a:r>
            <a:r>
              <a:rPr lang="en-US" dirty="0" err="1"/>
              <a:t>umož-ňují</a:t>
            </a:r>
            <a:r>
              <a:rPr lang="en-US" dirty="0"/>
              <a:t> </a:t>
            </a:r>
            <a:r>
              <a:rPr lang="en-US" dirty="0" err="1"/>
              <a:t>pružnou</a:t>
            </a:r>
            <a:r>
              <a:rPr lang="en-US" dirty="0"/>
              <a:t> a </a:t>
            </a:r>
            <a:r>
              <a:rPr lang="en-US" dirty="0" err="1"/>
              <a:t>účinnější</a:t>
            </a:r>
            <a:r>
              <a:rPr lang="en-US" dirty="0"/>
              <a:t> </a:t>
            </a:r>
            <a:r>
              <a:rPr lang="en-US" dirty="0" err="1"/>
              <a:t>reakci</a:t>
            </a:r>
            <a:r>
              <a:rPr lang="en-US" dirty="0"/>
              <a:t> </a:t>
            </a:r>
            <a:r>
              <a:rPr lang="en-US" dirty="0" err="1"/>
              <a:t>na</a:t>
            </a:r>
            <a:r>
              <a:rPr lang="en-US" dirty="0"/>
              <a:t> </a:t>
            </a:r>
            <a:r>
              <a:rPr lang="en-US" dirty="0" err="1"/>
              <a:t>konkurenční</a:t>
            </a:r>
            <a:r>
              <a:rPr lang="en-US" dirty="0"/>
              <a:t> </a:t>
            </a:r>
            <a:r>
              <a:rPr lang="en-US" dirty="0" err="1"/>
              <a:t>tlaky</a:t>
            </a:r>
            <a:r>
              <a:rPr lang="en-US" dirty="0"/>
              <a:t> </a:t>
            </a:r>
            <a:r>
              <a:rPr lang="en-US" dirty="0" err="1"/>
              <a:t>než</a:t>
            </a:r>
            <a:r>
              <a:rPr lang="en-US" dirty="0"/>
              <a:t> </a:t>
            </a:r>
            <a:r>
              <a:rPr lang="en-US" dirty="0" err="1"/>
              <a:t>např</a:t>
            </a:r>
            <a:r>
              <a:rPr lang="en-US" dirty="0"/>
              <a:t>. </a:t>
            </a:r>
            <a:r>
              <a:rPr lang="en-US" dirty="0" err="1"/>
              <a:t>neuvážené</a:t>
            </a:r>
            <a:r>
              <a:rPr lang="en-US" dirty="0"/>
              <a:t> </a:t>
            </a:r>
            <a:r>
              <a:rPr lang="en-US" dirty="0" err="1"/>
              <a:t>snižování</a:t>
            </a:r>
            <a:r>
              <a:rPr lang="en-US" dirty="0"/>
              <a:t> </a:t>
            </a:r>
            <a:r>
              <a:rPr lang="en-US" dirty="0" err="1"/>
              <a:t>cen</a:t>
            </a:r>
            <a:r>
              <a:rPr lang="en-US" dirty="0"/>
              <a:t>,</a:t>
            </a:r>
          </a:p>
          <a:p>
            <a:r>
              <a:rPr lang="en-US" dirty="0" err="1" smtClean="0"/>
              <a:t>změna</a:t>
            </a:r>
            <a:r>
              <a:rPr lang="en-US" dirty="0" smtClean="0"/>
              <a:t> </a:t>
            </a:r>
            <a:r>
              <a:rPr lang="en-US" dirty="0" err="1"/>
              <a:t>základních</a:t>
            </a:r>
            <a:r>
              <a:rPr lang="en-US" dirty="0"/>
              <a:t> </a:t>
            </a:r>
            <a:r>
              <a:rPr lang="en-US" dirty="0" err="1"/>
              <a:t>rysů</a:t>
            </a:r>
            <a:r>
              <a:rPr lang="en-US" dirty="0"/>
              <a:t> </a:t>
            </a:r>
            <a:r>
              <a:rPr lang="en-US" dirty="0" err="1"/>
              <a:t>hospodářské</a:t>
            </a:r>
            <a:r>
              <a:rPr lang="en-US" dirty="0"/>
              <a:t> </a:t>
            </a:r>
            <a:r>
              <a:rPr lang="en-US" dirty="0" err="1"/>
              <a:t>soutěže</a:t>
            </a:r>
            <a:r>
              <a:rPr lang="en-US" dirty="0"/>
              <a:t> v </a:t>
            </a:r>
            <a:r>
              <a:rPr lang="en-US" dirty="0" err="1"/>
              <a:t>důsledku</a:t>
            </a:r>
            <a:r>
              <a:rPr lang="en-US" dirty="0"/>
              <a:t> </a:t>
            </a:r>
            <a:r>
              <a:rPr lang="en-US" dirty="0" err="1"/>
              <a:t>narůstání</a:t>
            </a:r>
            <a:r>
              <a:rPr lang="en-US" dirty="0"/>
              <a:t> </a:t>
            </a:r>
            <a:r>
              <a:rPr lang="en-US" dirty="0" err="1"/>
              <a:t>způsobů</a:t>
            </a:r>
            <a:r>
              <a:rPr lang="en-US" dirty="0"/>
              <a:t> </a:t>
            </a:r>
            <a:r>
              <a:rPr lang="en-US" dirty="0" err="1"/>
              <a:t>stlačování</a:t>
            </a:r>
            <a:r>
              <a:rPr lang="en-US" dirty="0"/>
              <a:t> </a:t>
            </a:r>
            <a:r>
              <a:rPr lang="en-US" dirty="0" err="1"/>
              <a:t>nákladů</a:t>
            </a:r>
            <a:r>
              <a:rPr lang="en-US" dirty="0"/>
              <a:t> </a:t>
            </a:r>
            <a:r>
              <a:rPr lang="en-US" dirty="0" err="1"/>
              <a:t>na</a:t>
            </a:r>
            <a:r>
              <a:rPr lang="en-US" dirty="0"/>
              <a:t> minimum a </a:t>
            </a:r>
            <a:r>
              <a:rPr lang="en-US" dirty="0" err="1"/>
              <a:t>zvyšování</a:t>
            </a:r>
            <a:r>
              <a:rPr lang="en-US" dirty="0"/>
              <a:t> </a:t>
            </a:r>
            <a:r>
              <a:rPr lang="en-US" dirty="0" err="1"/>
              <a:t>nákladové</a:t>
            </a:r>
            <a:r>
              <a:rPr lang="en-US" dirty="0"/>
              <a:t> </a:t>
            </a:r>
            <a:r>
              <a:rPr lang="en-US" dirty="0" err="1"/>
              <a:t>efektivnosti</a:t>
            </a:r>
            <a:endParaRPr lang="en-US" dirty="0"/>
          </a:p>
        </p:txBody>
      </p:sp>
    </p:spTree>
    <p:extLst>
      <p:ext uri="{BB962C8B-B14F-4D97-AF65-F5344CB8AC3E}">
        <p14:creationId xmlns:p14="http://schemas.microsoft.com/office/powerpoint/2010/main" val="26423125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a:t>
            </a:r>
            <a:r>
              <a:rPr lang="en-US" dirty="0" err="1" smtClean="0"/>
              <a:t>rognózování</a:t>
            </a:r>
            <a:r>
              <a:rPr lang="en-US" dirty="0" smtClean="0"/>
              <a:t> </a:t>
            </a:r>
            <a:r>
              <a:rPr lang="en-US" dirty="0" err="1" smtClean="0"/>
              <a:t>nákladů</a:t>
            </a:r>
            <a:r>
              <a:rPr lang="cs-CZ" dirty="0" smtClean="0"/>
              <a:t> a ceny</a:t>
            </a:r>
            <a:endParaRPr lang="en-US" dirty="0"/>
          </a:p>
        </p:txBody>
      </p:sp>
      <p:sp>
        <p:nvSpPr>
          <p:cNvPr id="3" name="Zástupný symbol pro obsah 2"/>
          <p:cNvSpPr>
            <a:spLocks noGrp="1"/>
          </p:cNvSpPr>
          <p:nvPr>
            <p:ph idx="1"/>
          </p:nvPr>
        </p:nvSpPr>
        <p:spPr/>
        <p:txBody>
          <a:bodyPr/>
          <a:lstStyle/>
          <a:p>
            <a:r>
              <a:rPr lang="en-US" dirty="0" err="1"/>
              <a:t>minulé</a:t>
            </a:r>
            <a:r>
              <a:rPr lang="en-US" dirty="0"/>
              <a:t> </a:t>
            </a:r>
            <a:r>
              <a:rPr lang="en-US" dirty="0" err="1"/>
              <a:t>náklady</a:t>
            </a:r>
            <a:r>
              <a:rPr lang="en-US" dirty="0"/>
              <a:t> </a:t>
            </a:r>
            <a:r>
              <a:rPr lang="en-US" dirty="0" err="1"/>
              <a:t>jsou</a:t>
            </a:r>
            <a:r>
              <a:rPr lang="en-US" dirty="0"/>
              <a:t> </a:t>
            </a:r>
            <a:r>
              <a:rPr lang="en-US" dirty="0" err="1"/>
              <a:t>méně</a:t>
            </a:r>
            <a:r>
              <a:rPr lang="en-US" dirty="0"/>
              <a:t> </a:t>
            </a:r>
            <a:r>
              <a:rPr lang="en-US" dirty="0" err="1"/>
              <a:t>důležité</a:t>
            </a:r>
            <a:r>
              <a:rPr lang="en-US" dirty="0"/>
              <a:t> </a:t>
            </a:r>
            <a:r>
              <a:rPr lang="en-US" dirty="0" err="1"/>
              <a:t>než</a:t>
            </a:r>
            <a:r>
              <a:rPr lang="en-US" dirty="0"/>
              <a:t> </a:t>
            </a:r>
            <a:r>
              <a:rPr lang="en-US" dirty="0" err="1"/>
              <a:t>náklady</a:t>
            </a:r>
            <a:r>
              <a:rPr lang="en-US" dirty="0"/>
              <a:t> </a:t>
            </a:r>
            <a:r>
              <a:rPr lang="en-US" dirty="0" err="1"/>
              <a:t>běžné</a:t>
            </a:r>
            <a:r>
              <a:rPr lang="en-US" dirty="0"/>
              <a:t>,</a:t>
            </a:r>
          </a:p>
          <a:p>
            <a:r>
              <a:rPr lang="en-US" dirty="0" err="1" smtClean="0"/>
              <a:t>běžné</a:t>
            </a:r>
            <a:r>
              <a:rPr lang="en-US" dirty="0" smtClean="0"/>
              <a:t> </a:t>
            </a:r>
            <a:r>
              <a:rPr lang="en-US" dirty="0" err="1"/>
              <a:t>náklady</a:t>
            </a:r>
            <a:r>
              <a:rPr lang="en-US" dirty="0"/>
              <a:t> </a:t>
            </a:r>
            <a:r>
              <a:rPr lang="en-US" dirty="0" err="1"/>
              <a:t>jsou</a:t>
            </a:r>
            <a:r>
              <a:rPr lang="en-US" dirty="0"/>
              <a:t> </a:t>
            </a:r>
            <a:r>
              <a:rPr lang="en-US" dirty="0" err="1"/>
              <a:t>relativně</a:t>
            </a:r>
            <a:r>
              <a:rPr lang="en-US" dirty="0"/>
              <a:t> </a:t>
            </a:r>
            <a:r>
              <a:rPr lang="en-US" dirty="0" err="1"/>
              <a:t>méně</a:t>
            </a:r>
            <a:r>
              <a:rPr lang="en-US" dirty="0"/>
              <a:t> </a:t>
            </a:r>
            <a:r>
              <a:rPr lang="en-US" dirty="0" err="1"/>
              <a:t>významné</a:t>
            </a:r>
            <a:r>
              <a:rPr lang="en-US" dirty="0"/>
              <a:t> </a:t>
            </a:r>
            <a:r>
              <a:rPr lang="en-US" dirty="0" err="1"/>
              <a:t>než</a:t>
            </a:r>
            <a:r>
              <a:rPr lang="en-US" dirty="0"/>
              <a:t> </a:t>
            </a:r>
            <a:r>
              <a:rPr lang="en-US" dirty="0" err="1"/>
              <a:t>náklady</a:t>
            </a:r>
            <a:r>
              <a:rPr lang="en-US" dirty="0"/>
              <a:t>, </a:t>
            </a:r>
            <a:r>
              <a:rPr lang="en-US" dirty="0" err="1"/>
              <a:t>které</a:t>
            </a:r>
            <a:r>
              <a:rPr lang="en-US" dirty="0"/>
              <a:t> </a:t>
            </a:r>
            <a:r>
              <a:rPr lang="en-US" dirty="0" err="1"/>
              <a:t>nastanou</a:t>
            </a:r>
            <a:r>
              <a:rPr lang="en-US" dirty="0"/>
              <a:t> v </a:t>
            </a:r>
            <a:r>
              <a:rPr lang="en-US" dirty="0" err="1"/>
              <a:t>budoucnosti</a:t>
            </a:r>
            <a:r>
              <a:rPr lang="en-US" dirty="0" smtClean="0"/>
              <a:t>.</a:t>
            </a:r>
            <a:endParaRPr lang="cs-CZ" dirty="0" smtClean="0"/>
          </a:p>
          <a:p>
            <a:r>
              <a:rPr lang="en-US" dirty="0" err="1"/>
              <a:t>Úkolem</a:t>
            </a:r>
            <a:r>
              <a:rPr lang="en-US" dirty="0"/>
              <a:t> </a:t>
            </a:r>
            <a:r>
              <a:rPr lang="en-US" dirty="0" err="1"/>
              <a:t>procesu</a:t>
            </a:r>
            <a:r>
              <a:rPr lang="en-US" dirty="0"/>
              <a:t> </a:t>
            </a:r>
            <a:r>
              <a:rPr lang="en-US" dirty="0" err="1"/>
              <a:t>rozhodování</a:t>
            </a:r>
            <a:r>
              <a:rPr lang="en-US" dirty="0"/>
              <a:t> o </a:t>
            </a:r>
            <a:r>
              <a:rPr lang="en-US" dirty="0" err="1"/>
              <a:t>ceně</a:t>
            </a:r>
            <a:r>
              <a:rPr lang="en-US" dirty="0"/>
              <a:t> je </a:t>
            </a:r>
            <a:r>
              <a:rPr lang="en-US" dirty="0" err="1"/>
              <a:t>předvídání</a:t>
            </a:r>
            <a:r>
              <a:rPr lang="en-US" dirty="0"/>
              <a:t> </a:t>
            </a:r>
            <a:r>
              <a:rPr lang="en-US" dirty="0" err="1"/>
              <a:t>těch</a:t>
            </a:r>
            <a:r>
              <a:rPr lang="en-US" dirty="0"/>
              <a:t> </a:t>
            </a:r>
            <a:r>
              <a:rPr lang="en-US" dirty="0" err="1"/>
              <a:t>kategorií</a:t>
            </a:r>
            <a:r>
              <a:rPr lang="en-US" dirty="0"/>
              <a:t> </a:t>
            </a:r>
            <a:r>
              <a:rPr lang="en-US" dirty="0" err="1"/>
              <a:t>nákladové</a:t>
            </a:r>
            <a:r>
              <a:rPr lang="en-US" dirty="0"/>
              <a:t> </a:t>
            </a:r>
            <a:r>
              <a:rPr lang="en-US" dirty="0" err="1"/>
              <a:t>struktury</a:t>
            </a:r>
            <a:r>
              <a:rPr lang="en-US" dirty="0"/>
              <a:t>, </a:t>
            </a:r>
            <a:r>
              <a:rPr lang="en-US" dirty="0" err="1"/>
              <a:t>které</a:t>
            </a:r>
            <a:r>
              <a:rPr lang="en-US" dirty="0"/>
              <a:t> se s </a:t>
            </a:r>
            <a:r>
              <a:rPr lang="en-US" dirty="0" err="1"/>
              <a:t>největší</a:t>
            </a:r>
            <a:r>
              <a:rPr lang="en-US" dirty="0"/>
              <a:t> </a:t>
            </a:r>
            <a:r>
              <a:rPr lang="en-US" dirty="0" err="1"/>
              <a:t>pravděpodobností</a:t>
            </a:r>
            <a:r>
              <a:rPr lang="en-US" dirty="0"/>
              <a:t> v </a:t>
            </a:r>
            <a:r>
              <a:rPr lang="en-US" dirty="0" err="1"/>
              <a:t>budoucnosti</a:t>
            </a:r>
            <a:r>
              <a:rPr lang="en-US" dirty="0"/>
              <a:t> </a:t>
            </a:r>
            <a:r>
              <a:rPr lang="en-US" dirty="0" err="1"/>
              <a:t>změní</a:t>
            </a:r>
            <a:r>
              <a:rPr lang="en-US" dirty="0"/>
              <a:t> </a:t>
            </a:r>
            <a:r>
              <a:rPr lang="en-US" dirty="0" err="1"/>
              <a:t>nebo</a:t>
            </a:r>
            <a:r>
              <a:rPr lang="en-US" dirty="0"/>
              <a:t> se </a:t>
            </a:r>
            <a:r>
              <a:rPr lang="en-US" dirty="0" err="1"/>
              <a:t>dostanou</a:t>
            </a:r>
            <a:r>
              <a:rPr lang="en-US" dirty="0"/>
              <a:t> do </a:t>
            </a:r>
            <a:r>
              <a:rPr lang="en-US" dirty="0" err="1"/>
              <a:t>popředí</a:t>
            </a:r>
            <a:endParaRPr lang="en-US" dirty="0"/>
          </a:p>
        </p:txBody>
      </p:sp>
    </p:spTree>
    <p:extLst>
      <p:ext uri="{BB962C8B-B14F-4D97-AF65-F5344CB8AC3E}">
        <p14:creationId xmlns:p14="http://schemas.microsoft.com/office/powerpoint/2010/main" val="28302553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err="1"/>
              <a:t>Logistické</a:t>
            </a:r>
            <a:r>
              <a:rPr lang="en-US" dirty="0"/>
              <a:t> </a:t>
            </a:r>
            <a:r>
              <a:rPr lang="en-US" dirty="0" err="1"/>
              <a:t>náklady</a:t>
            </a:r>
            <a:endParaRPr lang="en-US" dirty="0"/>
          </a:p>
        </p:txBody>
      </p:sp>
      <p:sp>
        <p:nvSpPr>
          <p:cNvPr id="3" name="Zástupný symbol pro obsah 2"/>
          <p:cNvSpPr>
            <a:spLocks noGrp="1"/>
          </p:cNvSpPr>
          <p:nvPr>
            <p:ph idx="1"/>
          </p:nvPr>
        </p:nvSpPr>
        <p:spPr/>
        <p:txBody>
          <a:bodyPr>
            <a:normAutofit lnSpcReduction="10000"/>
          </a:bodyPr>
          <a:lstStyle/>
          <a:p>
            <a:pPr marL="0" indent="0">
              <a:buNone/>
            </a:pPr>
            <a:r>
              <a:rPr lang="en-US" dirty="0" err="1"/>
              <a:t>Při</a:t>
            </a:r>
            <a:r>
              <a:rPr lang="en-US" dirty="0"/>
              <a:t> </a:t>
            </a:r>
            <a:r>
              <a:rPr lang="en-US" dirty="0" err="1"/>
              <a:t>zjišťování</a:t>
            </a:r>
            <a:r>
              <a:rPr lang="en-US" dirty="0"/>
              <a:t> </a:t>
            </a:r>
            <a:r>
              <a:rPr lang="en-US" dirty="0" err="1"/>
              <a:t>efektivnosti</a:t>
            </a:r>
            <a:r>
              <a:rPr lang="en-US" dirty="0"/>
              <a:t> </a:t>
            </a:r>
            <a:r>
              <a:rPr lang="en-US" dirty="0" err="1"/>
              <a:t>nákladů</a:t>
            </a:r>
            <a:r>
              <a:rPr lang="en-US" dirty="0"/>
              <a:t> v </a:t>
            </a:r>
            <a:r>
              <a:rPr lang="en-US" dirty="0" err="1"/>
              <a:t>logistice</a:t>
            </a:r>
            <a:r>
              <a:rPr lang="en-US" dirty="0"/>
              <a:t> je </a:t>
            </a:r>
            <a:r>
              <a:rPr lang="en-US" dirty="0" err="1"/>
              <a:t>vhodné</a:t>
            </a:r>
            <a:r>
              <a:rPr lang="en-US" dirty="0"/>
              <a:t> </a:t>
            </a:r>
            <a:r>
              <a:rPr lang="en-US" dirty="0" err="1"/>
              <a:t>začít</a:t>
            </a:r>
            <a:r>
              <a:rPr lang="en-US" dirty="0"/>
              <a:t> </a:t>
            </a:r>
            <a:r>
              <a:rPr lang="en-US" dirty="0" err="1"/>
              <a:t>revizí</a:t>
            </a:r>
            <a:r>
              <a:rPr lang="en-US" dirty="0"/>
              <a:t> </a:t>
            </a:r>
            <a:r>
              <a:rPr lang="en-US" dirty="0" err="1"/>
              <a:t>dosavadního</a:t>
            </a:r>
            <a:r>
              <a:rPr lang="en-US" dirty="0"/>
              <a:t> </a:t>
            </a:r>
            <a:r>
              <a:rPr lang="en-US" dirty="0" err="1"/>
              <a:t>fungování</a:t>
            </a:r>
            <a:r>
              <a:rPr lang="en-US" dirty="0"/>
              <a:t>, </a:t>
            </a:r>
            <a:r>
              <a:rPr lang="en-US" dirty="0" err="1"/>
              <a:t>tzn</a:t>
            </a:r>
            <a:r>
              <a:rPr lang="en-US" dirty="0"/>
              <a:t>.:</a:t>
            </a:r>
          </a:p>
          <a:p>
            <a:r>
              <a:rPr lang="en-US" dirty="0" err="1" smtClean="0"/>
              <a:t>zjistit</a:t>
            </a:r>
            <a:r>
              <a:rPr lang="en-US" dirty="0" smtClean="0"/>
              <a:t> </a:t>
            </a:r>
            <a:r>
              <a:rPr lang="en-US" dirty="0" err="1"/>
              <a:t>průhlednost</a:t>
            </a:r>
            <a:r>
              <a:rPr lang="en-US" dirty="0"/>
              <a:t> </a:t>
            </a:r>
            <a:r>
              <a:rPr lang="en-US" dirty="0" err="1"/>
              <a:t>nákladů</a:t>
            </a:r>
            <a:r>
              <a:rPr lang="en-US" dirty="0"/>
              <a:t>,</a:t>
            </a:r>
          </a:p>
          <a:p>
            <a:r>
              <a:rPr lang="en-US" dirty="0" err="1" smtClean="0"/>
              <a:t>zjistit</a:t>
            </a:r>
            <a:r>
              <a:rPr lang="en-US" dirty="0"/>
              <a:t>, </a:t>
            </a:r>
            <a:r>
              <a:rPr lang="en-US" dirty="0" err="1"/>
              <a:t>které</a:t>
            </a:r>
            <a:r>
              <a:rPr lang="en-US" dirty="0"/>
              <a:t> </a:t>
            </a:r>
            <a:r>
              <a:rPr lang="en-US" dirty="0" err="1"/>
              <a:t>náklady</a:t>
            </a:r>
            <a:r>
              <a:rPr lang="en-US" dirty="0"/>
              <a:t> </a:t>
            </a:r>
            <a:r>
              <a:rPr lang="en-US" dirty="0" err="1"/>
              <a:t>jsou</a:t>
            </a:r>
            <a:r>
              <a:rPr lang="en-US" dirty="0"/>
              <a:t> </a:t>
            </a:r>
            <a:r>
              <a:rPr lang="en-US" dirty="0" err="1"/>
              <a:t>ovlivnitelné</a:t>
            </a:r>
            <a:r>
              <a:rPr lang="en-US" dirty="0"/>
              <a:t> </a:t>
            </a:r>
            <a:r>
              <a:rPr lang="en-US" dirty="0" err="1"/>
              <a:t>řízením</a:t>
            </a:r>
            <a:r>
              <a:rPr lang="en-US" dirty="0"/>
              <a:t> </a:t>
            </a:r>
            <a:r>
              <a:rPr lang="en-US" dirty="0" err="1"/>
              <a:t>logistiky</a:t>
            </a:r>
            <a:r>
              <a:rPr lang="en-US" dirty="0"/>
              <a:t>,</a:t>
            </a:r>
          </a:p>
          <a:p>
            <a:r>
              <a:rPr lang="en-US" dirty="0" err="1" smtClean="0"/>
              <a:t>náklady</a:t>
            </a:r>
            <a:r>
              <a:rPr lang="en-US" dirty="0" smtClean="0"/>
              <a:t> </a:t>
            </a:r>
            <a:r>
              <a:rPr lang="en-US" dirty="0" err="1"/>
              <a:t>přiřazovat</a:t>
            </a:r>
            <a:r>
              <a:rPr lang="en-US" dirty="0"/>
              <a:t> </a:t>
            </a:r>
            <a:r>
              <a:rPr lang="en-US" dirty="0" err="1"/>
              <a:t>procesům</a:t>
            </a:r>
            <a:r>
              <a:rPr lang="en-US" dirty="0"/>
              <a:t> a </a:t>
            </a:r>
            <a:r>
              <a:rPr lang="en-US" dirty="0" err="1"/>
              <a:t>tokům</a:t>
            </a:r>
            <a:r>
              <a:rPr lang="en-US" dirty="0"/>
              <a:t> (</a:t>
            </a:r>
            <a:r>
              <a:rPr lang="en-US" dirty="0" err="1"/>
              <a:t>spíše</a:t>
            </a:r>
            <a:r>
              <a:rPr lang="en-US" dirty="0"/>
              <a:t> </a:t>
            </a:r>
            <a:r>
              <a:rPr lang="en-US" dirty="0" err="1"/>
              <a:t>než</a:t>
            </a:r>
            <a:r>
              <a:rPr lang="en-US" dirty="0"/>
              <a:t> </a:t>
            </a:r>
            <a:r>
              <a:rPr lang="en-US" dirty="0" err="1"/>
              <a:t>organizačním</a:t>
            </a:r>
            <a:r>
              <a:rPr lang="en-US" dirty="0"/>
              <a:t> </a:t>
            </a:r>
            <a:r>
              <a:rPr lang="en-US" dirty="0" err="1"/>
              <a:t>útvarům</a:t>
            </a:r>
            <a:r>
              <a:rPr lang="en-US" dirty="0"/>
              <a:t>),</a:t>
            </a:r>
          </a:p>
          <a:p>
            <a:r>
              <a:rPr lang="en-US" dirty="0" err="1" smtClean="0"/>
              <a:t>rozdělit</a:t>
            </a:r>
            <a:r>
              <a:rPr lang="en-US" dirty="0" smtClean="0"/>
              <a:t> </a:t>
            </a:r>
            <a:r>
              <a:rPr lang="en-US" dirty="0" err="1"/>
              <a:t>náklady</a:t>
            </a:r>
            <a:r>
              <a:rPr lang="en-US" dirty="0"/>
              <a:t> </a:t>
            </a:r>
            <a:r>
              <a:rPr lang="en-US" dirty="0" err="1"/>
              <a:t>tak</a:t>
            </a:r>
            <a:r>
              <a:rPr lang="en-US" dirty="0"/>
              <a:t>, aby </a:t>
            </a:r>
            <a:r>
              <a:rPr lang="en-US" dirty="0" err="1"/>
              <a:t>bylo</a:t>
            </a:r>
            <a:r>
              <a:rPr lang="en-US" dirty="0"/>
              <a:t> </a:t>
            </a:r>
            <a:r>
              <a:rPr lang="en-US" dirty="0" err="1"/>
              <a:t>možné</a:t>
            </a:r>
            <a:r>
              <a:rPr lang="en-US" dirty="0"/>
              <a:t> </a:t>
            </a:r>
            <a:r>
              <a:rPr lang="en-US" dirty="0" err="1"/>
              <a:t>volit</a:t>
            </a:r>
            <a:r>
              <a:rPr lang="en-US" dirty="0"/>
              <a:t> </a:t>
            </a:r>
            <a:r>
              <a:rPr lang="en-US" dirty="0" err="1"/>
              <a:t>ekonomicky</a:t>
            </a:r>
            <a:r>
              <a:rPr lang="en-US" dirty="0"/>
              <a:t> </a:t>
            </a:r>
            <a:r>
              <a:rPr lang="en-US" dirty="0" err="1"/>
              <a:t>výhodnější</a:t>
            </a:r>
            <a:r>
              <a:rPr lang="en-US" dirty="0"/>
              <a:t> </a:t>
            </a:r>
            <a:r>
              <a:rPr lang="en-US" dirty="0" err="1"/>
              <a:t>zakázky</a:t>
            </a:r>
            <a:r>
              <a:rPr lang="en-US" dirty="0"/>
              <a:t> a </a:t>
            </a:r>
            <a:r>
              <a:rPr lang="en-US" dirty="0" err="1"/>
              <a:t>zároveň</a:t>
            </a:r>
            <a:r>
              <a:rPr lang="en-US" dirty="0"/>
              <a:t> se </a:t>
            </a:r>
            <a:r>
              <a:rPr lang="en-US" dirty="0" err="1"/>
              <a:t>soustře-dit</a:t>
            </a:r>
            <a:r>
              <a:rPr lang="en-US" dirty="0"/>
              <a:t> </a:t>
            </a:r>
            <a:r>
              <a:rPr lang="en-US" dirty="0" err="1"/>
              <a:t>na</a:t>
            </a:r>
            <a:r>
              <a:rPr lang="en-US" dirty="0"/>
              <a:t> </a:t>
            </a:r>
            <a:r>
              <a:rPr lang="en-US" dirty="0" err="1"/>
              <a:t>místa</a:t>
            </a:r>
            <a:r>
              <a:rPr lang="en-US" dirty="0"/>
              <a:t>, </a:t>
            </a:r>
            <a:r>
              <a:rPr lang="en-US" dirty="0" err="1"/>
              <a:t>která</a:t>
            </a:r>
            <a:r>
              <a:rPr lang="en-US" dirty="0"/>
              <a:t> </a:t>
            </a:r>
            <a:r>
              <a:rPr lang="en-US" dirty="0" err="1"/>
              <a:t>nemají</a:t>
            </a:r>
            <a:r>
              <a:rPr lang="en-US" dirty="0"/>
              <a:t> </a:t>
            </a:r>
            <a:r>
              <a:rPr lang="en-US" dirty="0" err="1"/>
              <a:t>klíčový</a:t>
            </a:r>
            <a:r>
              <a:rPr lang="en-US" dirty="0"/>
              <a:t> </a:t>
            </a:r>
            <a:r>
              <a:rPr lang="en-US" dirty="0" err="1"/>
              <a:t>význam</a:t>
            </a:r>
            <a:r>
              <a:rPr lang="en-US" dirty="0"/>
              <a:t> v </a:t>
            </a:r>
            <a:r>
              <a:rPr lang="en-US" dirty="0" err="1"/>
              <a:t>konkurenčním</a:t>
            </a:r>
            <a:r>
              <a:rPr lang="en-US" dirty="0"/>
              <a:t> </a:t>
            </a:r>
            <a:r>
              <a:rPr lang="en-US" dirty="0" err="1"/>
              <a:t>boji</a:t>
            </a:r>
            <a:r>
              <a:rPr lang="en-US" dirty="0"/>
              <a:t> a </a:t>
            </a:r>
            <a:r>
              <a:rPr lang="en-US" dirty="0" err="1"/>
              <a:t>snižovat</a:t>
            </a:r>
            <a:r>
              <a:rPr lang="en-US" dirty="0"/>
              <a:t> </a:t>
            </a:r>
            <a:r>
              <a:rPr lang="en-US" dirty="0" err="1"/>
              <a:t>náklady</a:t>
            </a:r>
            <a:r>
              <a:rPr lang="en-US" dirty="0"/>
              <a:t> tam,</a:t>
            </a:r>
          </a:p>
          <a:p>
            <a:r>
              <a:rPr lang="en-US" dirty="0" err="1" smtClean="0"/>
              <a:t>rozlišovat</a:t>
            </a:r>
            <a:r>
              <a:rPr lang="en-US" dirty="0" smtClean="0"/>
              <a:t> </a:t>
            </a:r>
            <a:r>
              <a:rPr lang="en-US" dirty="0" err="1"/>
              <a:t>náklady</a:t>
            </a:r>
            <a:r>
              <a:rPr lang="en-US" dirty="0"/>
              <a:t> </a:t>
            </a:r>
            <a:r>
              <a:rPr lang="en-US" dirty="0" err="1"/>
              <a:t>fixní</a:t>
            </a:r>
            <a:r>
              <a:rPr lang="en-US" dirty="0"/>
              <a:t> a </a:t>
            </a:r>
            <a:r>
              <a:rPr lang="en-US" dirty="0" err="1"/>
              <a:t>variabilní</a:t>
            </a:r>
            <a:r>
              <a:rPr lang="en-US" dirty="0"/>
              <a:t>,</a:t>
            </a:r>
          </a:p>
          <a:p>
            <a:r>
              <a:rPr lang="en-US" dirty="0" err="1" smtClean="0"/>
              <a:t>plánovat</a:t>
            </a:r>
            <a:r>
              <a:rPr lang="en-US" dirty="0" smtClean="0"/>
              <a:t> </a:t>
            </a:r>
            <a:r>
              <a:rPr lang="en-US" dirty="0" err="1"/>
              <a:t>rozpočty</a:t>
            </a:r>
            <a:r>
              <a:rPr lang="en-US" dirty="0"/>
              <a:t> </a:t>
            </a:r>
            <a:r>
              <a:rPr lang="en-US" dirty="0" err="1"/>
              <a:t>flexibilně</a:t>
            </a:r>
            <a:r>
              <a:rPr lang="en-US" dirty="0"/>
              <a:t> (</a:t>
            </a:r>
            <a:r>
              <a:rPr lang="en-US" dirty="0" err="1"/>
              <a:t>možnost</a:t>
            </a:r>
            <a:r>
              <a:rPr lang="en-US" dirty="0"/>
              <a:t> </a:t>
            </a:r>
            <a:r>
              <a:rPr lang="en-US" dirty="0" err="1"/>
              <a:t>pružně</a:t>
            </a:r>
            <a:r>
              <a:rPr lang="en-US" dirty="0"/>
              <a:t> </a:t>
            </a:r>
            <a:r>
              <a:rPr lang="en-US" dirty="0" err="1"/>
              <a:t>reagovat</a:t>
            </a:r>
            <a:r>
              <a:rPr lang="en-US" dirty="0"/>
              <a:t> </a:t>
            </a:r>
            <a:r>
              <a:rPr lang="en-US" dirty="0" err="1"/>
              <a:t>na</a:t>
            </a:r>
            <a:r>
              <a:rPr lang="en-US" dirty="0"/>
              <a:t> </a:t>
            </a:r>
            <a:r>
              <a:rPr lang="en-US" dirty="0" err="1"/>
              <a:t>skutečný</a:t>
            </a:r>
            <a:r>
              <a:rPr lang="en-US" dirty="0"/>
              <a:t> a </a:t>
            </a:r>
            <a:r>
              <a:rPr lang="en-US" dirty="0" err="1"/>
              <a:t>aktuální</a:t>
            </a:r>
            <a:r>
              <a:rPr lang="en-US" dirty="0"/>
              <a:t> </a:t>
            </a:r>
            <a:r>
              <a:rPr lang="en-US" dirty="0" err="1"/>
              <a:t>objem</a:t>
            </a:r>
            <a:r>
              <a:rPr lang="en-US" dirty="0"/>
              <a:t> </a:t>
            </a:r>
            <a:r>
              <a:rPr lang="en-US" dirty="0" err="1"/>
              <a:t>práce</a:t>
            </a:r>
            <a:r>
              <a:rPr lang="en-US" dirty="0"/>
              <a:t>).</a:t>
            </a:r>
          </a:p>
        </p:txBody>
      </p:sp>
    </p:spTree>
    <p:extLst>
      <p:ext uri="{BB962C8B-B14F-4D97-AF65-F5344CB8AC3E}">
        <p14:creationId xmlns:p14="http://schemas.microsoft.com/office/powerpoint/2010/main" val="27372066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40000" y="365129"/>
            <a:ext cx="8064000" cy="549271"/>
          </a:xfrm>
        </p:spPr>
        <p:txBody>
          <a:bodyPr/>
          <a:lstStyle/>
          <a:p>
            <a:r>
              <a:rPr lang="cs-CZ" dirty="0" smtClean="0"/>
              <a:t>Nákladové oblasti</a:t>
            </a:r>
            <a:endParaRPr lang="en-US" dirty="0"/>
          </a:p>
        </p:txBody>
      </p:sp>
      <p:pic>
        <p:nvPicPr>
          <p:cNvPr id="4" name="Obrázek 3"/>
          <p:cNvPicPr>
            <a:picLocks noChangeAspect="1"/>
          </p:cNvPicPr>
          <p:nvPr/>
        </p:nvPicPr>
        <p:blipFill>
          <a:blip r:embed="rId2"/>
          <a:stretch>
            <a:fillRect/>
          </a:stretch>
        </p:blipFill>
        <p:spPr>
          <a:xfrm>
            <a:off x="1471454" y="1130730"/>
            <a:ext cx="5727835" cy="5039183"/>
          </a:xfrm>
          <a:prstGeom prst="rect">
            <a:avLst/>
          </a:prstGeom>
        </p:spPr>
      </p:pic>
    </p:spTree>
    <p:extLst>
      <p:ext uri="{BB962C8B-B14F-4D97-AF65-F5344CB8AC3E}">
        <p14:creationId xmlns:p14="http://schemas.microsoft.com/office/powerpoint/2010/main" val="30114271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Úvahy </a:t>
            </a:r>
            <a:endParaRPr lang="en-US" dirty="0"/>
          </a:p>
        </p:txBody>
      </p:sp>
      <p:sp>
        <p:nvSpPr>
          <p:cNvPr id="3" name="Zástupný symbol pro obsah 2"/>
          <p:cNvSpPr>
            <a:spLocks noGrp="1"/>
          </p:cNvSpPr>
          <p:nvPr>
            <p:ph idx="1"/>
          </p:nvPr>
        </p:nvSpPr>
        <p:spPr/>
        <p:txBody>
          <a:bodyPr>
            <a:normAutofit/>
          </a:bodyPr>
          <a:lstStyle/>
          <a:p>
            <a:r>
              <a:rPr lang="en-US" dirty="0" err="1"/>
              <a:t>podle</a:t>
            </a:r>
            <a:r>
              <a:rPr lang="en-US" dirty="0"/>
              <a:t> </a:t>
            </a:r>
            <a:r>
              <a:rPr lang="en-US" dirty="0" err="1"/>
              <a:t>návaznosti</a:t>
            </a:r>
            <a:r>
              <a:rPr lang="en-US" dirty="0"/>
              <a:t> v </a:t>
            </a:r>
            <a:r>
              <a:rPr lang="en-US" dirty="0" err="1"/>
              <a:t>logistickém</a:t>
            </a:r>
            <a:r>
              <a:rPr lang="en-US" dirty="0"/>
              <a:t> </a:t>
            </a:r>
            <a:r>
              <a:rPr lang="en-US" dirty="0" err="1"/>
              <a:t>řetězci</a:t>
            </a:r>
            <a:r>
              <a:rPr lang="en-US" dirty="0"/>
              <a:t> (</a:t>
            </a:r>
            <a:r>
              <a:rPr lang="en-US" dirty="0" err="1"/>
              <a:t>musíme</a:t>
            </a:r>
            <a:r>
              <a:rPr lang="en-US" dirty="0"/>
              <a:t> </a:t>
            </a:r>
            <a:r>
              <a:rPr lang="en-US" dirty="0" err="1"/>
              <a:t>sledovat</a:t>
            </a:r>
            <a:r>
              <a:rPr lang="en-US" dirty="0"/>
              <a:t> </a:t>
            </a:r>
            <a:r>
              <a:rPr lang="en-US" dirty="0" err="1"/>
              <a:t>celý</a:t>
            </a:r>
            <a:r>
              <a:rPr lang="en-US" dirty="0"/>
              <a:t> </a:t>
            </a:r>
            <a:r>
              <a:rPr lang="en-US" dirty="0" err="1"/>
              <a:t>proces</a:t>
            </a:r>
            <a:r>
              <a:rPr lang="en-US" dirty="0"/>
              <a:t> od </a:t>
            </a:r>
            <a:r>
              <a:rPr lang="en-US" dirty="0" err="1"/>
              <a:t>převzetí</a:t>
            </a:r>
            <a:r>
              <a:rPr lang="en-US" dirty="0"/>
              <a:t> </a:t>
            </a:r>
            <a:r>
              <a:rPr lang="en-US" dirty="0" err="1"/>
              <a:t>požadavků</a:t>
            </a:r>
            <a:r>
              <a:rPr lang="en-US" dirty="0"/>
              <a:t> </a:t>
            </a:r>
            <a:r>
              <a:rPr lang="en-US" dirty="0" err="1"/>
              <a:t>zá-kazníka</a:t>
            </a:r>
            <a:r>
              <a:rPr lang="en-US" dirty="0"/>
              <a:t> </a:t>
            </a:r>
            <a:r>
              <a:rPr lang="en-US" dirty="0" err="1"/>
              <a:t>přes</a:t>
            </a:r>
            <a:r>
              <a:rPr lang="en-US" dirty="0"/>
              <a:t> </a:t>
            </a:r>
            <a:r>
              <a:rPr lang="en-US" dirty="0" err="1"/>
              <a:t>přípravu</a:t>
            </a:r>
            <a:r>
              <a:rPr lang="en-US" dirty="0"/>
              <a:t> </a:t>
            </a:r>
            <a:r>
              <a:rPr lang="en-US" dirty="0" err="1"/>
              <a:t>výroby</a:t>
            </a:r>
            <a:r>
              <a:rPr lang="en-US" dirty="0"/>
              <a:t>, </a:t>
            </a:r>
            <a:r>
              <a:rPr lang="en-US" dirty="0" err="1"/>
              <a:t>pořízení</a:t>
            </a:r>
            <a:r>
              <a:rPr lang="en-US" dirty="0"/>
              <a:t> a </a:t>
            </a:r>
            <a:r>
              <a:rPr lang="en-US" dirty="0" err="1"/>
              <a:t>skladování</a:t>
            </a:r>
            <a:r>
              <a:rPr lang="en-US" dirty="0"/>
              <a:t> </a:t>
            </a:r>
            <a:r>
              <a:rPr lang="en-US" dirty="0" err="1"/>
              <a:t>zásoba</a:t>
            </a:r>
            <a:r>
              <a:rPr lang="en-US" dirty="0"/>
              <a:t> a </a:t>
            </a:r>
            <a:r>
              <a:rPr lang="en-US" dirty="0" err="1"/>
              <a:t>materiálů</a:t>
            </a:r>
            <a:r>
              <a:rPr lang="en-US" dirty="0"/>
              <a:t>, </a:t>
            </a:r>
            <a:r>
              <a:rPr lang="en-US" dirty="0" err="1"/>
              <a:t>plánování</a:t>
            </a:r>
            <a:r>
              <a:rPr lang="en-US" dirty="0"/>
              <a:t> a </a:t>
            </a:r>
            <a:r>
              <a:rPr lang="en-US" dirty="0" err="1"/>
              <a:t>řízení</a:t>
            </a:r>
            <a:r>
              <a:rPr lang="en-US" dirty="0"/>
              <a:t> </a:t>
            </a:r>
            <a:r>
              <a:rPr lang="en-US" dirty="0" err="1"/>
              <a:t>vý-roby</a:t>
            </a:r>
            <a:r>
              <a:rPr lang="en-US" dirty="0"/>
              <a:t>, </a:t>
            </a:r>
            <a:r>
              <a:rPr lang="en-US" dirty="0" err="1"/>
              <a:t>samotnou</a:t>
            </a:r>
            <a:r>
              <a:rPr lang="en-US" dirty="0"/>
              <a:t> </a:t>
            </a:r>
            <a:r>
              <a:rPr lang="en-US" dirty="0" err="1"/>
              <a:t>výrobu</a:t>
            </a:r>
            <a:r>
              <a:rPr lang="en-US" dirty="0"/>
              <a:t>, </a:t>
            </a:r>
            <a:r>
              <a:rPr lang="en-US" dirty="0" err="1"/>
              <a:t>značení</a:t>
            </a:r>
            <a:r>
              <a:rPr lang="en-US" dirty="0"/>
              <a:t>, </a:t>
            </a:r>
            <a:r>
              <a:rPr lang="en-US" dirty="0" err="1"/>
              <a:t>expedici</a:t>
            </a:r>
            <a:r>
              <a:rPr lang="en-US" dirty="0"/>
              <a:t> </a:t>
            </a:r>
            <a:r>
              <a:rPr lang="en-US" dirty="0" err="1"/>
              <a:t>až</a:t>
            </a:r>
            <a:r>
              <a:rPr lang="en-US" dirty="0"/>
              <a:t> </a:t>
            </a:r>
            <a:r>
              <a:rPr lang="en-US" dirty="0" err="1"/>
              <a:t>po</a:t>
            </a:r>
            <a:r>
              <a:rPr lang="en-US" dirty="0"/>
              <a:t> </a:t>
            </a:r>
            <a:r>
              <a:rPr lang="en-US" dirty="0" err="1"/>
              <a:t>distribuci</a:t>
            </a:r>
            <a:r>
              <a:rPr lang="en-US" dirty="0"/>
              <a:t> a </a:t>
            </a:r>
            <a:r>
              <a:rPr lang="en-US" dirty="0" err="1"/>
              <a:t>prodej</a:t>
            </a:r>
            <a:r>
              <a:rPr lang="en-US" dirty="0"/>
              <a:t>,</a:t>
            </a:r>
          </a:p>
          <a:p>
            <a:r>
              <a:rPr lang="en-US" dirty="0" err="1" smtClean="0"/>
              <a:t>podle</a:t>
            </a:r>
            <a:r>
              <a:rPr lang="en-US" dirty="0" smtClean="0"/>
              <a:t> </a:t>
            </a:r>
            <a:r>
              <a:rPr lang="en-US" dirty="0" err="1"/>
              <a:t>charakteru</a:t>
            </a:r>
            <a:r>
              <a:rPr lang="en-US" dirty="0"/>
              <a:t> a </a:t>
            </a:r>
            <a:r>
              <a:rPr lang="en-US" dirty="0" err="1"/>
              <a:t>účelnosti</a:t>
            </a:r>
            <a:r>
              <a:rPr lang="en-US" dirty="0"/>
              <a:t> </a:t>
            </a:r>
            <a:r>
              <a:rPr lang="en-US" dirty="0" err="1"/>
              <a:t>toku</a:t>
            </a:r>
            <a:r>
              <a:rPr lang="en-US" dirty="0"/>
              <a:t>:</a:t>
            </a:r>
          </a:p>
          <a:p>
            <a:pPr lvl="1"/>
            <a:r>
              <a:rPr lang="en-US" dirty="0" err="1" smtClean="0"/>
              <a:t>náklady</a:t>
            </a:r>
            <a:r>
              <a:rPr lang="en-US" dirty="0" smtClean="0"/>
              <a:t> </a:t>
            </a:r>
            <a:r>
              <a:rPr lang="en-US" dirty="0" err="1"/>
              <a:t>na</a:t>
            </a:r>
            <a:r>
              <a:rPr lang="en-US" dirty="0"/>
              <a:t> </a:t>
            </a:r>
            <a:r>
              <a:rPr lang="en-US" dirty="0" err="1"/>
              <a:t>informační</a:t>
            </a:r>
            <a:r>
              <a:rPr lang="en-US" dirty="0"/>
              <a:t> </a:t>
            </a:r>
            <a:r>
              <a:rPr lang="en-US" dirty="0" err="1"/>
              <a:t>toky</a:t>
            </a:r>
            <a:r>
              <a:rPr lang="en-US" dirty="0"/>
              <a:t> (</a:t>
            </a:r>
            <a:r>
              <a:rPr lang="en-US" dirty="0" err="1"/>
              <a:t>objednávky</a:t>
            </a:r>
            <a:r>
              <a:rPr lang="en-US" dirty="0"/>
              <a:t>, </a:t>
            </a:r>
            <a:r>
              <a:rPr lang="en-US" dirty="0" err="1"/>
              <a:t>převzetí</a:t>
            </a:r>
            <a:r>
              <a:rPr lang="en-US" dirty="0"/>
              <a:t> a </a:t>
            </a:r>
            <a:r>
              <a:rPr lang="en-US" dirty="0" err="1"/>
              <a:t>řízení</a:t>
            </a:r>
            <a:r>
              <a:rPr lang="en-US" dirty="0"/>
              <a:t>, </a:t>
            </a:r>
            <a:r>
              <a:rPr lang="en-US" dirty="0" err="1"/>
              <a:t>administrativa</a:t>
            </a:r>
            <a:r>
              <a:rPr lang="en-US" dirty="0"/>
              <a:t>),</a:t>
            </a:r>
          </a:p>
          <a:p>
            <a:pPr lvl="1"/>
            <a:r>
              <a:rPr lang="en-US" dirty="0" err="1" smtClean="0"/>
              <a:t>náklady</a:t>
            </a:r>
            <a:r>
              <a:rPr lang="en-US" dirty="0" smtClean="0"/>
              <a:t> </a:t>
            </a:r>
            <a:r>
              <a:rPr lang="en-US" dirty="0" err="1"/>
              <a:t>na</a:t>
            </a:r>
            <a:r>
              <a:rPr lang="en-US" dirty="0"/>
              <a:t> </a:t>
            </a:r>
            <a:r>
              <a:rPr lang="en-US" dirty="0" err="1"/>
              <a:t>fyzické</a:t>
            </a:r>
            <a:r>
              <a:rPr lang="en-US" dirty="0"/>
              <a:t> </a:t>
            </a:r>
            <a:r>
              <a:rPr lang="en-US" dirty="0" err="1"/>
              <a:t>toky</a:t>
            </a:r>
            <a:r>
              <a:rPr lang="en-US" dirty="0"/>
              <a:t> (</a:t>
            </a:r>
            <a:r>
              <a:rPr lang="en-US" dirty="0" err="1"/>
              <a:t>doprava</a:t>
            </a:r>
            <a:r>
              <a:rPr lang="en-US" dirty="0"/>
              <a:t>, </a:t>
            </a:r>
            <a:r>
              <a:rPr lang="en-US" dirty="0" err="1"/>
              <a:t>manipulace</a:t>
            </a:r>
            <a:r>
              <a:rPr lang="en-US" dirty="0"/>
              <a:t>, </a:t>
            </a:r>
            <a:r>
              <a:rPr lang="en-US" dirty="0" err="1"/>
              <a:t>seřizování</a:t>
            </a:r>
            <a:r>
              <a:rPr lang="en-US" dirty="0"/>
              <a:t>, </a:t>
            </a:r>
            <a:r>
              <a:rPr lang="en-US" dirty="0" err="1"/>
              <a:t>nastavování</a:t>
            </a:r>
            <a:r>
              <a:rPr lang="en-US" dirty="0"/>
              <a:t> </a:t>
            </a:r>
            <a:r>
              <a:rPr lang="en-US" dirty="0" err="1"/>
              <a:t>apod</a:t>
            </a:r>
            <a:r>
              <a:rPr lang="en-US" dirty="0"/>
              <a:t>.),</a:t>
            </a:r>
          </a:p>
          <a:p>
            <a:pPr lvl="1"/>
            <a:r>
              <a:rPr lang="en-US" dirty="0" err="1" smtClean="0"/>
              <a:t>náklady</a:t>
            </a:r>
            <a:r>
              <a:rPr lang="en-US" dirty="0" smtClean="0"/>
              <a:t> </a:t>
            </a:r>
            <a:r>
              <a:rPr lang="en-US" dirty="0" err="1"/>
              <a:t>na</a:t>
            </a:r>
            <a:r>
              <a:rPr lang="en-US" dirty="0"/>
              <a:t> </a:t>
            </a:r>
            <a:r>
              <a:rPr lang="en-US" dirty="0" err="1"/>
              <a:t>držení</a:t>
            </a:r>
            <a:r>
              <a:rPr lang="en-US" dirty="0"/>
              <a:t> </a:t>
            </a:r>
            <a:r>
              <a:rPr lang="en-US" dirty="0" err="1"/>
              <a:t>zásob</a:t>
            </a:r>
            <a:r>
              <a:rPr lang="en-US" dirty="0"/>
              <a:t> (je </a:t>
            </a:r>
            <a:r>
              <a:rPr lang="en-US" dirty="0" err="1"/>
              <a:t>nutno</a:t>
            </a:r>
            <a:r>
              <a:rPr lang="en-US" dirty="0"/>
              <a:t> </a:t>
            </a:r>
            <a:r>
              <a:rPr lang="en-US" dirty="0" err="1"/>
              <a:t>zohlednit</a:t>
            </a:r>
            <a:r>
              <a:rPr lang="en-US" dirty="0"/>
              <a:t> </a:t>
            </a:r>
            <a:r>
              <a:rPr lang="en-US" dirty="0" err="1"/>
              <a:t>variabilní</a:t>
            </a:r>
            <a:r>
              <a:rPr lang="en-US" dirty="0"/>
              <a:t> a </a:t>
            </a:r>
            <a:r>
              <a:rPr lang="en-US" dirty="0" err="1"/>
              <a:t>fixní</a:t>
            </a:r>
            <a:r>
              <a:rPr lang="en-US" dirty="0"/>
              <a:t> </a:t>
            </a:r>
            <a:r>
              <a:rPr lang="en-US" dirty="0" err="1"/>
              <a:t>náklady</a:t>
            </a:r>
            <a:r>
              <a:rPr lang="en-US" dirty="0"/>
              <a:t>, </a:t>
            </a:r>
            <a:r>
              <a:rPr lang="en-US" dirty="0" err="1"/>
              <a:t>riziko</a:t>
            </a:r>
            <a:r>
              <a:rPr lang="en-US" dirty="0"/>
              <a:t> a </a:t>
            </a:r>
            <a:r>
              <a:rPr lang="en-US" dirty="0" err="1"/>
              <a:t>ušlé</a:t>
            </a:r>
            <a:r>
              <a:rPr lang="en-US" dirty="0"/>
              <a:t> </a:t>
            </a:r>
            <a:r>
              <a:rPr lang="en-US" dirty="0" err="1"/>
              <a:t>zisky</a:t>
            </a:r>
            <a:r>
              <a:rPr lang="en-US" dirty="0"/>
              <a:t> </a:t>
            </a:r>
            <a:r>
              <a:rPr lang="en-US" dirty="0" err="1" smtClean="0"/>
              <a:t>spojené</a:t>
            </a:r>
            <a:r>
              <a:rPr lang="en-US" dirty="0" smtClean="0"/>
              <a:t> </a:t>
            </a:r>
            <a:r>
              <a:rPr lang="en-US" dirty="0"/>
              <a:t>se </a:t>
            </a:r>
            <a:r>
              <a:rPr lang="en-US" dirty="0" err="1"/>
              <a:t>skladováním</a:t>
            </a:r>
            <a:r>
              <a:rPr lang="en-US" dirty="0"/>
              <a:t>),</a:t>
            </a:r>
          </a:p>
          <a:p>
            <a:pPr lvl="1"/>
            <a:r>
              <a:rPr lang="en-US" dirty="0" err="1" smtClean="0"/>
              <a:t>náklady</a:t>
            </a:r>
            <a:r>
              <a:rPr lang="en-US" dirty="0" smtClean="0"/>
              <a:t> </a:t>
            </a:r>
            <a:r>
              <a:rPr lang="en-US" dirty="0" err="1"/>
              <a:t>spojené</a:t>
            </a:r>
            <a:r>
              <a:rPr lang="en-US" dirty="0"/>
              <a:t> s </a:t>
            </a:r>
            <a:r>
              <a:rPr lang="en-US" dirty="0" err="1"/>
              <a:t>nedostatečnou</a:t>
            </a:r>
            <a:r>
              <a:rPr lang="en-US" dirty="0"/>
              <a:t> (</a:t>
            </a:r>
            <a:r>
              <a:rPr lang="en-US" dirty="0" err="1"/>
              <a:t>externí</a:t>
            </a:r>
            <a:r>
              <a:rPr lang="en-US" dirty="0"/>
              <a:t> </a:t>
            </a:r>
            <a:r>
              <a:rPr lang="en-US" dirty="0" err="1"/>
              <a:t>i</a:t>
            </a:r>
            <a:r>
              <a:rPr lang="en-US" dirty="0"/>
              <a:t> </a:t>
            </a:r>
            <a:r>
              <a:rPr lang="en-US" dirty="0" err="1"/>
              <a:t>interní</a:t>
            </a:r>
            <a:r>
              <a:rPr lang="en-US" dirty="0"/>
              <a:t>) </a:t>
            </a:r>
            <a:r>
              <a:rPr lang="en-US" dirty="0" err="1"/>
              <a:t>úrovní</a:t>
            </a:r>
            <a:r>
              <a:rPr lang="en-US" dirty="0"/>
              <a:t> </a:t>
            </a:r>
            <a:r>
              <a:rPr lang="en-US" dirty="0" err="1"/>
              <a:t>logistických</a:t>
            </a:r>
            <a:r>
              <a:rPr lang="en-US" dirty="0"/>
              <a:t> </a:t>
            </a:r>
            <a:r>
              <a:rPr lang="en-US" dirty="0" err="1"/>
              <a:t>služeb</a:t>
            </a:r>
            <a:r>
              <a:rPr lang="en-US" dirty="0"/>
              <a:t> (</a:t>
            </a:r>
            <a:r>
              <a:rPr lang="en-US" dirty="0" err="1"/>
              <a:t>penále</a:t>
            </a:r>
            <a:r>
              <a:rPr lang="en-US" dirty="0"/>
              <a:t>, </a:t>
            </a:r>
            <a:r>
              <a:rPr lang="en-US" dirty="0" err="1"/>
              <a:t>přesčasy</a:t>
            </a:r>
            <a:r>
              <a:rPr lang="en-US" dirty="0"/>
              <a:t>, </a:t>
            </a:r>
            <a:r>
              <a:rPr lang="en-US" dirty="0" err="1"/>
              <a:t>náklady</a:t>
            </a:r>
            <a:r>
              <a:rPr lang="en-US" dirty="0"/>
              <a:t> </a:t>
            </a:r>
            <a:r>
              <a:rPr lang="en-US" dirty="0" err="1"/>
              <a:t>na</a:t>
            </a:r>
            <a:r>
              <a:rPr lang="en-US" dirty="0"/>
              <a:t> </a:t>
            </a:r>
            <a:r>
              <a:rPr lang="en-US" dirty="0" err="1"/>
              <a:t>znovuzískání</a:t>
            </a:r>
            <a:r>
              <a:rPr lang="en-US" dirty="0"/>
              <a:t> </a:t>
            </a:r>
            <a:r>
              <a:rPr lang="en-US" dirty="0" err="1"/>
              <a:t>ztracené</a:t>
            </a:r>
            <a:r>
              <a:rPr lang="en-US" dirty="0"/>
              <a:t> </a:t>
            </a:r>
            <a:r>
              <a:rPr lang="en-US" dirty="0" err="1"/>
              <a:t>důvěry</a:t>
            </a:r>
            <a:r>
              <a:rPr lang="en-US" dirty="0"/>
              <a:t> </a:t>
            </a:r>
            <a:r>
              <a:rPr lang="en-US" dirty="0" err="1"/>
              <a:t>zákazníka</a:t>
            </a:r>
            <a:r>
              <a:rPr lang="en-US" dirty="0"/>
              <a:t>).</a:t>
            </a:r>
          </a:p>
        </p:txBody>
      </p:sp>
    </p:spTree>
    <p:extLst>
      <p:ext uri="{BB962C8B-B14F-4D97-AF65-F5344CB8AC3E}">
        <p14:creationId xmlns:p14="http://schemas.microsoft.com/office/powerpoint/2010/main" val="27493163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Dopad cen energií na náklady</a:t>
            </a:r>
            <a:endParaRPr lang="en-US" dirty="0"/>
          </a:p>
        </p:txBody>
      </p:sp>
      <p:pic>
        <p:nvPicPr>
          <p:cNvPr id="6" name="Obrázek 5"/>
          <p:cNvPicPr>
            <a:picLocks noChangeAspect="1"/>
          </p:cNvPicPr>
          <p:nvPr/>
        </p:nvPicPr>
        <p:blipFill rotWithShape="1">
          <a:blip r:embed="rId2"/>
          <a:srcRect l="14789" t="8646" r="14789"/>
          <a:stretch/>
        </p:blipFill>
        <p:spPr>
          <a:xfrm>
            <a:off x="772733" y="1690692"/>
            <a:ext cx="7124340" cy="4288665"/>
          </a:xfrm>
          <a:prstGeom prst="rect">
            <a:avLst/>
          </a:prstGeom>
        </p:spPr>
      </p:pic>
    </p:spTree>
    <p:extLst>
      <p:ext uri="{BB962C8B-B14F-4D97-AF65-F5344CB8AC3E}">
        <p14:creationId xmlns:p14="http://schemas.microsoft.com/office/powerpoint/2010/main" val="4095548045"/>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zentace2" id="{42B34AD4-CC8C-42C8-A123-A24A28B23F52}" vid="{CAA84E04-F411-4E5F-9AFE-C1503F826B3B}"/>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AED20F0DFCDE7045AA6BB4CF109D500E" ma:contentTypeVersion="2" ma:contentTypeDescription="Vytvoří nový dokument" ma:contentTypeScope="" ma:versionID="25257e695959039159a57e8c8e96e1af">
  <xsd:schema xmlns:xsd="http://www.w3.org/2001/XMLSchema" xmlns:xs="http://www.w3.org/2001/XMLSchema" xmlns:p="http://schemas.microsoft.com/office/2006/metadata/properties" xmlns:ns2="a9f35f07-9a28-4d2d-bdff-db8c95e03da5" targetNamespace="http://schemas.microsoft.com/office/2006/metadata/properties" ma:root="true" ma:fieldsID="699119ad5a7a0da37b317f75fc25c3fa" ns2:_="">
    <xsd:import namespace="a9f35f07-9a28-4d2d-bdff-db8c95e03da5"/>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9f35f07-9a28-4d2d-bdff-db8c95e03d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1078B53-F9DA-417F-B843-E30F12EDED2C}">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4AB82AF9-EE3D-4E54-A994-63BD270C25E0}">
  <ds:schemaRefs>
    <ds:schemaRef ds:uri="http://schemas.microsoft.com/sharepoint/v3/contenttype/forms"/>
  </ds:schemaRefs>
</ds:datastoreItem>
</file>

<file path=customXml/itemProps3.xml><?xml version="1.0" encoding="utf-8"?>
<ds:datastoreItem xmlns:ds="http://schemas.openxmlformats.org/officeDocument/2006/customXml" ds:itemID="{3A47C30E-A34B-4507-B4C6-465AFC7AC8D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9f35f07-9a28-4d2d-bdff-db8c95e03da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MVŠO_sablona_ prezentace_4-3-CZ</Template>
  <TotalTime>127</TotalTime>
  <Words>2777</Words>
  <Application>Microsoft Office PowerPoint</Application>
  <PresentationFormat>Předvádění na obrazovce (4:3)</PresentationFormat>
  <Paragraphs>223</Paragraphs>
  <Slides>39</Slides>
  <Notes>0</Notes>
  <HiddenSlides>0</HiddenSlides>
  <MMClips>0</MMClips>
  <ScaleCrop>false</ScaleCrop>
  <HeadingPairs>
    <vt:vector size="8" baseType="variant">
      <vt:variant>
        <vt:lpstr>Použitá písma</vt:lpstr>
      </vt:variant>
      <vt:variant>
        <vt:i4>5</vt:i4>
      </vt:variant>
      <vt:variant>
        <vt:lpstr>Motiv</vt:lpstr>
      </vt:variant>
      <vt:variant>
        <vt:i4>1</vt:i4>
      </vt:variant>
      <vt:variant>
        <vt:lpstr>Vložené servery OLE</vt:lpstr>
      </vt:variant>
      <vt:variant>
        <vt:i4>1</vt:i4>
      </vt:variant>
      <vt:variant>
        <vt:lpstr>Nadpisy snímků</vt:lpstr>
      </vt:variant>
      <vt:variant>
        <vt:i4>39</vt:i4>
      </vt:variant>
    </vt:vector>
  </HeadingPairs>
  <TitlesOfParts>
    <vt:vector size="46" baseType="lpstr">
      <vt:lpstr>Arial</vt:lpstr>
      <vt:lpstr>Calibri</vt:lpstr>
      <vt:lpstr>Calibri Light</vt:lpstr>
      <vt:lpstr>Symbol</vt:lpstr>
      <vt:lpstr>Times New Roman</vt:lpstr>
      <vt:lpstr>Motiv Office</vt:lpstr>
      <vt:lpstr>Dokument</vt:lpstr>
      <vt:lpstr>Cenotvorba a cenová strategie 3</vt:lpstr>
      <vt:lpstr>Obsah </vt:lpstr>
      <vt:lpstr>Funkce nákladů v tvorbě cen</vt:lpstr>
      <vt:lpstr>Vliv nákladů na tvorbu cen</vt:lpstr>
      <vt:lpstr>Prognózování nákladů a ceny</vt:lpstr>
      <vt:lpstr>Logistické náklady</vt:lpstr>
      <vt:lpstr>Nákladové oblasti</vt:lpstr>
      <vt:lpstr>Úvahy </vt:lpstr>
      <vt:lpstr>Dopad cen energií na náklady</vt:lpstr>
      <vt:lpstr>Plyn</vt:lpstr>
      <vt:lpstr>Analýza nákladů aktivit organizace</vt:lpstr>
      <vt:lpstr> Využití kalkulace podle aktivit </vt:lpstr>
      <vt:lpstr>Využití ABC (Activity based costing)</vt:lpstr>
      <vt:lpstr>Kalkulace ABC</vt:lpstr>
      <vt:lpstr>Srovnání:</vt:lpstr>
      <vt:lpstr>ABC postup</vt:lpstr>
      <vt:lpstr>Úprava pojmosloví</vt:lpstr>
      <vt:lpstr>Příklad </vt:lpstr>
      <vt:lpstr>Řešení </vt:lpstr>
      <vt:lpstr>Řízení nákladů</vt:lpstr>
      <vt:lpstr>Strategické řízení nákladů</vt:lpstr>
      <vt:lpstr>Vývoj nákladů v průběhu životního cyklu</vt:lpstr>
      <vt:lpstr>Prezentace aplikace PowerPoint</vt:lpstr>
      <vt:lpstr>Kalkulace cílových nákladů</vt:lpstr>
      <vt:lpstr>Cílové náklady a kaizen</vt:lpstr>
      <vt:lpstr>Kalkulace životního cyklu</vt:lpstr>
      <vt:lpstr>Kalkulace životního cyklu 2</vt:lpstr>
      <vt:lpstr>postup strategického řízení nákladů</vt:lpstr>
      <vt:lpstr>Příklad cílových nákladů</vt:lpstr>
      <vt:lpstr>Tvorba cen a právní ochrany</vt:lpstr>
      <vt:lpstr>Tvorba cen a omezení</vt:lpstr>
      <vt:lpstr> Působnost orgánů ČR v oblasti cen </vt:lpstr>
      <vt:lpstr>Kompetence orgánů v oblasti cen</vt:lpstr>
      <vt:lpstr>Kompetence orgánů v oblasti cen – kraje a obce</vt:lpstr>
      <vt:lpstr> Zákon o cenách </vt:lpstr>
      <vt:lpstr>V zákoně jsou definovány pojmy:</vt:lpstr>
      <vt:lpstr>Regulace cen</vt:lpstr>
      <vt:lpstr> Hospodářská soutěž a tvorba cen </vt:lpstr>
      <vt:lpstr>Ochrana spotřebitele</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Cenotvorba a cenová strategie 3</dc:title>
  <dc:creator>uzivatel</dc:creator>
  <cp:lastModifiedBy>uzivatel</cp:lastModifiedBy>
  <cp:revision>16</cp:revision>
  <dcterms:created xsi:type="dcterms:W3CDTF">2021-03-15T07:21:08Z</dcterms:created>
  <dcterms:modified xsi:type="dcterms:W3CDTF">2022-04-06T18:16:25Z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0x010100AED20F0DFCDE7045AA6BB4CF109D500E</vt:lpwstr>
  </property>
</Properties>
</file>