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63" r:id="rId7"/>
    <p:sldId id="300" r:id="rId8"/>
    <p:sldId id="302" r:id="rId9"/>
    <p:sldId id="307" r:id="rId10"/>
    <p:sldId id="301" r:id="rId11"/>
    <p:sldId id="303" r:id="rId12"/>
    <p:sldId id="304" r:id="rId13"/>
    <p:sldId id="316" r:id="rId14"/>
    <p:sldId id="317" r:id="rId15"/>
    <p:sldId id="318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9" r:id="rId25"/>
    <p:sldId id="320" r:id="rId26"/>
    <p:sldId id="321" r:id="rId27"/>
    <p:sldId id="305" r:id="rId28"/>
    <p:sldId id="322" r:id="rId29"/>
    <p:sldId id="323" r:id="rId30"/>
    <p:sldId id="324" r:id="rId31"/>
    <p:sldId id="325" r:id="rId32"/>
    <p:sldId id="326" r:id="rId33"/>
    <p:sldId id="306" r:id="rId34"/>
    <p:sldId id="327" r:id="rId35"/>
    <p:sldId id="328" r:id="rId36"/>
    <p:sldId id="329" r:id="rId3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3208" autoAdjust="0"/>
  </p:normalViewPr>
  <p:slideViewPr>
    <p:cSldViewPr snapToGrid="0" showGuides="1">
      <p:cViewPr varScale="1">
        <p:scale>
          <a:sx n="69" d="100"/>
          <a:sy n="69" d="100"/>
        </p:scale>
        <p:origin x="12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Cenotvorba a cenová strategie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Tutoriál </a:t>
            </a:r>
            <a:r>
              <a:rPr lang="cs-CZ" smtClean="0"/>
              <a:t>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5CF7497-F687-4329-87E1-D9141F9D9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služeb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836E0C50-DBBA-4AB3-95F3-28C32C1066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nehmotnost (nehmatatelnost) </a:t>
            </a:r>
            <a:r>
              <a:rPr lang="cs-CZ" dirty="0"/>
              <a:t>– všechny produkty jsou kombinací hmotných a nehmotných prvků, pro tržní konkurenční pozici firmy mají stále větší význam prvky nehmotného charakteru </a:t>
            </a:r>
          </a:p>
          <a:p>
            <a:r>
              <a:rPr lang="cs-CZ" b="1" dirty="0"/>
              <a:t>simultánnost poskytování a spotřeby </a:t>
            </a:r>
            <a:r>
              <a:rPr lang="cs-CZ" dirty="0"/>
              <a:t>– u mnoha služeb probíhají jejich produkce a spotřeba současně a obvykle tak nevznikají žádné zásoby</a:t>
            </a:r>
          </a:p>
          <a:p>
            <a:r>
              <a:rPr lang="cs-CZ" b="1" dirty="0"/>
              <a:t>pomíjivost</a:t>
            </a:r>
            <a:r>
              <a:rPr lang="cs-CZ" dirty="0"/>
              <a:t> – služby nemohou být skladovány a to znesnadňuje synchronizaci nabídky a poptávky</a:t>
            </a:r>
          </a:p>
          <a:p>
            <a:r>
              <a:rPr lang="cs-CZ" b="1" dirty="0"/>
              <a:t>různorodost</a:t>
            </a:r>
            <a:r>
              <a:rPr lang="cs-CZ" dirty="0"/>
              <a:t> – v oblasti služeb existují značné možnosti modifikací způsobů jejich provedení </a:t>
            </a:r>
          </a:p>
          <a:p>
            <a:r>
              <a:rPr lang="cs-CZ" b="1" dirty="0"/>
              <a:t>komplexnost a divergentnost </a:t>
            </a:r>
            <a:r>
              <a:rPr lang="cs-CZ" dirty="0"/>
              <a:t>– i když jednotlivé služby mohou být redukovány na úkony, alternativy a postupy, je nutno na ně pohlížet jako na vzájemně propojené, interaktivní systémy a</a:t>
            </a:r>
            <a:br>
              <a:rPr lang="cs-CZ" dirty="0"/>
            </a:br>
            <a:r>
              <a:rPr lang="cs-CZ" dirty="0"/>
              <a:t>nikoli jako na izolované prvky či části 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7403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069A0E7-30E5-4073-936A-1C93F471E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Cenová tvorba služeb </a:t>
            </a:r>
            <a:br>
              <a:rPr lang="cs-CZ" dirty="0"/>
            </a:b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37BE6649-15C0-467C-B076-16BF82FA9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Objektivně stanovené ceny umožňují stanovit fixní poplatek za určitou službu, nebo hodinovou sazbu a násobit tento poplatek počtem spotřebovaných služeb nebo počtem odpracovaných hodin </a:t>
            </a:r>
          </a:p>
          <a:p>
            <a:r>
              <a:rPr lang="cs-CZ" dirty="0"/>
              <a:t>Subjektivní stanovení ceny znamená, že objektivně stanovené ceny je nutno upravit na základě hodnoty vnímané zákazníkem tak, aby pro něj byly přijatelné </a:t>
            </a:r>
            <a:br>
              <a:rPr lang="cs-CZ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0864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185665D-4E01-465B-9DF7-F5278DF96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Přístupy ke tvorbě cen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75ECEB90-CAD6-4554-9E9D-DEAF70C199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Cenová tvorba orientovaná na náklady </a:t>
            </a:r>
            <a:r>
              <a:rPr lang="cs-CZ" dirty="0"/>
              <a:t>(na základě kalkulace)</a:t>
            </a:r>
          </a:p>
          <a:p>
            <a:r>
              <a:rPr lang="cs-CZ" dirty="0"/>
              <a:t>cenová tvorba s ohledem na fluktuaci poptávky (kalkulace ubytování, stravy)</a:t>
            </a:r>
          </a:p>
          <a:p>
            <a:r>
              <a:rPr lang="cs-CZ" dirty="0"/>
              <a:t>kapacitně orientovaná tvorba cen</a:t>
            </a:r>
          </a:p>
          <a:p>
            <a:r>
              <a:rPr lang="cs-CZ" dirty="0"/>
              <a:t>Cenová tvorba na bázi užitku </a:t>
            </a:r>
            <a:br>
              <a:rPr lang="cs-CZ" dirty="0"/>
            </a:br>
            <a:r>
              <a:rPr lang="cs-CZ" dirty="0"/>
              <a:t>paketování cen ve službách 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11133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9DF1460-5B0F-4609-91A2-789A0C04E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Případová studie- holandský test citlivosti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07F00DE9-9DAA-4702-950C-49E7DA7FF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Holandský test je metoda, která zkoumá citlivost spotřebitele na cenu. Tato metoda je nejčastěji užívána především pro spotřební zboží či službu.</a:t>
            </a:r>
          </a:p>
          <a:p>
            <a:r>
              <a:rPr lang="cs-CZ" dirty="0"/>
              <a:t>Tradiční zpracování dvě ze čtyř křivek invertuje, jedná se o křivky „příliš levný“ a „výhodný“. Křížením jednotlivých křivek vznikají čtyři důležité body. Dle Tahala a kol. (2017) uvedeme stručný popis křivek a bodů: Zkřížením křivek „výhodný“ a „drahý“ vznikne tzv. indiferentní cenový bod, který ukazuje na cenu, kdy se vyrovnávají skupiny zákazníků, který považují výrobek za výhodný s těmi, pro něž se stává drahým. Bod obvykle reflektuje normální či očekávaná běžná cena. Zkřížením křivek „příliš levný“ a „drahý“ získáváme tzv. mezní bod levnosti a podobně zkřížením křivek „výhodný“ a příliš drahý“ tzv. mezní bod drahosti. Doporučení pro cenovou strategii vychází z těchto dvou bodů a doporučuje se umístit cenu mezi ně. Zkřížením křivek „příliš levný“ a „příliš drahý“ vzniká bod tzv. optimální ceny, který, jak z názvu plyne, reprezentuje optimální cenu.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22668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8109270-E6BB-4766-82EA-4CFD98653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7AE97E73-C76A-432F-999A-DAAAFC188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produkt</a:t>
            </a:r>
            <a:r>
              <a:rPr lang="en-GB" dirty="0"/>
              <a:t> je pro </a:t>
            </a:r>
            <a:r>
              <a:rPr lang="en-GB" dirty="0" err="1"/>
              <a:t>výzkum</a:t>
            </a:r>
            <a:r>
              <a:rPr lang="en-GB" dirty="0"/>
              <a:t> </a:t>
            </a:r>
            <a:r>
              <a:rPr lang="en-GB" dirty="0" err="1"/>
              <a:t>cenové</a:t>
            </a:r>
            <a:r>
              <a:rPr lang="en-GB" dirty="0"/>
              <a:t> </a:t>
            </a:r>
            <a:r>
              <a:rPr lang="en-GB" dirty="0" err="1"/>
              <a:t>citlivosti</a:t>
            </a:r>
            <a:r>
              <a:rPr lang="cs-CZ" dirty="0"/>
              <a:t> </a:t>
            </a:r>
            <a:r>
              <a:rPr lang="en-GB" dirty="0" err="1"/>
              <a:t>zvolen</a:t>
            </a:r>
            <a:r>
              <a:rPr lang="en-GB" dirty="0"/>
              <a:t> </a:t>
            </a:r>
            <a:r>
              <a:rPr lang="en-GB" dirty="0" err="1"/>
              <a:t>konkrétní</a:t>
            </a:r>
            <a:r>
              <a:rPr lang="en-GB" dirty="0"/>
              <a:t> </a:t>
            </a:r>
            <a:r>
              <a:rPr lang="en-GB" dirty="0" err="1"/>
              <a:t>druh</a:t>
            </a:r>
            <a:r>
              <a:rPr lang="en-GB" dirty="0"/>
              <a:t> </a:t>
            </a:r>
            <a:r>
              <a:rPr lang="en-GB" dirty="0" err="1"/>
              <a:t>kávy</a:t>
            </a:r>
            <a:r>
              <a:rPr lang="en-GB" dirty="0"/>
              <a:t> </a:t>
            </a:r>
            <a:r>
              <a:rPr lang="en-GB" dirty="0" err="1"/>
              <a:t>kavárenské</a:t>
            </a:r>
            <a:r>
              <a:rPr lang="en-GB" dirty="0"/>
              <a:t> </a:t>
            </a:r>
            <a:r>
              <a:rPr lang="en-GB" dirty="0" err="1"/>
              <a:t>sítě</a:t>
            </a:r>
            <a:r>
              <a:rPr lang="en-GB" dirty="0"/>
              <a:t> </a:t>
            </a:r>
            <a:r>
              <a:rPr lang="en-GB" dirty="0" err="1"/>
              <a:t>typu</a:t>
            </a:r>
            <a:r>
              <a:rPr lang="cs-CZ" dirty="0"/>
              <a:t> </a:t>
            </a:r>
            <a:r>
              <a:rPr lang="en-GB" dirty="0" err="1"/>
              <a:t>CrossCafe</a:t>
            </a:r>
            <a:r>
              <a:rPr lang="en-GB" dirty="0"/>
              <a:t>, a to </a:t>
            </a:r>
            <a:r>
              <a:rPr lang="en-GB" dirty="0" err="1"/>
              <a:t>káva</a:t>
            </a:r>
            <a:r>
              <a:rPr lang="en-GB" dirty="0"/>
              <a:t> latte. </a:t>
            </a:r>
            <a:endParaRPr lang="cs-CZ" dirty="0"/>
          </a:p>
          <a:p>
            <a:r>
              <a:rPr lang="en-GB" dirty="0"/>
              <a:t>Cena </a:t>
            </a:r>
            <a:r>
              <a:rPr lang="en-GB" dirty="0" err="1"/>
              <a:t>bude</a:t>
            </a:r>
            <a:r>
              <a:rPr lang="cs-CZ" dirty="0"/>
              <a:t> </a:t>
            </a:r>
            <a:r>
              <a:rPr lang="en-GB" dirty="0" err="1"/>
              <a:t>zkoumána</a:t>
            </a:r>
            <a:r>
              <a:rPr lang="en-GB" dirty="0"/>
              <a:t> u </a:t>
            </a:r>
            <a:r>
              <a:rPr lang="en-GB" dirty="0" err="1"/>
              <a:t>nové</a:t>
            </a:r>
            <a:r>
              <a:rPr lang="en-GB" dirty="0"/>
              <a:t>, </a:t>
            </a:r>
            <a:r>
              <a:rPr lang="en-GB" dirty="0" err="1"/>
              <a:t>ještě</a:t>
            </a:r>
            <a:r>
              <a:rPr lang="en-GB" dirty="0"/>
              <a:t> </a:t>
            </a:r>
            <a:r>
              <a:rPr lang="en-GB" dirty="0" err="1"/>
              <a:t>nezavedené</a:t>
            </a:r>
            <a:r>
              <a:rPr lang="en-GB" dirty="0"/>
              <a:t>, </a:t>
            </a:r>
            <a:r>
              <a:rPr lang="en-GB" dirty="0" err="1"/>
              <a:t>příchutě</a:t>
            </a:r>
            <a:r>
              <a:rPr lang="cs-CZ" dirty="0"/>
              <a:t> </a:t>
            </a:r>
            <a:r>
              <a:rPr lang="en-GB" dirty="0"/>
              <a:t>marshmallow. </a:t>
            </a:r>
            <a:r>
              <a:rPr lang="en-GB" dirty="0" err="1"/>
              <a:t>Jelikož</a:t>
            </a:r>
            <a:r>
              <a:rPr lang="en-GB" dirty="0"/>
              <a:t> </a:t>
            </a:r>
            <a:r>
              <a:rPr lang="en-GB" dirty="0" err="1"/>
              <a:t>kavárny</a:t>
            </a:r>
            <a:r>
              <a:rPr lang="en-GB" dirty="0"/>
              <a:t> </a:t>
            </a:r>
            <a:r>
              <a:rPr lang="en-GB" dirty="0" err="1"/>
              <a:t>nabízejí</a:t>
            </a:r>
            <a:r>
              <a:rPr lang="en-GB" dirty="0"/>
              <a:t> </a:t>
            </a:r>
            <a:r>
              <a:rPr lang="en-GB" dirty="0" err="1"/>
              <a:t>nápoje</a:t>
            </a:r>
            <a:r>
              <a:rPr lang="cs-CZ" dirty="0"/>
              <a:t> </a:t>
            </a:r>
            <a:r>
              <a:rPr lang="en-GB" dirty="0"/>
              <a:t>v </a:t>
            </a:r>
            <a:r>
              <a:rPr lang="en-GB" dirty="0" err="1"/>
              <a:t>různých</a:t>
            </a:r>
            <a:r>
              <a:rPr lang="en-GB" dirty="0"/>
              <a:t> </a:t>
            </a:r>
            <a:r>
              <a:rPr lang="en-GB" dirty="0" err="1"/>
              <a:t>velikostech</a:t>
            </a:r>
            <a:r>
              <a:rPr lang="en-GB" dirty="0"/>
              <a:t>, </a:t>
            </a:r>
            <a:r>
              <a:rPr lang="en-GB" dirty="0" err="1"/>
              <a:t>bude</a:t>
            </a:r>
            <a:r>
              <a:rPr lang="en-GB" dirty="0"/>
              <a:t> </a:t>
            </a:r>
            <a:r>
              <a:rPr lang="en-GB" dirty="0" err="1"/>
              <a:t>uvažována</a:t>
            </a:r>
            <a:r>
              <a:rPr lang="en-GB" dirty="0"/>
              <a:t> </a:t>
            </a:r>
            <a:r>
              <a:rPr lang="en-GB" dirty="0" err="1"/>
              <a:t>velikost</a:t>
            </a:r>
            <a:r>
              <a:rPr lang="cs-CZ" dirty="0"/>
              <a:t> </a:t>
            </a:r>
            <a:r>
              <a:rPr lang="en-GB" dirty="0" err="1"/>
              <a:t>střední</a:t>
            </a:r>
            <a:r>
              <a:rPr lang="en-GB" dirty="0"/>
              <a:t>.</a:t>
            </a:r>
          </a:p>
          <a:p>
            <a:r>
              <a:rPr lang="en-GB" dirty="0" err="1"/>
              <a:t>Cenová</a:t>
            </a:r>
            <a:r>
              <a:rPr lang="en-GB" dirty="0"/>
              <a:t> </a:t>
            </a:r>
            <a:r>
              <a:rPr lang="en-GB" dirty="0" err="1"/>
              <a:t>škála</a:t>
            </a:r>
            <a:r>
              <a:rPr lang="en-GB" dirty="0"/>
              <a:t> </a:t>
            </a:r>
            <a:r>
              <a:rPr lang="en-GB" dirty="0" err="1"/>
              <a:t>byla</a:t>
            </a:r>
            <a:r>
              <a:rPr lang="en-GB" dirty="0"/>
              <a:t> v </a:t>
            </a:r>
            <a:r>
              <a:rPr lang="en-GB" dirty="0" err="1"/>
              <a:t>Holandském</a:t>
            </a:r>
            <a:r>
              <a:rPr lang="en-GB" dirty="0"/>
              <a:t> </a:t>
            </a:r>
            <a:r>
              <a:rPr lang="en-GB" dirty="0" err="1"/>
              <a:t>testu</a:t>
            </a:r>
            <a:r>
              <a:rPr lang="en-GB" dirty="0"/>
              <a:t> </a:t>
            </a:r>
            <a:r>
              <a:rPr lang="en-GB" dirty="0" err="1"/>
              <a:t>cenové</a:t>
            </a:r>
            <a:r>
              <a:rPr lang="cs-CZ" dirty="0"/>
              <a:t> </a:t>
            </a:r>
            <a:r>
              <a:rPr lang="en-GB" dirty="0" err="1"/>
              <a:t>citlivosti</a:t>
            </a:r>
            <a:r>
              <a:rPr lang="en-GB" dirty="0"/>
              <a:t> u </a:t>
            </a:r>
            <a:r>
              <a:rPr lang="en-GB" dirty="0" err="1"/>
              <a:t>produktu</a:t>
            </a:r>
            <a:r>
              <a:rPr lang="en-GB" dirty="0"/>
              <a:t> </a:t>
            </a:r>
            <a:r>
              <a:rPr lang="en-GB" dirty="0" err="1"/>
              <a:t>káva</a:t>
            </a:r>
            <a:r>
              <a:rPr lang="en-GB" dirty="0"/>
              <a:t> latté </a:t>
            </a:r>
            <a:r>
              <a:rPr lang="en-GB" dirty="0" err="1"/>
              <a:t>střední</a:t>
            </a:r>
            <a:r>
              <a:rPr lang="en-GB" dirty="0"/>
              <a:t> </a:t>
            </a:r>
            <a:r>
              <a:rPr lang="en-GB" dirty="0" err="1"/>
              <a:t>velikosti</a:t>
            </a:r>
            <a:r>
              <a:rPr lang="cs-CZ" dirty="0"/>
              <a:t> </a:t>
            </a:r>
            <a:r>
              <a:rPr lang="en-GB" dirty="0" err="1"/>
              <a:t>stanovena</a:t>
            </a:r>
            <a:r>
              <a:rPr lang="en-GB" dirty="0"/>
              <a:t> od 10 </a:t>
            </a:r>
            <a:r>
              <a:rPr lang="en-GB" dirty="0" err="1"/>
              <a:t>Kč</a:t>
            </a:r>
            <a:r>
              <a:rPr lang="en-GB" dirty="0"/>
              <a:t> do 80 </a:t>
            </a:r>
            <a:r>
              <a:rPr lang="en-GB" dirty="0" err="1"/>
              <a:t>Kč</a:t>
            </a:r>
            <a:r>
              <a:rPr lang="en-GB" dirty="0"/>
              <a:t> s </a:t>
            </a:r>
            <a:r>
              <a:rPr lang="en-GB" dirty="0" err="1"/>
              <a:t>jednokorunovým</a:t>
            </a:r>
            <a:r>
              <a:rPr lang="cs-CZ" dirty="0"/>
              <a:t> </a:t>
            </a:r>
            <a:r>
              <a:rPr lang="en-GB" dirty="0" err="1"/>
              <a:t>rozestupem</a:t>
            </a:r>
            <a:r>
              <a:rPr lang="en-GB" dirty="0"/>
              <a:t>. V </a:t>
            </a:r>
            <a:r>
              <a:rPr lang="en-GB" dirty="0" err="1"/>
              <a:t>dotazníku</a:t>
            </a:r>
            <a:r>
              <a:rPr lang="en-GB" dirty="0"/>
              <a:t> </a:t>
            </a:r>
            <a:r>
              <a:rPr lang="en-GB" dirty="0" err="1"/>
              <a:t>bylo</a:t>
            </a:r>
            <a:r>
              <a:rPr lang="en-GB" dirty="0"/>
              <a:t> </a:t>
            </a:r>
            <a:r>
              <a:rPr lang="en-GB" dirty="0" err="1"/>
              <a:t>při</a:t>
            </a:r>
            <a:r>
              <a:rPr lang="en-GB" dirty="0"/>
              <a:t> </a:t>
            </a:r>
            <a:r>
              <a:rPr lang="en-GB" dirty="0" err="1"/>
              <a:t>tomto</a:t>
            </a:r>
            <a:r>
              <a:rPr lang="en-GB" dirty="0"/>
              <a:t> </a:t>
            </a:r>
            <a:r>
              <a:rPr lang="en-GB" dirty="0" err="1"/>
              <a:t>šetření</a:t>
            </a:r>
            <a:r>
              <a:rPr lang="cs-CZ" dirty="0"/>
              <a:t> </a:t>
            </a:r>
            <a:r>
              <a:rPr lang="en-GB" dirty="0" err="1"/>
              <a:t>použito</a:t>
            </a:r>
            <a:r>
              <a:rPr lang="en-GB" dirty="0"/>
              <a:t> </a:t>
            </a:r>
            <a:r>
              <a:rPr lang="en-GB" dirty="0" err="1"/>
              <a:t>grafické</a:t>
            </a:r>
            <a:r>
              <a:rPr lang="en-GB" dirty="0"/>
              <a:t> </a:t>
            </a:r>
            <a:r>
              <a:rPr lang="en-GB" dirty="0" err="1"/>
              <a:t>znázornění</a:t>
            </a:r>
            <a:r>
              <a:rPr lang="en-GB" dirty="0"/>
              <a:t> </a:t>
            </a:r>
            <a:r>
              <a:rPr lang="en-GB" dirty="0" err="1"/>
              <a:t>cenové</a:t>
            </a:r>
            <a:r>
              <a:rPr lang="en-GB" dirty="0"/>
              <a:t> </a:t>
            </a:r>
            <a:r>
              <a:rPr lang="en-GB" dirty="0" err="1"/>
              <a:t>škály</a:t>
            </a:r>
            <a:r>
              <a:rPr lang="en-GB" dirty="0"/>
              <a:t>.</a:t>
            </a:r>
            <a:endParaRPr lang="cs-CZ" dirty="0"/>
          </a:p>
          <a:p>
            <a:r>
              <a:rPr lang="cs-CZ" dirty="0"/>
              <a:t>Bylo osloveno 200 respondentů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94487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9DBF3BD-B6C3-4ABB-BF0B-1248AB1CC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Výsledky, otázka č.1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1E2F3EA8-8BFE-4DC0-9A15-21BAF8B58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</a:t>
            </a:r>
            <a:r>
              <a:rPr lang="en-GB" dirty="0" err="1"/>
              <a:t>dpověď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první</a:t>
            </a:r>
            <a:r>
              <a:rPr lang="en-GB" dirty="0"/>
              <a:t> </a:t>
            </a:r>
            <a:r>
              <a:rPr lang="en-GB" dirty="0" err="1"/>
              <a:t>otázku</a:t>
            </a:r>
            <a:r>
              <a:rPr lang="en-GB" dirty="0"/>
              <a:t>: </a:t>
            </a:r>
            <a:r>
              <a:rPr lang="en-GB" dirty="0" err="1"/>
              <a:t>Při</a:t>
            </a:r>
            <a:r>
              <a:rPr lang="en-GB" dirty="0"/>
              <a:t> </a:t>
            </a:r>
            <a:r>
              <a:rPr lang="en-GB" dirty="0" err="1"/>
              <a:t>jaké</a:t>
            </a:r>
            <a:r>
              <a:rPr lang="en-GB" dirty="0"/>
              <a:t> </a:t>
            </a:r>
            <a:r>
              <a:rPr lang="en-GB" dirty="0" err="1"/>
              <a:t>ceně</a:t>
            </a:r>
            <a:r>
              <a:rPr lang="en-GB" dirty="0"/>
              <a:t> </a:t>
            </a:r>
            <a:r>
              <a:rPr lang="en-GB" dirty="0" err="1"/>
              <a:t>Vám</a:t>
            </a:r>
            <a:r>
              <a:rPr lang="cs-CZ" dirty="0"/>
              <a:t> </a:t>
            </a:r>
            <a:r>
              <a:rPr lang="en-GB" dirty="0" err="1"/>
              <a:t>bude</a:t>
            </a:r>
            <a:r>
              <a:rPr lang="en-GB" dirty="0"/>
              <a:t> </a:t>
            </a:r>
            <a:r>
              <a:rPr lang="en-GB" dirty="0" err="1"/>
              <a:t>výrobek</a:t>
            </a:r>
            <a:r>
              <a:rPr lang="en-GB" dirty="0"/>
              <a:t> </a:t>
            </a:r>
            <a:r>
              <a:rPr lang="en-GB" dirty="0" err="1"/>
              <a:t>připadat</a:t>
            </a:r>
            <a:r>
              <a:rPr lang="en-GB" dirty="0"/>
              <a:t> </a:t>
            </a:r>
            <a:r>
              <a:rPr lang="en-GB" dirty="0" err="1"/>
              <a:t>tak</a:t>
            </a:r>
            <a:r>
              <a:rPr lang="en-GB" dirty="0"/>
              <a:t> </a:t>
            </a:r>
            <a:r>
              <a:rPr lang="en-GB" dirty="0" err="1"/>
              <a:t>drahý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jej</a:t>
            </a:r>
            <a:r>
              <a:rPr lang="cs-CZ" dirty="0"/>
              <a:t> </a:t>
            </a:r>
            <a:r>
              <a:rPr lang="en-GB" dirty="0"/>
              <a:t>v </a:t>
            </a:r>
            <a:r>
              <a:rPr lang="en-GB" dirty="0" err="1"/>
              <a:t>žádném</a:t>
            </a:r>
            <a:r>
              <a:rPr lang="en-GB" dirty="0"/>
              <a:t> </a:t>
            </a:r>
            <a:r>
              <a:rPr lang="en-GB" dirty="0" err="1"/>
              <a:t>případě</a:t>
            </a:r>
            <a:r>
              <a:rPr lang="en-GB" dirty="0"/>
              <a:t> </a:t>
            </a:r>
            <a:r>
              <a:rPr lang="en-GB" dirty="0" err="1"/>
              <a:t>nekoupíte</a:t>
            </a:r>
            <a:r>
              <a:rPr lang="en-GB" dirty="0"/>
              <a:t>?“ (</a:t>
            </a:r>
            <a:r>
              <a:rPr lang="en-GB" dirty="0" err="1"/>
              <a:t>příliš</a:t>
            </a:r>
            <a:r>
              <a:rPr lang="en-GB" dirty="0"/>
              <a:t> </a:t>
            </a:r>
            <a:r>
              <a:rPr lang="en-GB" dirty="0" err="1"/>
              <a:t>drahý</a:t>
            </a:r>
            <a:r>
              <a:rPr lang="en-GB" dirty="0"/>
              <a:t>)</a:t>
            </a:r>
          </a:p>
          <a:p>
            <a:r>
              <a:rPr lang="en-GB" dirty="0"/>
              <a:t>Za </a:t>
            </a:r>
            <a:r>
              <a:rPr lang="en-GB" dirty="0" err="1"/>
              <a:t>příliš</a:t>
            </a:r>
            <a:r>
              <a:rPr lang="en-GB" dirty="0"/>
              <a:t> </a:t>
            </a:r>
            <a:r>
              <a:rPr lang="en-GB" dirty="0" err="1"/>
              <a:t>drahou</a:t>
            </a:r>
            <a:r>
              <a:rPr lang="en-GB" dirty="0"/>
              <a:t> </a:t>
            </a:r>
            <a:r>
              <a:rPr lang="en-GB" dirty="0" err="1"/>
              <a:t>považovalo</a:t>
            </a:r>
            <a:r>
              <a:rPr lang="en-GB" dirty="0"/>
              <a:t> </a:t>
            </a:r>
            <a:r>
              <a:rPr lang="en-GB" dirty="0" err="1"/>
              <a:t>přes</a:t>
            </a:r>
            <a:r>
              <a:rPr lang="en-GB" dirty="0"/>
              <a:t> 30 %</a:t>
            </a:r>
            <a:r>
              <a:rPr lang="cs-CZ" dirty="0"/>
              <a:t> </a:t>
            </a:r>
            <a:r>
              <a:rPr lang="en-GB" dirty="0" err="1"/>
              <a:t>dotazovaných</a:t>
            </a:r>
            <a:r>
              <a:rPr lang="en-GB" dirty="0"/>
              <a:t> </a:t>
            </a:r>
            <a:r>
              <a:rPr lang="en-GB" dirty="0" err="1"/>
              <a:t>cenu</a:t>
            </a:r>
            <a:r>
              <a:rPr lang="en-GB" dirty="0"/>
              <a:t> 80 </a:t>
            </a:r>
            <a:r>
              <a:rPr lang="en-GB" dirty="0" err="1"/>
              <a:t>Kč</a:t>
            </a:r>
            <a:r>
              <a:rPr lang="en-GB" dirty="0"/>
              <a:t>, </a:t>
            </a:r>
            <a:r>
              <a:rPr lang="en-GB" dirty="0" err="1"/>
              <a:t>která</a:t>
            </a:r>
            <a:r>
              <a:rPr lang="en-GB" dirty="0"/>
              <a:t> </a:t>
            </a:r>
            <a:r>
              <a:rPr lang="en-GB" dirty="0" err="1"/>
              <a:t>byla</a:t>
            </a:r>
            <a:r>
              <a:rPr lang="en-GB" dirty="0"/>
              <a:t> take</a:t>
            </a:r>
            <a:r>
              <a:rPr lang="cs-CZ" dirty="0"/>
              <a:t> </a:t>
            </a:r>
            <a:r>
              <a:rPr lang="en-GB" dirty="0" err="1"/>
              <a:t>nejvyšší</a:t>
            </a:r>
            <a:r>
              <a:rPr lang="en-GB" dirty="0"/>
              <a:t>. </a:t>
            </a:r>
            <a:r>
              <a:rPr lang="en-GB" dirty="0" err="1"/>
              <a:t>Dále</a:t>
            </a:r>
            <a:r>
              <a:rPr lang="en-GB" dirty="0"/>
              <a:t> </a:t>
            </a:r>
            <a:r>
              <a:rPr lang="en-GB" dirty="0" err="1"/>
              <a:t>dominovaly</a:t>
            </a:r>
            <a:r>
              <a:rPr lang="en-GB" dirty="0"/>
              <a:t> </a:t>
            </a:r>
            <a:r>
              <a:rPr lang="en-GB" dirty="0" err="1"/>
              <a:t>částky</a:t>
            </a:r>
            <a:r>
              <a:rPr lang="en-GB" dirty="0"/>
              <a:t> 60 </a:t>
            </a:r>
            <a:r>
              <a:rPr lang="en-GB" dirty="0" err="1"/>
              <a:t>Kč</a:t>
            </a:r>
            <a:r>
              <a:rPr lang="en-GB" dirty="0"/>
              <a:t> a 70 </a:t>
            </a:r>
            <a:r>
              <a:rPr lang="en-GB" dirty="0" err="1"/>
              <a:t>Kč</a:t>
            </a:r>
            <a:r>
              <a:rPr lang="en-GB" dirty="0"/>
              <a:t>.</a:t>
            </a:r>
          </a:p>
          <a:p>
            <a:r>
              <a:rPr lang="en-GB" dirty="0" err="1"/>
              <a:t>Nejmenší</a:t>
            </a:r>
            <a:r>
              <a:rPr lang="en-GB" dirty="0"/>
              <a:t> </a:t>
            </a:r>
            <a:r>
              <a:rPr lang="en-GB" dirty="0" err="1"/>
              <a:t>zvolenou</a:t>
            </a:r>
            <a:r>
              <a:rPr lang="en-GB" dirty="0"/>
              <a:t> </a:t>
            </a:r>
            <a:r>
              <a:rPr lang="en-GB" dirty="0" err="1"/>
              <a:t>cenou</a:t>
            </a:r>
            <a:r>
              <a:rPr lang="en-GB" dirty="0"/>
              <a:t> </a:t>
            </a:r>
            <a:r>
              <a:rPr lang="en-GB" dirty="0" err="1"/>
              <a:t>bylo</a:t>
            </a:r>
            <a:r>
              <a:rPr lang="en-GB" dirty="0"/>
              <a:t> 37 </a:t>
            </a:r>
            <a:r>
              <a:rPr lang="en-GB" dirty="0" err="1"/>
              <a:t>Kč</a:t>
            </a:r>
            <a:r>
              <a:rPr lang="en-GB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047233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9DBF3BD-B6C3-4ABB-BF0B-1248AB1CC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Výsledky, otázka č.2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1E2F3EA8-8BFE-4DC0-9A15-21BAF8B58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jaké ceně Vám bude výrobek připadat tak levný, že budete pochybovat o jeho kvalitě?“ (příliš levný) </a:t>
            </a:r>
          </a:p>
          <a:p>
            <a:r>
              <a:rPr lang="cs-CZ" dirty="0"/>
              <a:t>Pokud by produkt stál 10 Kč, více než 30 % respondentů by pochybovalo o jeho kvalitě. Další významné procentní zastoupení dle četnosti zvolení dostaly i ceny 20 Kč, 25 Kč a 15 Kč. Nejvyšší zvolenou byla s nízkým procentním zastoupením cena 42 Kč.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23130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9DBF3BD-B6C3-4ABB-BF0B-1248AB1CC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Výsledky, otázka č.3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1E2F3EA8-8BFE-4DC0-9A15-21BAF8B58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jaké ceně Vám bude výrobek připadat jako drahý? </a:t>
            </a:r>
          </a:p>
          <a:p>
            <a:r>
              <a:rPr lang="cs-CZ" dirty="0"/>
              <a:t>Výrobek bude drahý pro 30 % respondentů při ceně 50 Kč. Druhou nejčastěji zvolenou odpovědí byla cena 60 Kč s 20 ti % dotazovaných. Našly se také 3 % studentů, kteří zvolili jako drahé částku 25 Kč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43630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9DBF3BD-B6C3-4ABB-BF0B-1248AB1CC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Výsledky, otázka č.4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1E2F3EA8-8BFE-4DC0-9A15-21BAF8B58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kdy bude výrobek připadat respondentům jako levný, odpovědělo nejvíce respondentů - téměř 25 %, že při ceně 20 Kč. Druhou nejčastější odpovědí byla cena 30 Kč s více než 20 % respondentů. Nejvyšší zvolenou cenou, která do jisté míry vybočovala z intervalu nejčastějších odpovědí, byla cena 60 Kč, kterou zvolila 2 % dotazovaných.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73673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C87FDEF-A13D-44D9-8D92-B8FA1651B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cs-CZ" dirty="0"/>
              <a:t>Grafické znázornění</a:t>
            </a:r>
            <a:endParaRPr lang="en-GB" dirty="0"/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13A8EF79-001A-48ED-82D7-C7BC894BDC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262" y="1690692"/>
            <a:ext cx="7495355" cy="42161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58555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9739A61-DFB6-4EF9-91B0-26FE0F06B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638BB27B-3E55-429A-BE9A-3DF744A32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Prognózování cen</a:t>
            </a:r>
          </a:p>
          <a:p>
            <a:r>
              <a:rPr lang="cs-CZ" dirty="0"/>
              <a:t>Cenová tvorba v organizacích služeb</a:t>
            </a:r>
          </a:p>
          <a:p>
            <a:r>
              <a:rPr lang="en-GB" dirty="0" err="1"/>
              <a:t>Ceny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mezinárodních</a:t>
            </a:r>
            <a:r>
              <a:rPr lang="en-GB" dirty="0"/>
              <a:t> </a:t>
            </a:r>
            <a:r>
              <a:rPr lang="en-GB" dirty="0" err="1"/>
              <a:t>trzích</a:t>
            </a:r>
            <a:endParaRPr lang="cs-CZ" dirty="0"/>
          </a:p>
          <a:p>
            <a:r>
              <a:rPr lang="en-GB" dirty="0" err="1"/>
              <a:t>Ekonomie</a:t>
            </a:r>
            <a:r>
              <a:rPr lang="en-GB" dirty="0"/>
              <a:t> a </a:t>
            </a:r>
            <a:r>
              <a:rPr lang="en-GB" dirty="0" err="1"/>
              <a:t>cenová</a:t>
            </a:r>
            <a:r>
              <a:rPr lang="en-GB" dirty="0"/>
              <a:t> </a:t>
            </a:r>
            <a:r>
              <a:rPr lang="en-GB" dirty="0" err="1"/>
              <a:t>tvorba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77897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6BD36D3-9C30-4753-B348-2DEBA2A0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Komentář – srovnání s konkurencí</a:t>
            </a:r>
            <a:endParaRPr lang="en-GB" dirty="0"/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A76F6E98-FDAD-41FE-9457-75DB139C54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4495" y="1159476"/>
            <a:ext cx="7134225" cy="489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2594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361A924-D2E9-4F4D-976A-17FA9D9E3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kalkulace v </a:t>
            </a:r>
            <a:r>
              <a:rPr lang="cs-CZ" b="1" dirty="0" err="1"/>
              <a:t>CR</a:t>
            </a:r>
            <a:r>
              <a:rPr lang="cs-CZ" b="1" dirty="0"/>
              <a:t> (ubytování, strava). Příklady na kalkulace v obchodě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1B756BF0-AD84-430E-B8F4-3C84FCF84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/>
              <a:t>Základní postup u ubytování</a:t>
            </a:r>
            <a:endParaRPr lang="cs-CZ" sz="2400" dirty="0"/>
          </a:p>
          <a:p>
            <a:r>
              <a:rPr lang="cs-CZ" sz="2400" dirty="0"/>
              <a:t>1. Zjištění počtu obsazených pokojů za minulé období.</a:t>
            </a:r>
          </a:p>
          <a:p>
            <a:r>
              <a:rPr lang="cs-CZ" sz="2400" dirty="0"/>
              <a:t>2. </a:t>
            </a:r>
            <a:r>
              <a:rPr lang="cs-CZ" sz="2400" b="1" i="1" dirty="0"/>
              <a:t>Přepočtená obsazenost dle hodnotového faktoru </a:t>
            </a:r>
            <a:r>
              <a:rPr lang="cs-CZ" sz="2400" b="1" dirty="0"/>
              <a:t>(</a:t>
            </a:r>
            <a:r>
              <a:rPr lang="cs-CZ" sz="2400" b="1" dirty="0" err="1"/>
              <a:t>HF</a:t>
            </a:r>
            <a:r>
              <a:rPr lang="cs-CZ" sz="2400" b="1" dirty="0"/>
              <a:t>)/metrů čtverečních </a:t>
            </a:r>
            <a:endParaRPr lang="cs-CZ" sz="2400" dirty="0"/>
          </a:p>
          <a:p>
            <a:pPr lvl="1"/>
            <a:r>
              <a:rPr lang="cs-CZ" dirty="0"/>
              <a:t>p</a:t>
            </a:r>
            <a:r>
              <a:rPr lang="cs-CZ" b="1" dirty="0"/>
              <a:t>očet pokojů x </a:t>
            </a:r>
            <a:r>
              <a:rPr lang="cs-CZ" b="1" dirty="0" err="1"/>
              <a:t>HF</a:t>
            </a:r>
            <a:r>
              <a:rPr lang="cs-CZ" b="1" dirty="0"/>
              <a:t>(m2) x obsazenost x počet dnů v plánovaném období </a:t>
            </a:r>
            <a:endParaRPr lang="cs-CZ" dirty="0"/>
          </a:p>
          <a:p>
            <a:r>
              <a:rPr lang="cs-CZ" sz="2400" dirty="0"/>
              <a:t>3. Výpočet vlastních nákladů na jeden pokoj dle typu.</a:t>
            </a:r>
          </a:p>
          <a:p>
            <a:r>
              <a:rPr lang="cs-CZ" sz="2400" dirty="0"/>
              <a:t>4. Kalkulace ceny pokoje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60086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2DD2BDF-A0FB-46CD-9770-77B3203E8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Základní techniky rozdělení režií/tvorby ceny u stravování</a:t>
            </a:r>
            <a:r>
              <a:rPr lang="cs-CZ" dirty="0"/>
              <a:t>:</a:t>
            </a:r>
            <a:br>
              <a:rPr lang="cs-CZ" dirty="0"/>
            </a:br>
            <a:endParaRPr lang="en-GB" dirty="0"/>
          </a:p>
        </p:txBody>
      </p:sp>
      <p:pic>
        <p:nvPicPr>
          <p:cNvPr id="1026" name="obrázek 2">
            <a:extLst>
              <a:ext uri="{FF2B5EF4-FFF2-40B4-BE49-F238E27FC236}">
                <a16:creationId xmlns="" xmlns:a16="http://schemas.microsoft.com/office/drawing/2014/main" id="{CF42C248-7E59-46B7-9D54-ED11D26B87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87" y="2384310"/>
            <a:ext cx="8869613" cy="732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obrázek 3">
            <a:extLst>
              <a:ext uri="{FF2B5EF4-FFF2-40B4-BE49-F238E27FC236}">
                <a16:creationId xmlns="" xmlns:a16="http://schemas.microsoft.com/office/drawing/2014/main" id="{B42162BA-1C32-4848-9D21-EF39B2B4A9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87" y="3539434"/>
            <a:ext cx="7867265" cy="1293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ECC89D7A-2CBC-4E4B-A0A8-22D7582CA3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6975" y="232470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A5327DC1-66D0-4D40-99DF-27DFC74E3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6975" y="30575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1916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2747F05-38C3-4989-BAE6-967F1AE54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Kalkulace obchod</a:t>
            </a:r>
            <a:r>
              <a:rPr lang="cs-CZ" dirty="0"/>
              <a:t/>
            </a:r>
            <a:br>
              <a:rPr lang="cs-CZ" dirty="0"/>
            </a:br>
            <a:endParaRPr lang="en-GB" dirty="0"/>
          </a:p>
        </p:txBody>
      </p:sp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3A45893B-47AE-476A-BE82-5C4C2DDE90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6274" y="2646947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Metody:</a:t>
            </a:r>
            <a:endParaRPr kumimoji="0" lang="cs-CZ" altLang="cs-CZ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*přes obchodní přirážku =obchodní náklady/pořizovací náklady</a:t>
            </a:r>
            <a:endParaRPr kumimoji="0" lang="cs-CZ" altLang="cs-CZ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*Obchodní koeficient=plán.tržby/pořizovací náklady</a:t>
            </a:r>
            <a:endParaRPr kumimoji="0" lang="cs-CZ" altLang="cs-CZ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49" name="obrázek 1">
            <a:extLst>
              <a:ext uri="{FF2B5EF4-FFF2-40B4-BE49-F238E27FC236}">
                <a16:creationId xmlns="" xmlns:a16="http://schemas.microsoft.com/office/drawing/2014/main" id="{24D35364-B08D-4D3F-908E-59B0675B3F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274" y="3104147"/>
            <a:ext cx="7650040" cy="95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15267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="" xmlns:a16="http://schemas.microsoft.com/office/drawing/2014/main" id="{02E4F00C-0283-47EB-B4C6-5EFE94DD28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Ceny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mezinárodních</a:t>
            </a:r>
            <a:r>
              <a:rPr lang="en-GB" dirty="0"/>
              <a:t> </a:t>
            </a:r>
            <a:r>
              <a:rPr lang="en-GB" dirty="0" err="1"/>
              <a:t>trzích</a:t>
            </a:r>
            <a:endParaRPr lang="en-GB" dirty="0"/>
          </a:p>
        </p:txBody>
      </p:sp>
      <p:sp>
        <p:nvSpPr>
          <p:cNvPr id="6" name="Podnadpis 5">
            <a:extLst>
              <a:ext uri="{FF2B5EF4-FFF2-40B4-BE49-F238E27FC236}">
                <a16:creationId xmlns="" xmlns:a16="http://schemas.microsoft.com/office/drawing/2014/main" id="{D1D32179-0443-47E1-BD02-33869EE3AB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="" xmlns:a16="http://schemas.microsoft.com/office/drawing/2014/main" id="{492A31DA-7EF0-49F0-81C0-53F68066F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aspekty mezinárodní</a:t>
            </a:r>
            <a:br>
              <a:rPr lang="cs-CZ" dirty="0"/>
            </a:br>
            <a:r>
              <a:rPr lang="cs-CZ" dirty="0"/>
              <a:t>tvorby cen 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="" xmlns:a16="http://schemas.microsoft.com/office/drawing/2014/main" id="{E6995CD0-D3E0-4C73-9625-8BE0FC412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Mezinárodní cenová politika je jediným nástrojem, který má možnost bezprostředně ovlivnit příjmy a tím i celkovou ziskovost podnikání</a:t>
            </a:r>
          </a:p>
          <a:p>
            <a:r>
              <a:rPr lang="cs-CZ" dirty="0"/>
              <a:t>Mezinárodní okolí: cla, kvóty, dumping, inflace, devizový kurz</a:t>
            </a:r>
          </a:p>
          <a:p>
            <a:r>
              <a:rPr lang="cs-CZ" dirty="0"/>
              <a:t> </a:t>
            </a:r>
            <a:br>
              <a:rPr lang="cs-CZ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31213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D9E00A6-6857-4B2E-8394-895BD377F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Cenové strategie na mezinárodních</a:t>
            </a:r>
            <a:br>
              <a:rPr lang="cs-CZ" dirty="0"/>
            </a:br>
            <a:r>
              <a:rPr lang="cs-CZ" dirty="0"/>
              <a:t>trzích 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12504044-27A7-4841-AB87-AB5828EC5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1) </a:t>
            </a:r>
            <a:r>
              <a:rPr lang="en-GB" dirty="0" err="1"/>
              <a:t>Zisk</a:t>
            </a:r>
            <a:r>
              <a:rPr lang="en-GB" dirty="0"/>
              <a:t> – je-li </a:t>
            </a:r>
            <a:r>
              <a:rPr lang="en-GB" dirty="0" err="1"/>
              <a:t>hlavním</a:t>
            </a:r>
            <a:r>
              <a:rPr lang="en-GB" dirty="0"/>
              <a:t> </a:t>
            </a:r>
            <a:r>
              <a:rPr lang="en-GB" dirty="0" err="1"/>
              <a:t>cílem</a:t>
            </a:r>
            <a:r>
              <a:rPr lang="en-GB" dirty="0"/>
              <a:t> </a:t>
            </a:r>
            <a:r>
              <a:rPr lang="en-GB" dirty="0" err="1"/>
              <a:t>zisk</a:t>
            </a:r>
            <a:r>
              <a:rPr lang="en-GB" dirty="0"/>
              <a:t>, </a:t>
            </a:r>
            <a:r>
              <a:rPr lang="en-GB" dirty="0" err="1"/>
              <a:t>bude</a:t>
            </a:r>
            <a:r>
              <a:rPr lang="en-GB" dirty="0"/>
              <a:t> </a:t>
            </a:r>
            <a:r>
              <a:rPr lang="en-GB" dirty="0" err="1"/>
              <a:t>stanovena</a:t>
            </a:r>
            <a:r>
              <a:rPr lang="en-GB" dirty="0"/>
              <a:t> </a:t>
            </a:r>
            <a:r>
              <a:rPr lang="en-GB" dirty="0" err="1"/>
              <a:t>taková</a:t>
            </a:r>
            <a:r>
              <a:rPr lang="en-GB" dirty="0"/>
              <a:t> </a:t>
            </a:r>
            <a:r>
              <a:rPr lang="en-GB" dirty="0" err="1"/>
              <a:t>výše</a:t>
            </a:r>
            <a:r>
              <a:rPr lang="en-GB" dirty="0"/>
              <a:t> </a:t>
            </a:r>
            <a:r>
              <a:rPr lang="en-GB" dirty="0" err="1"/>
              <a:t>ceny</a:t>
            </a:r>
            <a:r>
              <a:rPr lang="en-GB" dirty="0"/>
              <a:t>, </a:t>
            </a:r>
            <a:r>
              <a:rPr lang="en-GB" dirty="0" err="1"/>
              <a:t>při</a:t>
            </a:r>
            <a:r>
              <a:rPr lang="en-GB" dirty="0"/>
              <a:t>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budou</a:t>
            </a:r>
            <a:r>
              <a:rPr lang="en-GB" dirty="0"/>
              <a:t> </a:t>
            </a:r>
            <a:r>
              <a:rPr lang="en-GB" dirty="0" err="1"/>
              <a:t>pokryty</a:t>
            </a:r>
            <a:r>
              <a:rPr lang="cs-CZ" dirty="0"/>
              <a:t> </a:t>
            </a:r>
            <a:r>
              <a:rPr lang="en-GB" dirty="0" err="1"/>
              <a:t>úplné</a:t>
            </a:r>
            <a:r>
              <a:rPr lang="en-GB" dirty="0"/>
              <a:t> </a:t>
            </a:r>
            <a:r>
              <a:rPr lang="en-GB" dirty="0" err="1"/>
              <a:t>náklady</a:t>
            </a:r>
            <a:r>
              <a:rPr lang="en-GB" dirty="0"/>
              <a:t> </a:t>
            </a:r>
            <a:r>
              <a:rPr lang="en-GB" dirty="0" err="1"/>
              <a:t>spojené</a:t>
            </a:r>
            <a:r>
              <a:rPr lang="en-GB" dirty="0"/>
              <a:t> s </a:t>
            </a:r>
            <a:r>
              <a:rPr lang="en-GB" dirty="0" err="1"/>
              <a:t>výrobou</a:t>
            </a:r>
            <a:r>
              <a:rPr lang="en-GB" dirty="0"/>
              <a:t>, a </a:t>
            </a:r>
            <a:r>
              <a:rPr lang="en-GB" dirty="0" err="1"/>
              <a:t>bude</a:t>
            </a:r>
            <a:r>
              <a:rPr lang="en-GB" dirty="0"/>
              <a:t> </a:t>
            </a:r>
            <a:r>
              <a:rPr lang="en-GB" dirty="0" err="1"/>
              <a:t>zaručeno</a:t>
            </a:r>
            <a:r>
              <a:rPr lang="en-GB" dirty="0"/>
              <a:t> </a:t>
            </a:r>
            <a:r>
              <a:rPr lang="en-GB" dirty="0" err="1"/>
              <a:t>dosažení</a:t>
            </a:r>
            <a:r>
              <a:rPr lang="en-GB" dirty="0"/>
              <a:t> </a:t>
            </a:r>
            <a:r>
              <a:rPr lang="en-GB" dirty="0" err="1"/>
              <a:t>určité</a:t>
            </a:r>
            <a:r>
              <a:rPr lang="en-GB" dirty="0"/>
              <a:t> </a:t>
            </a:r>
            <a:r>
              <a:rPr lang="en-GB" dirty="0" err="1"/>
              <a:t>míry</a:t>
            </a:r>
            <a:r>
              <a:rPr lang="en-GB" dirty="0"/>
              <a:t> </a:t>
            </a:r>
            <a:r>
              <a:rPr lang="en-GB" dirty="0" err="1"/>
              <a:t>zisku</a:t>
            </a:r>
            <a:r>
              <a:rPr lang="en-GB" dirty="0"/>
              <a:t>.</a:t>
            </a:r>
          </a:p>
          <a:p>
            <a:r>
              <a:rPr lang="en-GB" dirty="0"/>
              <a:t>2) </a:t>
            </a:r>
            <a:r>
              <a:rPr lang="en-GB" dirty="0" err="1"/>
              <a:t>Maximalizace</a:t>
            </a:r>
            <a:r>
              <a:rPr lang="en-GB" dirty="0"/>
              <a:t> </a:t>
            </a:r>
            <a:r>
              <a:rPr lang="en-GB" dirty="0" err="1"/>
              <a:t>zisku</a:t>
            </a:r>
            <a:r>
              <a:rPr lang="en-GB" dirty="0"/>
              <a:t> – v </a:t>
            </a:r>
            <a:r>
              <a:rPr lang="en-GB" dirty="0" err="1"/>
              <a:t>tomto</a:t>
            </a:r>
            <a:r>
              <a:rPr lang="en-GB" dirty="0"/>
              <a:t> </a:t>
            </a:r>
            <a:r>
              <a:rPr lang="en-GB" dirty="0" err="1"/>
              <a:t>případě</a:t>
            </a:r>
            <a:r>
              <a:rPr lang="en-GB" dirty="0"/>
              <a:t> </a:t>
            </a:r>
            <a:r>
              <a:rPr lang="en-GB" dirty="0" err="1"/>
              <a:t>stanovuje</a:t>
            </a:r>
            <a:r>
              <a:rPr lang="en-GB" dirty="0"/>
              <a:t> </a:t>
            </a:r>
            <a:r>
              <a:rPr lang="en-GB" dirty="0" err="1"/>
              <a:t>firma</a:t>
            </a:r>
            <a:r>
              <a:rPr lang="en-GB" dirty="0"/>
              <a:t> </a:t>
            </a:r>
            <a:r>
              <a:rPr lang="en-GB" dirty="0" err="1"/>
              <a:t>cenu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takové</a:t>
            </a:r>
            <a:r>
              <a:rPr lang="en-GB" dirty="0"/>
              <a:t> </a:t>
            </a:r>
            <a:r>
              <a:rPr lang="en-GB" dirty="0" err="1"/>
              <a:t>výši</a:t>
            </a:r>
            <a:r>
              <a:rPr lang="en-GB" dirty="0"/>
              <a:t>, aby </a:t>
            </a:r>
            <a:r>
              <a:rPr lang="en-GB" dirty="0" err="1"/>
              <a:t>zabezpečila</a:t>
            </a:r>
            <a:r>
              <a:rPr lang="cs-CZ" dirty="0"/>
              <a:t> </a:t>
            </a:r>
            <a:r>
              <a:rPr lang="en-GB" dirty="0" err="1"/>
              <a:t>maximální</a:t>
            </a:r>
            <a:r>
              <a:rPr lang="en-GB" dirty="0"/>
              <a:t> </a:t>
            </a:r>
            <a:r>
              <a:rPr lang="en-GB" dirty="0" err="1"/>
              <a:t>celkové</a:t>
            </a:r>
            <a:r>
              <a:rPr lang="en-GB" dirty="0"/>
              <a:t> </a:t>
            </a:r>
            <a:r>
              <a:rPr lang="en-GB" dirty="0" err="1"/>
              <a:t>tržby</a:t>
            </a:r>
            <a:r>
              <a:rPr lang="en-GB" dirty="0"/>
              <a:t> z </a:t>
            </a:r>
            <a:r>
              <a:rPr lang="en-GB" dirty="0" err="1"/>
              <a:t>prodeje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vztahu</a:t>
            </a:r>
            <a:r>
              <a:rPr lang="en-GB" dirty="0"/>
              <a:t> k </a:t>
            </a:r>
            <a:r>
              <a:rPr lang="en-GB" dirty="0" err="1"/>
              <a:t>vynaloženým</a:t>
            </a:r>
            <a:r>
              <a:rPr lang="en-GB" dirty="0"/>
              <a:t> </a:t>
            </a:r>
            <a:r>
              <a:rPr lang="en-GB" dirty="0" err="1"/>
              <a:t>nákladům</a:t>
            </a:r>
            <a:r>
              <a:rPr lang="en-GB" dirty="0"/>
              <a:t>.</a:t>
            </a:r>
          </a:p>
          <a:p>
            <a:r>
              <a:rPr lang="en-GB" dirty="0"/>
              <a:t>3) </a:t>
            </a:r>
            <a:r>
              <a:rPr lang="en-GB" dirty="0" err="1"/>
              <a:t>Tržní</a:t>
            </a:r>
            <a:r>
              <a:rPr lang="en-GB" dirty="0"/>
              <a:t> </a:t>
            </a:r>
            <a:r>
              <a:rPr lang="en-GB" dirty="0" err="1"/>
              <a:t>podíl</a:t>
            </a:r>
            <a:r>
              <a:rPr lang="en-GB" dirty="0"/>
              <a:t> - je </a:t>
            </a:r>
            <a:r>
              <a:rPr lang="en-GB" dirty="0" err="1"/>
              <a:t>cílem</a:t>
            </a:r>
            <a:r>
              <a:rPr lang="en-GB" dirty="0"/>
              <a:t> pro </a:t>
            </a:r>
            <a:r>
              <a:rPr lang="en-GB" dirty="0" err="1"/>
              <a:t>podniky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očekávají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dosáhnou</a:t>
            </a:r>
            <a:r>
              <a:rPr lang="en-GB" dirty="0"/>
              <a:t> </a:t>
            </a:r>
            <a:r>
              <a:rPr lang="en-GB" dirty="0" err="1"/>
              <a:t>dlouhodobou</a:t>
            </a:r>
            <a:r>
              <a:rPr lang="en-GB" dirty="0"/>
              <a:t> </a:t>
            </a:r>
            <a:r>
              <a:rPr lang="en-GB" dirty="0" err="1"/>
              <a:t>ziskovost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cs-CZ" dirty="0"/>
              <a:t> </a:t>
            </a:r>
            <a:r>
              <a:rPr lang="en-GB" dirty="0" err="1"/>
              <a:t>trhu</a:t>
            </a:r>
            <a:r>
              <a:rPr lang="en-GB" dirty="0"/>
              <a:t> </a:t>
            </a:r>
            <a:r>
              <a:rPr lang="en-GB" dirty="0" err="1"/>
              <a:t>tehdy</a:t>
            </a:r>
            <a:r>
              <a:rPr lang="en-GB" dirty="0"/>
              <a:t>, </a:t>
            </a:r>
            <a:r>
              <a:rPr lang="en-GB" dirty="0" err="1"/>
              <a:t>jestliže</a:t>
            </a:r>
            <a:r>
              <a:rPr lang="en-GB" dirty="0"/>
              <a:t> </a:t>
            </a:r>
            <a:r>
              <a:rPr lang="en-GB" dirty="0" err="1"/>
              <a:t>budou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daném</a:t>
            </a:r>
            <a:r>
              <a:rPr lang="en-GB" dirty="0"/>
              <a:t> </a:t>
            </a:r>
            <a:r>
              <a:rPr lang="en-GB" dirty="0" err="1"/>
              <a:t>trhu</a:t>
            </a:r>
            <a:r>
              <a:rPr lang="en-GB" dirty="0"/>
              <a:t> </a:t>
            </a:r>
            <a:r>
              <a:rPr lang="en-GB" dirty="0" err="1"/>
              <a:t>dominantní</a:t>
            </a:r>
            <a:r>
              <a:rPr lang="en-GB" dirty="0"/>
              <a:t> </a:t>
            </a:r>
            <a:r>
              <a:rPr lang="en-GB" dirty="0" err="1"/>
              <a:t>firmou</a:t>
            </a:r>
            <a:r>
              <a:rPr lang="en-GB" dirty="0"/>
              <a:t>. </a:t>
            </a:r>
            <a:r>
              <a:rPr lang="en-GB" dirty="0" err="1"/>
              <a:t>Ziskovost</a:t>
            </a:r>
            <a:r>
              <a:rPr lang="en-GB" dirty="0"/>
              <a:t> </a:t>
            </a:r>
            <a:r>
              <a:rPr lang="en-GB" dirty="0" err="1"/>
              <a:t>bude</a:t>
            </a:r>
            <a:r>
              <a:rPr lang="en-GB" dirty="0"/>
              <a:t> </a:t>
            </a:r>
            <a:r>
              <a:rPr lang="en-GB" dirty="0" err="1"/>
              <a:t>dosažena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cs-CZ" dirty="0"/>
              <a:t> </a:t>
            </a:r>
            <a:r>
              <a:rPr lang="en-GB" dirty="0" err="1"/>
              <a:t>základě</a:t>
            </a:r>
            <a:r>
              <a:rPr lang="en-GB" dirty="0"/>
              <a:t> </a:t>
            </a:r>
            <a:r>
              <a:rPr lang="en-GB" dirty="0" err="1"/>
              <a:t>úspor</a:t>
            </a:r>
            <a:r>
              <a:rPr lang="en-GB" dirty="0"/>
              <a:t> </a:t>
            </a:r>
            <a:r>
              <a:rPr lang="en-GB" dirty="0" err="1"/>
              <a:t>nákladů</a:t>
            </a:r>
            <a:r>
              <a:rPr lang="en-GB" dirty="0"/>
              <a:t> z </a:t>
            </a:r>
            <a:r>
              <a:rPr lang="en-GB" dirty="0" err="1"/>
              <a:t>rozsahu</a:t>
            </a:r>
            <a:r>
              <a:rPr lang="en-GB" dirty="0"/>
              <a:t> </a:t>
            </a:r>
            <a:r>
              <a:rPr lang="en-GB" dirty="0" err="1"/>
              <a:t>výroby</a:t>
            </a:r>
            <a:r>
              <a:rPr lang="en-GB" dirty="0"/>
              <a:t>, </a:t>
            </a:r>
            <a:r>
              <a:rPr lang="en-GB" dirty="0" err="1"/>
              <a:t>při</a:t>
            </a:r>
            <a:r>
              <a:rPr lang="en-GB" dirty="0"/>
              <a:t> </a:t>
            </a:r>
            <a:r>
              <a:rPr lang="en-GB" dirty="0" err="1"/>
              <a:t>stanovení</a:t>
            </a:r>
            <a:r>
              <a:rPr lang="en-GB" dirty="0"/>
              <a:t> </a:t>
            </a:r>
            <a:r>
              <a:rPr lang="en-GB" dirty="0" err="1"/>
              <a:t>relativně</a:t>
            </a:r>
            <a:r>
              <a:rPr lang="en-GB" dirty="0"/>
              <a:t> </a:t>
            </a:r>
            <a:r>
              <a:rPr lang="en-GB" dirty="0" err="1"/>
              <a:t>nižší</a:t>
            </a:r>
            <a:r>
              <a:rPr lang="en-GB" dirty="0"/>
              <a:t> </a:t>
            </a:r>
            <a:r>
              <a:rPr lang="en-GB" dirty="0" err="1"/>
              <a:t>ceny</a:t>
            </a:r>
            <a:r>
              <a:rPr lang="en-GB" dirty="0"/>
              <a:t> </a:t>
            </a:r>
            <a:r>
              <a:rPr lang="en-GB" dirty="0" err="1"/>
              <a:t>výrobku</a:t>
            </a:r>
            <a:r>
              <a:rPr lang="en-GB" dirty="0"/>
              <a:t>.</a:t>
            </a:r>
          </a:p>
          <a:p>
            <a:r>
              <a:rPr lang="en-GB" dirty="0"/>
              <a:t>4) </a:t>
            </a:r>
            <a:r>
              <a:rPr lang="en-GB" dirty="0" err="1"/>
              <a:t>Návratnost</a:t>
            </a:r>
            <a:r>
              <a:rPr lang="en-GB" dirty="0"/>
              <a:t> </a:t>
            </a:r>
            <a:r>
              <a:rPr lang="en-GB" dirty="0" err="1"/>
              <a:t>investic</a:t>
            </a:r>
            <a:r>
              <a:rPr lang="en-GB" dirty="0"/>
              <a:t> –</a:t>
            </a:r>
            <a:r>
              <a:rPr lang="cs-CZ" dirty="0" err="1"/>
              <a:t>atří</a:t>
            </a:r>
            <a:r>
              <a:rPr lang="cs-CZ" dirty="0"/>
              <a:t> mezi dlouhodobé strategické cíle podniku </a:t>
            </a:r>
          </a:p>
          <a:p>
            <a:r>
              <a:rPr lang="en-GB" dirty="0"/>
              <a:t>5) </a:t>
            </a:r>
            <a:r>
              <a:rPr lang="en-GB" dirty="0" err="1"/>
              <a:t>Růst</a:t>
            </a:r>
            <a:r>
              <a:rPr lang="en-GB" dirty="0"/>
              <a:t> </a:t>
            </a:r>
            <a:r>
              <a:rPr lang="en-GB" dirty="0" err="1"/>
              <a:t>objemů</a:t>
            </a:r>
            <a:r>
              <a:rPr lang="en-GB" dirty="0"/>
              <a:t> </a:t>
            </a:r>
            <a:r>
              <a:rPr lang="en-GB" dirty="0" err="1"/>
              <a:t>prodeje</a:t>
            </a:r>
            <a:r>
              <a:rPr lang="en-GB" dirty="0"/>
              <a:t> – </a:t>
            </a:r>
            <a:r>
              <a:rPr lang="en-GB" dirty="0" err="1"/>
              <a:t>zde</a:t>
            </a:r>
            <a:r>
              <a:rPr lang="en-GB" dirty="0"/>
              <a:t> se </a:t>
            </a:r>
            <a:r>
              <a:rPr lang="en-GB" dirty="0" err="1"/>
              <a:t>jedná</a:t>
            </a:r>
            <a:r>
              <a:rPr lang="en-GB" dirty="0"/>
              <a:t> o </a:t>
            </a:r>
            <a:r>
              <a:rPr lang="en-GB" dirty="0" err="1"/>
              <a:t>krátkodobý</a:t>
            </a:r>
            <a:r>
              <a:rPr lang="en-GB" dirty="0"/>
              <a:t> </a:t>
            </a:r>
            <a:r>
              <a:rPr lang="en-GB" dirty="0" err="1"/>
              <a:t>zájem</a:t>
            </a:r>
            <a:r>
              <a:rPr lang="en-GB" dirty="0"/>
              <a:t> </a:t>
            </a:r>
            <a:r>
              <a:rPr lang="en-GB" dirty="0" err="1"/>
              <a:t>podniku</a:t>
            </a:r>
            <a:r>
              <a:rPr lang="en-GB" dirty="0"/>
              <a:t>, </a:t>
            </a:r>
            <a:r>
              <a:rPr lang="en-GB" dirty="0" err="1"/>
              <a:t>který</a:t>
            </a:r>
            <a:r>
              <a:rPr lang="en-GB" dirty="0"/>
              <a:t> </a:t>
            </a:r>
            <a:r>
              <a:rPr lang="en-GB" dirty="0" err="1"/>
              <a:t>bývá</a:t>
            </a:r>
            <a:r>
              <a:rPr lang="en-GB" dirty="0"/>
              <a:t> </a:t>
            </a:r>
            <a:r>
              <a:rPr lang="en-GB" dirty="0" err="1"/>
              <a:t>obvykle</a:t>
            </a:r>
            <a:r>
              <a:rPr lang="en-GB" dirty="0"/>
              <a:t> </a:t>
            </a:r>
            <a:r>
              <a:rPr lang="en-GB" dirty="0" err="1"/>
              <a:t>spojen</a:t>
            </a:r>
            <a:r>
              <a:rPr lang="cs-CZ" dirty="0"/>
              <a:t> </a:t>
            </a:r>
            <a:r>
              <a:rPr lang="en-GB" dirty="0"/>
              <a:t>s </a:t>
            </a:r>
            <a:r>
              <a:rPr lang="en-GB" dirty="0" err="1"/>
              <a:t>výprodejem</a:t>
            </a:r>
            <a:r>
              <a:rPr lang="en-GB" dirty="0"/>
              <a:t> </a:t>
            </a:r>
            <a:r>
              <a:rPr lang="en-GB" dirty="0" err="1"/>
              <a:t>nadbytečných</a:t>
            </a:r>
            <a:r>
              <a:rPr lang="en-GB" dirty="0"/>
              <a:t> </a:t>
            </a:r>
            <a:r>
              <a:rPr lang="en-GB" dirty="0" err="1"/>
              <a:t>zásob</a:t>
            </a:r>
            <a:r>
              <a:rPr lang="en-GB" dirty="0"/>
              <a:t> (</a:t>
            </a:r>
            <a:r>
              <a:rPr lang="en-GB" dirty="0" err="1"/>
              <a:t>povánoční</a:t>
            </a:r>
            <a:r>
              <a:rPr lang="en-GB" dirty="0"/>
              <a:t> a </a:t>
            </a:r>
            <a:r>
              <a:rPr lang="en-GB" dirty="0" err="1"/>
              <a:t>posezónní</a:t>
            </a:r>
            <a:r>
              <a:rPr lang="en-GB" dirty="0"/>
              <a:t> </a:t>
            </a:r>
            <a:r>
              <a:rPr lang="en-GB" dirty="0" err="1"/>
              <a:t>výprodeje</a:t>
            </a:r>
            <a:r>
              <a:rPr lang="en-GB" dirty="0"/>
              <a:t>). </a:t>
            </a:r>
            <a:r>
              <a:rPr lang="en-GB" dirty="0" err="1"/>
              <a:t>Cílem</a:t>
            </a:r>
            <a:r>
              <a:rPr lang="en-GB" dirty="0"/>
              <a:t> je </a:t>
            </a:r>
            <a:r>
              <a:rPr lang="en-GB" dirty="0" err="1"/>
              <a:t>uvolnění</a:t>
            </a:r>
            <a:r>
              <a:rPr lang="en-GB" dirty="0"/>
              <a:t> </a:t>
            </a:r>
            <a:r>
              <a:rPr lang="en-GB" dirty="0" err="1"/>
              <a:t>prostor</a:t>
            </a:r>
            <a:r>
              <a:rPr lang="en-GB" dirty="0"/>
              <a:t> a </a:t>
            </a:r>
            <a:r>
              <a:rPr lang="en-GB" dirty="0" err="1"/>
              <a:t>kapacit</a:t>
            </a:r>
            <a:r>
              <a:rPr lang="en-GB" dirty="0"/>
              <a:t> pro </a:t>
            </a:r>
            <a:r>
              <a:rPr lang="en-GB" dirty="0" err="1"/>
              <a:t>nové</a:t>
            </a:r>
            <a:r>
              <a:rPr lang="en-GB" dirty="0"/>
              <a:t> </a:t>
            </a:r>
            <a:r>
              <a:rPr lang="en-GB" dirty="0" err="1"/>
              <a:t>výrobky</a:t>
            </a:r>
            <a:r>
              <a:rPr lang="en-GB" dirty="0"/>
              <a:t>.</a:t>
            </a:r>
          </a:p>
          <a:p>
            <a:r>
              <a:rPr lang="en-GB" dirty="0"/>
              <a:t>6) </a:t>
            </a:r>
            <a:r>
              <a:rPr lang="en-GB" dirty="0" err="1"/>
              <a:t>Špičková</a:t>
            </a:r>
            <a:r>
              <a:rPr lang="en-GB" dirty="0"/>
              <a:t> </a:t>
            </a:r>
            <a:r>
              <a:rPr lang="en-GB" dirty="0" err="1"/>
              <a:t>kvalita</a:t>
            </a:r>
            <a:r>
              <a:rPr lang="en-GB" dirty="0"/>
              <a:t> </a:t>
            </a:r>
            <a:r>
              <a:rPr lang="en-GB" dirty="0" err="1"/>
              <a:t>výrobku</a:t>
            </a:r>
            <a:r>
              <a:rPr lang="en-GB" dirty="0"/>
              <a:t> – je </a:t>
            </a:r>
            <a:r>
              <a:rPr lang="en-GB" dirty="0" err="1"/>
              <a:t>spojena</a:t>
            </a:r>
            <a:r>
              <a:rPr lang="en-GB" dirty="0"/>
              <a:t> se </a:t>
            </a:r>
            <a:r>
              <a:rPr lang="en-GB" dirty="0" err="1"/>
              <a:t>zaměřením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strategii</a:t>
            </a:r>
            <a:r>
              <a:rPr lang="en-GB" dirty="0"/>
              <a:t> </a:t>
            </a:r>
            <a:r>
              <a:rPr lang="en-GB" dirty="0" err="1"/>
              <a:t>kvality</a:t>
            </a:r>
            <a:r>
              <a:rPr lang="en-GB" dirty="0"/>
              <a:t>,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hlavního</a:t>
            </a:r>
            <a:r>
              <a:rPr lang="en-GB" dirty="0"/>
              <a:t> </a:t>
            </a:r>
            <a:r>
              <a:rPr lang="en-GB" dirty="0" err="1"/>
              <a:t>ná</a:t>
            </a:r>
            <a:r>
              <a:rPr lang="en-GB" dirty="0"/>
              <a:t>-</a:t>
            </a:r>
            <a:r>
              <a:rPr lang="cs-CZ" dirty="0"/>
              <a:t> </a:t>
            </a:r>
            <a:r>
              <a:rPr lang="en-GB" dirty="0" err="1"/>
              <a:t>stroje</a:t>
            </a:r>
            <a:r>
              <a:rPr lang="en-GB" dirty="0"/>
              <a:t> v </a:t>
            </a:r>
            <a:r>
              <a:rPr lang="en-GB" dirty="0" err="1"/>
              <a:t>konkurenčním</a:t>
            </a:r>
            <a:r>
              <a:rPr lang="en-GB" dirty="0"/>
              <a:t> </a:t>
            </a:r>
            <a:r>
              <a:rPr lang="en-GB" dirty="0" err="1"/>
              <a:t>boji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237410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001A256-B144-4E99-97B6-C08593348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Přístupy k cenové tvorbě na mezinárodních trzích 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EF370DB5-AA5B-4D8C-9092-EC5BC69B7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standardní (jednotnou) cenu na všech zájmových trzích - standardní celosvětová cena zůstává stále stejná, bez ohledu na kupujícího </a:t>
            </a:r>
          </a:p>
          <a:p>
            <a:r>
              <a:rPr lang="cs-CZ" dirty="0"/>
              <a:t>duální cenu, která rozlišuje mezi domácí a exportní cenou - duální cena znamená, že se ceny pro domácí a zahraniční trh liší </a:t>
            </a:r>
          </a:p>
          <a:p>
            <a:r>
              <a:rPr lang="cs-CZ" dirty="0"/>
              <a:t>tržně diferencovanou (individuální) cenu pro příslušnou zemi - představuje cenovou </a:t>
            </a:r>
            <a:r>
              <a:rPr lang="cs-CZ" dirty="0" err="1"/>
              <a:t>tvorbu,která</a:t>
            </a:r>
            <a:r>
              <a:rPr lang="cs-CZ" dirty="0"/>
              <a:t> plně respektuje dynamicky odlišné tržní prostředí různých zahraničních trhů 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69981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49F870C-68C7-4D4F-998D-B7757CC40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Cenové</a:t>
            </a:r>
            <a:r>
              <a:rPr lang="en-GB" dirty="0"/>
              <a:t> </a:t>
            </a:r>
            <a:r>
              <a:rPr lang="en-GB" dirty="0" err="1"/>
              <a:t>strategie</a:t>
            </a:r>
            <a:r>
              <a:rPr lang="en-GB" dirty="0"/>
              <a:t> </a:t>
            </a:r>
            <a:r>
              <a:rPr lang="en-GB" dirty="0" err="1"/>
              <a:t>při</a:t>
            </a:r>
            <a:r>
              <a:rPr lang="en-GB" dirty="0"/>
              <a:t> </a:t>
            </a:r>
            <a:r>
              <a:rPr lang="en-GB" dirty="0" err="1"/>
              <a:t>vstupu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zahraniční</a:t>
            </a:r>
            <a:r>
              <a:rPr lang="en-GB" dirty="0"/>
              <a:t> </a:t>
            </a:r>
            <a:r>
              <a:rPr lang="en-GB" dirty="0" err="1"/>
              <a:t>trh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5FB848F2-DCCD-4EAE-A8C1-060E3926A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Strategie „sbírání smetany“ - je založena na uplatnění záměrně vysoké ceny v poměrně krátkém časovém období, obvykle při zavádění zcela nového produktu na světový trh </a:t>
            </a:r>
          </a:p>
          <a:p>
            <a:r>
              <a:rPr lang="cs-CZ" dirty="0"/>
              <a:t>Strategie prémiové (prestižní) ceny - má obvykle zájem na dlouhodobém využívání vysoké cenové hladiny po celou dobu životního cyklu výrobku. </a:t>
            </a:r>
          </a:p>
          <a:p>
            <a:r>
              <a:rPr lang="cs-CZ" dirty="0"/>
              <a:t>Strategie cenového pronikání na trh - je založena na používání nízkých cen. 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95764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9077255-5C67-4EEA-AF43-8067C5C76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Cenové taktiky na mezinárodních trzích 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116EA23B-1AF3-47E5-96BA-4764D6CA0C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Taktika následování ceny konkurence - firma se řídí cenou nejvýznamnějšího konkurenta a nezohledňuje přímo ani své náklady ani poptávku na trhu.</a:t>
            </a:r>
          </a:p>
          <a:p>
            <a:r>
              <a:rPr lang="cs-CZ" dirty="0"/>
              <a:t>Taktika určení ceny pomocí cenových nabídek - firma stanoví cenu tak, aby získala zakázku. </a:t>
            </a:r>
          </a:p>
          <a:p>
            <a:r>
              <a:rPr lang="cs-CZ" dirty="0"/>
              <a:t>Taktika stanovení cen výrobkové řady - při stanovení cen výrobků v rámci jednotlivých výrobkových řad se obvykle dodržuje cenová linie pro danou výrobkovou řadu. </a:t>
            </a:r>
          </a:p>
          <a:p>
            <a:r>
              <a:rPr lang="cs-CZ" dirty="0"/>
              <a:t>Taktika cen výrobního sortimentu - firma sleduje cíl maximalizovat zisk celého výrobního sortimentu, včetně doplňků, příslušenství, komplementárních výrobků a služeb. </a:t>
            </a:r>
          </a:p>
          <a:p>
            <a:r>
              <a:rPr lang="cs-CZ" dirty="0"/>
              <a:t>Taktika cen „vázaných výrobků“ - u některých výrobků existují výrobky, bez nichž by funkce hlavního výrobku se nemohla realizovat. 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862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4238292-7563-43C1-BD5D-AFFF6746B0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Prognózování</a:t>
            </a:r>
            <a:r>
              <a:rPr lang="en-GB" dirty="0"/>
              <a:t> </a:t>
            </a:r>
            <a:r>
              <a:rPr lang="en-GB" dirty="0" err="1"/>
              <a:t>cen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8A7F249C-57DB-46C9-ABD1-43DF15F508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6724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="" xmlns:a16="http://schemas.microsoft.com/office/drawing/2014/main" id="{21ACE884-3F36-4774-A0BA-61FEFE9CD1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Ekonomie</a:t>
            </a:r>
            <a:r>
              <a:rPr lang="en-GB" dirty="0"/>
              <a:t> a </a:t>
            </a:r>
            <a:r>
              <a:rPr lang="en-GB" dirty="0" err="1"/>
              <a:t>cenová</a:t>
            </a:r>
            <a:r>
              <a:rPr lang="en-GB" dirty="0"/>
              <a:t> </a:t>
            </a:r>
            <a:r>
              <a:rPr lang="en-GB" dirty="0" err="1"/>
              <a:t>tvorba</a:t>
            </a:r>
            <a:endParaRPr lang="en-GB" dirty="0"/>
          </a:p>
        </p:txBody>
      </p:sp>
      <p:sp>
        <p:nvSpPr>
          <p:cNvPr id="6" name="Podnadpis 5">
            <a:extLst>
              <a:ext uri="{FF2B5EF4-FFF2-40B4-BE49-F238E27FC236}">
                <a16:creationId xmlns="" xmlns:a16="http://schemas.microsoft.com/office/drawing/2014/main" id="{1F13C12B-648F-46EA-824A-84A4464D70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68212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="" xmlns:a16="http://schemas.microsoft.com/office/drawing/2014/main" id="{422D40AA-DF59-4356-933E-81FFC39FC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Cena z pohledu ekonomické teorie </a:t>
            </a:r>
            <a:br>
              <a:rPr lang="pl-PL" dirty="0"/>
            </a:b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="" xmlns:a16="http://schemas.microsoft.com/office/drawing/2014/main" id="{D0F7A28A-F456-4C7A-8B15-0A213838C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25625"/>
            <a:ext cx="2309078" cy="4081204"/>
          </a:xfrm>
        </p:spPr>
        <p:txBody>
          <a:bodyPr/>
          <a:lstStyle/>
          <a:p>
            <a:r>
              <a:rPr lang="cs-CZ" dirty="0"/>
              <a:t>Nabídka</a:t>
            </a:r>
          </a:p>
          <a:p>
            <a:r>
              <a:rPr lang="cs-CZ" dirty="0"/>
              <a:t>Poptávka</a:t>
            </a:r>
          </a:p>
          <a:p>
            <a:r>
              <a:rPr lang="cs-CZ" dirty="0"/>
              <a:t>Tržní rovnováha</a:t>
            </a:r>
          </a:p>
          <a:p>
            <a:endParaRPr lang="en-GB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45EA3100-90FB-44AB-BC94-29A519C70E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1275" y="1417791"/>
            <a:ext cx="6172200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2151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9F165FE-97A1-4CCA-85C1-69D098E07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Nástroje cenové politiky na</a:t>
            </a:r>
            <a:br>
              <a:rPr lang="pl-PL" dirty="0"/>
            </a:br>
            <a:r>
              <a:rPr lang="pl-PL" dirty="0"/>
              <a:t>dokonalých a nedokonalých trzích </a:t>
            </a:r>
            <a:br>
              <a:rPr lang="pl-PL" dirty="0"/>
            </a:b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353E74F3-FC88-47B5-BD61-D8400BBEB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25625"/>
            <a:ext cx="8064000" cy="1603375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Klasická teorie ceny vychází z představy, že homogenní zboží</a:t>
            </a:r>
            <a:br>
              <a:rPr lang="cs-CZ" dirty="0"/>
            </a:br>
            <a:r>
              <a:rPr lang="cs-CZ" dirty="0"/>
              <a:t>je možné na dokonalém trhu alternativně (ne současně) nabízet za ceny </a:t>
            </a:r>
            <a:r>
              <a:rPr lang="cs-CZ" i="1" dirty="0"/>
              <a:t>c1, c2, c3 </a:t>
            </a:r>
            <a:r>
              <a:rPr lang="cs-CZ" dirty="0"/>
              <a:t>atd. a že přitom</a:t>
            </a:r>
            <a:br>
              <a:rPr lang="cs-CZ" dirty="0"/>
            </a:br>
            <a:r>
              <a:rPr lang="cs-CZ" dirty="0"/>
              <a:t>může být dosaženo alternativní výše odbytu </a:t>
            </a:r>
            <a:r>
              <a:rPr lang="cs-CZ" i="1" dirty="0"/>
              <a:t>m1, m2, m3 </a:t>
            </a:r>
            <a:r>
              <a:rPr lang="cs-CZ" dirty="0"/>
              <a:t>atd. Platí, že je možné zjistit cenovou alternativu c1, při které zisk </a:t>
            </a:r>
            <a:r>
              <a:rPr lang="cs-CZ" i="1" dirty="0"/>
              <a:t>Z </a:t>
            </a:r>
            <a:r>
              <a:rPr lang="cs-CZ" dirty="0"/>
              <a:t>dosahuje maximální hodnoty.</a:t>
            </a:r>
            <a:br>
              <a:rPr lang="cs-CZ" dirty="0"/>
            </a:br>
            <a:r>
              <a:rPr lang="cs-CZ" dirty="0"/>
              <a:t>𝑍 = 𝑚 . 𝑐 - 𝑁 </a:t>
            </a:r>
            <a:br>
              <a:rPr lang="cs-CZ" dirty="0"/>
            </a:br>
            <a:endParaRPr lang="en-GB" dirty="0"/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2E9B7A7A-632C-4CE1-82A8-ADD277AEEE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128" y="3246577"/>
            <a:ext cx="9144000" cy="2396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4477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7BB724B-5428-40DA-8908-F04AB7A3E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Cenová politika v klasické teorii cen </a:t>
            </a:r>
            <a:br>
              <a:rPr lang="cs-CZ" dirty="0"/>
            </a:b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28295BE8-6FE2-4CC8-9794-5C4C5D521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Prodávající musí získat informace o:</a:t>
            </a:r>
            <a:br>
              <a:rPr lang="cs-CZ" dirty="0"/>
            </a:br>
            <a:r>
              <a:rPr lang="cs-CZ" dirty="0"/>
              <a:t>struktuře nabídky a poptávky,</a:t>
            </a:r>
            <a:br>
              <a:rPr lang="cs-CZ" dirty="0"/>
            </a:br>
            <a:r>
              <a:rPr lang="cs-CZ" dirty="0"/>
              <a:t>tržním chování konkurentů,</a:t>
            </a:r>
            <a:br>
              <a:rPr lang="cs-CZ" dirty="0"/>
            </a:br>
            <a:r>
              <a:rPr lang="cs-CZ" dirty="0"/>
              <a:t>tržním chování poptávajících </a:t>
            </a:r>
            <a:br>
              <a:rPr lang="cs-CZ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2987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="" xmlns:a16="http://schemas.microsoft.com/office/drawing/2014/main" id="{8A704D0E-801A-45C0-9D90-CBE446D4A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Prognózování cen vychází z prognóz </a:t>
            </a:r>
            <a:br>
              <a:rPr lang="cs-CZ" dirty="0"/>
            </a:b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="" xmlns:a16="http://schemas.microsoft.com/office/drawing/2014/main" id="{DE8ACABD-C8DB-4F5C-AF2A-9A632B920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</a:t>
            </a:r>
            <a:r>
              <a:rPr lang="en-GB" dirty="0" err="1"/>
              <a:t>ákladů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výrobu</a:t>
            </a:r>
            <a:r>
              <a:rPr lang="en-GB" dirty="0"/>
              <a:t> </a:t>
            </a:r>
            <a:r>
              <a:rPr lang="en-GB" dirty="0" err="1"/>
              <a:t>zboží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služeb</a:t>
            </a:r>
            <a:r>
              <a:rPr lang="en-GB" dirty="0"/>
              <a:t>,</a:t>
            </a:r>
          </a:p>
          <a:p>
            <a:r>
              <a:rPr lang="en-GB" dirty="0" err="1"/>
              <a:t>nákladů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výrobu</a:t>
            </a:r>
            <a:r>
              <a:rPr lang="en-GB" dirty="0"/>
              <a:t> </a:t>
            </a:r>
            <a:r>
              <a:rPr lang="en-GB" dirty="0" err="1"/>
              <a:t>substitutů</a:t>
            </a:r>
            <a:r>
              <a:rPr lang="en-GB" dirty="0"/>
              <a:t>,</a:t>
            </a:r>
          </a:p>
          <a:p>
            <a:r>
              <a:rPr lang="en-GB" dirty="0"/>
              <a:t> </a:t>
            </a:r>
            <a:r>
              <a:rPr lang="en-GB" dirty="0" err="1"/>
              <a:t>cenové</a:t>
            </a:r>
            <a:r>
              <a:rPr lang="en-GB" dirty="0"/>
              <a:t> elasticity </a:t>
            </a:r>
            <a:r>
              <a:rPr lang="en-GB" dirty="0" err="1"/>
              <a:t>poptávky</a:t>
            </a:r>
            <a:r>
              <a:rPr lang="en-GB" dirty="0"/>
              <a:t>,</a:t>
            </a:r>
          </a:p>
          <a:p>
            <a:r>
              <a:rPr lang="en-GB" dirty="0" err="1"/>
              <a:t>konkurenční</a:t>
            </a:r>
            <a:r>
              <a:rPr lang="en-GB" dirty="0"/>
              <a:t> </a:t>
            </a:r>
            <a:r>
              <a:rPr lang="en-GB" dirty="0" err="1"/>
              <a:t>ziskovosti</a:t>
            </a:r>
            <a:r>
              <a:rPr lang="en-GB" dirty="0"/>
              <a:t>,</a:t>
            </a:r>
          </a:p>
          <a:p>
            <a:r>
              <a:rPr lang="en-GB" dirty="0" err="1"/>
              <a:t>konkurenční</a:t>
            </a:r>
            <a:r>
              <a:rPr lang="en-GB" dirty="0"/>
              <a:t> </a:t>
            </a:r>
            <a:r>
              <a:rPr lang="en-GB" dirty="0" err="1"/>
              <a:t>strategie</a:t>
            </a:r>
            <a:r>
              <a:rPr lang="en-GB" dirty="0"/>
              <a:t>,</a:t>
            </a:r>
          </a:p>
          <a:p>
            <a:r>
              <a:rPr lang="en-GB" dirty="0" err="1"/>
              <a:t>přírůstků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úbytků</a:t>
            </a:r>
            <a:r>
              <a:rPr lang="en-GB" dirty="0"/>
              <a:t> </a:t>
            </a:r>
            <a:r>
              <a:rPr lang="en-GB" dirty="0" err="1"/>
              <a:t>kapacit</a:t>
            </a:r>
            <a:r>
              <a:rPr lang="en-GB" dirty="0"/>
              <a:t>,</a:t>
            </a:r>
          </a:p>
          <a:p>
            <a:r>
              <a:rPr lang="en-GB" dirty="0" err="1"/>
              <a:t>produkční</a:t>
            </a:r>
            <a:r>
              <a:rPr lang="en-GB" dirty="0"/>
              <a:t> </a:t>
            </a:r>
            <a:r>
              <a:rPr lang="en-GB" dirty="0" err="1"/>
              <a:t>technologie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9286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="" xmlns:a16="http://schemas.microsoft.com/office/drawing/2014/main" id="{D9C17BD3-21D3-4556-A6DF-BC927AFF0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</p:spPr>
        <p:txBody>
          <a:bodyPr/>
          <a:lstStyle/>
          <a:p>
            <a:r>
              <a:rPr lang="cs-CZ"/>
              <a:t>Časové </a:t>
            </a:r>
            <a:r>
              <a:rPr lang="cs-CZ" dirty="0"/>
              <a:t>vymezení</a:t>
            </a:r>
            <a:endParaRPr lang="en-US" dirty="0"/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BC655521-B447-4198-B5C4-EA333CA64B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0" y="2092147"/>
            <a:ext cx="8064000" cy="35481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50807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2661E38-EB17-4716-BA92-2631EC786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Odhad poptávky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AA6465E3-BD4C-4EAF-B411-0DA17908A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  <a:r>
              <a:rPr lang="en-GB" dirty="0" err="1"/>
              <a:t>gregování</a:t>
            </a:r>
            <a:r>
              <a:rPr lang="en-GB" dirty="0"/>
              <a:t> </a:t>
            </a:r>
            <a:r>
              <a:rPr lang="en-GB" dirty="0" err="1"/>
              <a:t>odhadů</a:t>
            </a:r>
            <a:r>
              <a:rPr lang="en-GB" dirty="0"/>
              <a:t> </a:t>
            </a:r>
            <a:r>
              <a:rPr lang="en-GB" dirty="0" err="1"/>
              <a:t>prodejních</a:t>
            </a:r>
            <a:r>
              <a:rPr lang="en-GB" dirty="0"/>
              <a:t> </a:t>
            </a:r>
            <a:r>
              <a:rPr lang="en-GB" dirty="0" err="1"/>
              <a:t>zástupců</a:t>
            </a:r>
            <a:r>
              <a:rPr lang="en-GB" dirty="0"/>
              <a:t> – </a:t>
            </a:r>
            <a:r>
              <a:rPr lang="en-GB" dirty="0" err="1"/>
              <a:t>metoda</a:t>
            </a:r>
            <a:r>
              <a:rPr lang="en-GB" dirty="0"/>
              <a:t> je </a:t>
            </a:r>
            <a:r>
              <a:rPr lang="en-GB" dirty="0" err="1"/>
              <a:t>založena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odhadech</a:t>
            </a:r>
            <a:r>
              <a:rPr lang="en-GB" dirty="0"/>
              <a:t> </a:t>
            </a:r>
            <a:r>
              <a:rPr lang="en-GB" dirty="0" err="1"/>
              <a:t>procentního</a:t>
            </a:r>
            <a:r>
              <a:rPr lang="en-GB" dirty="0"/>
              <a:t> </a:t>
            </a:r>
            <a:r>
              <a:rPr lang="en-GB" dirty="0" err="1"/>
              <a:t>růstu</a:t>
            </a:r>
            <a:r>
              <a:rPr lang="cs-CZ" dirty="0"/>
              <a:t> </a:t>
            </a:r>
            <a:r>
              <a:rPr lang="en-GB" dirty="0"/>
              <a:t>(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poklesu</a:t>
            </a:r>
            <a:r>
              <a:rPr lang="en-GB" dirty="0"/>
              <a:t>) </a:t>
            </a:r>
            <a:r>
              <a:rPr lang="en-GB" dirty="0" err="1"/>
              <a:t>poptávky</a:t>
            </a:r>
            <a:r>
              <a:rPr lang="en-GB" dirty="0"/>
              <a:t> </a:t>
            </a:r>
            <a:endParaRPr lang="cs-CZ" dirty="0"/>
          </a:p>
          <a:p>
            <a:r>
              <a:rPr lang="en-GB" dirty="0" err="1"/>
              <a:t>expertní</a:t>
            </a:r>
            <a:r>
              <a:rPr lang="en-GB" dirty="0"/>
              <a:t> </a:t>
            </a:r>
            <a:r>
              <a:rPr lang="en-GB" dirty="0" err="1"/>
              <a:t>odhady</a:t>
            </a:r>
            <a:r>
              <a:rPr lang="cs-CZ" dirty="0"/>
              <a:t>. </a:t>
            </a:r>
            <a:r>
              <a:rPr lang="en-GB" dirty="0" err="1"/>
              <a:t>Odhad</a:t>
            </a:r>
            <a:r>
              <a:rPr lang="en-GB" dirty="0"/>
              <a:t> </a:t>
            </a:r>
            <a:r>
              <a:rPr lang="en-GB" dirty="0" err="1"/>
              <a:t>může</a:t>
            </a:r>
            <a:r>
              <a:rPr lang="en-GB" dirty="0"/>
              <a:t> </a:t>
            </a:r>
            <a:r>
              <a:rPr lang="en-GB" dirty="0" err="1"/>
              <a:t>nabývat</a:t>
            </a:r>
            <a:r>
              <a:rPr lang="en-GB" dirty="0"/>
              <a:t> </a:t>
            </a:r>
            <a:r>
              <a:rPr lang="en-GB" dirty="0" err="1"/>
              <a:t>jedné</a:t>
            </a:r>
            <a:r>
              <a:rPr lang="en-GB" dirty="0"/>
              <a:t> ze </a:t>
            </a:r>
            <a:r>
              <a:rPr lang="en-GB" dirty="0" err="1"/>
              <a:t>tří</a:t>
            </a:r>
            <a:r>
              <a:rPr lang="en-GB" dirty="0"/>
              <a:t> </a:t>
            </a:r>
            <a:r>
              <a:rPr lang="en-GB" dirty="0" err="1"/>
              <a:t>forem</a:t>
            </a:r>
            <a:r>
              <a:rPr lang="en-GB" dirty="0"/>
              <a:t>:</a:t>
            </a:r>
          </a:p>
          <a:p>
            <a:pPr lvl="1"/>
            <a:r>
              <a:rPr lang="en-GB" dirty="0" err="1"/>
              <a:t>bodový</a:t>
            </a:r>
            <a:r>
              <a:rPr lang="en-GB" dirty="0"/>
              <a:t> </a:t>
            </a:r>
            <a:r>
              <a:rPr lang="en-GB" dirty="0" err="1"/>
              <a:t>odhad</a:t>
            </a:r>
            <a:r>
              <a:rPr lang="en-GB" dirty="0"/>
              <a:t> </a:t>
            </a:r>
            <a:r>
              <a:rPr lang="en-GB" dirty="0" err="1"/>
              <a:t>prodeje</a:t>
            </a:r>
            <a:r>
              <a:rPr lang="en-GB" dirty="0"/>
              <a:t>,</a:t>
            </a:r>
          </a:p>
          <a:p>
            <a:pPr lvl="1"/>
            <a:r>
              <a:rPr lang="cs-CZ" dirty="0"/>
              <a:t>i</a:t>
            </a:r>
            <a:r>
              <a:rPr lang="en-GB" dirty="0" err="1"/>
              <a:t>ntervalový</a:t>
            </a:r>
            <a:r>
              <a:rPr lang="en-GB" dirty="0"/>
              <a:t> </a:t>
            </a:r>
            <a:r>
              <a:rPr lang="en-GB" dirty="0" err="1"/>
              <a:t>odhad</a:t>
            </a:r>
            <a:r>
              <a:rPr lang="en-GB" dirty="0"/>
              <a:t> </a:t>
            </a:r>
            <a:r>
              <a:rPr lang="en-GB" dirty="0" err="1"/>
              <a:t>prodeje</a:t>
            </a:r>
            <a:r>
              <a:rPr lang="en-GB" dirty="0"/>
              <a:t>,</a:t>
            </a:r>
          </a:p>
          <a:p>
            <a:pPr lvl="1"/>
            <a:r>
              <a:rPr lang="en-GB" dirty="0" err="1"/>
              <a:t>odhad</a:t>
            </a:r>
            <a:r>
              <a:rPr lang="en-GB" dirty="0"/>
              <a:t> </a:t>
            </a:r>
            <a:r>
              <a:rPr lang="en-GB" dirty="0" err="1"/>
              <a:t>rozdělení</a:t>
            </a:r>
            <a:r>
              <a:rPr lang="en-GB" dirty="0"/>
              <a:t> </a:t>
            </a:r>
            <a:r>
              <a:rPr lang="en-GB" dirty="0" err="1"/>
              <a:t>pravděpodobnosti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77530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="" xmlns:a16="http://schemas.microsoft.com/office/drawing/2014/main" id="{9A2B5EBE-C639-4CBF-8165-5E77681A2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prognózování cen 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="" xmlns:a16="http://schemas.microsoft.com/office/drawing/2014/main" id="{CAB5FF31-6270-43E1-B642-003AC9065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81125"/>
            <a:ext cx="8064000" cy="4525704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1. Získání příslušných a přesných základních časových údajů. Základní časové údaje představují časové řady, týkající se prodeje, změn produktu, úrokové míry, cenové úrovně, nákladů atd. Z těchto údajů je možno vytvářet regresní prognostické modely.</a:t>
            </a:r>
          </a:p>
          <a:p>
            <a:r>
              <a:rPr lang="cs-CZ" dirty="0"/>
              <a:t>2. Vhodná příprava údajů. Získané údaje lze ponechat v jejich původní podobě, nebo je lze seskupit do určitých souborů, případně vytvořit grafy, znázorňující vztahy mezi prognózovanými údaji a údaji z časových řad nebo údaji ze základních období. Získané údaje je vhodné přepočítat na procenta nebo indexy, vypočítat poměry a odchylky, zařadit údaje do kategorií</a:t>
            </a:r>
            <a:br>
              <a:rPr lang="cs-CZ" dirty="0"/>
            </a:br>
            <a:r>
              <a:rPr lang="cs-CZ" dirty="0"/>
              <a:t>podle známých cyklů. Na základě stanovení horního a spodního limitu historické odchylky je možno určit pro každé období a časovou řadu její historickou úroveň.</a:t>
            </a:r>
          </a:p>
          <a:p>
            <a:r>
              <a:rPr lang="cs-CZ" dirty="0"/>
              <a:t>3. Využití několika prognostických metod.</a:t>
            </a:r>
          </a:p>
          <a:p>
            <a:r>
              <a:rPr lang="cs-CZ" dirty="0"/>
              <a:t>4. Využití zdravého úsudku a intuice. </a:t>
            </a:r>
            <a:br>
              <a:rPr lang="cs-CZ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862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Cenová tvorba v organizacích služeb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služeb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cs-CZ" dirty="0"/>
          </a:p>
          <a:p>
            <a:r>
              <a:rPr lang="cs-CZ" dirty="0"/>
              <a:t>ryze hmotné zboží – nabídka je složena pouze z hmotného zboží, výrobek nedoprovází žádné služby, </a:t>
            </a:r>
          </a:p>
          <a:p>
            <a:r>
              <a:rPr lang="cs-CZ" dirty="0"/>
              <a:t>hmotné zboží s doprovodnými službami – nabídka je složena z hmotného zboží, doprovázeného jednou nebo více službami. Bylo prokázáno, že čím je technologicky sofistikovanější základní výrobek, tím je jeho prodej závislejší na kvalitě a dostupnosti doprovázejících zákaznických služeb, </a:t>
            </a:r>
          </a:p>
          <a:p>
            <a:r>
              <a:rPr lang="cs-CZ" dirty="0"/>
              <a:t>hybridní – nabídka sestává ze zboží a služeb ve stejné míře, </a:t>
            </a:r>
          </a:p>
          <a:p>
            <a:r>
              <a:rPr lang="cs-CZ" dirty="0"/>
              <a:t>převažující služba s doprovodným menším zbožím a službami – nabídka je tvořena jednou větší službou spojenou s dalšími službami nebo doprovodným zbožím, </a:t>
            </a:r>
          </a:p>
          <a:p>
            <a:r>
              <a:rPr lang="cs-CZ" dirty="0"/>
              <a:t>ryzí služba – nabídka je tvořena primárně službou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ED20F0DFCDE7045AA6BB4CF109D500E" ma:contentTypeVersion="2" ma:contentTypeDescription="Vytvoří nový dokument" ma:contentTypeScope="" ma:versionID="25257e695959039159a57e8c8e96e1af">
  <xsd:schema xmlns:xsd="http://www.w3.org/2001/XMLSchema" xmlns:xs="http://www.w3.org/2001/XMLSchema" xmlns:p="http://schemas.microsoft.com/office/2006/metadata/properties" xmlns:ns2="a9f35f07-9a28-4d2d-bdff-db8c95e03da5" targetNamespace="http://schemas.microsoft.com/office/2006/metadata/properties" ma:root="true" ma:fieldsID="699119ad5a7a0da37b317f75fc25c3fa" ns2:_="">
    <xsd:import namespace="a9f35f07-9a28-4d2d-bdff-db8c95e03d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f35f07-9a28-4d2d-bdff-db8c95e03d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2A13C2-4821-44E8-B360-E01ADD939DA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81EFF5F-521A-4397-B816-4122BB3523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C052769-A1A7-4511-9E74-6AC941FC88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f35f07-9a28-4d2d-bdff-db8c95e03d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1671</Words>
  <Application>Microsoft Office PowerPoint</Application>
  <PresentationFormat>Předvádění na obrazovce (4:3)</PresentationFormat>
  <Paragraphs>119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Times New Roman</vt:lpstr>
      <vt:lpstr>Motiv Office</vt:lpstr>
      <vt:lpstr>Cenotvorba a cenová strategie</vt:lpstr>
      <vt:lpstr>Obsah</vt:lpstr>
      <vt:lpstr>Prognózování cen</vt:lpstr>
      <vt:lpstr>Prognózování cen vychází z prognóz  </vt:lpstr>
      <vt:lpstr>Časové vymezení</vt:lpstr>
      <vt:lpstr>Odhad poptávky</vt:lpstr>
      <vt:lpstr>Proces prognózování cen </vt:lpstr>
      <vt:lpstr>Cenová tvorba v organizacích služeb</vt:lpstr>
      <vt:lpstr>Typy služeb</vt:lpstr>
      <vt:lpstr>Charakteristika služeb</vt:lpstr>
      <vt:lpstr>Cenová tvorba služeb  </vt:lpstr>
      <vt:lpstr>Přístupy ke tvorbě cen</vt:lpstr>
      <vt:lpstr>Případová studie- holandský test citlivosti</vt:lpstr>
      <vt:lpstr>Zadání </vt:lpstr>
      <vt:lpstr>Výsledky, otázka č.1</vt:lpstr>
      <vt:lpstr>Výsledky, otázka č.2</vt:lpstr>
      <vt:lpstr>Výsledky, otázka č.3</vt:lpstr>
      <vt:lpstr>Výsledky, otázka č.4</vt:lpstr>
      <vt:lpstr>Grafické znázornění</vt:lpstr>
      <vt:lpstr>Komentář – srovnání s konkurencí</vt:lpstr>
      <vt:lpstr>kalkulace v CR (ubytování, strava). Příklady na kalkulace v obchodě</vt:lpstr>
      <vt:lpstr>Základní techniky rozdělení režií/tvorby ceny u stravování: </vt:lpstr>
      <vt:lpstr>Kalkulace obchod </vt:lpstr>
      <vt:lpstr>Ceny na mezinárodních trzích</vt:lpstr>
      <vt:lpstr>Základní aspekty mezinárodní tvorby cen </vt:lpstr>
      <vt:lpstr>Cenové strategie na mezinárodních trzích </vt:lpstr>
      <vt:lpstr>Přístupy k cenové tvorbě na mezinárodních trzích </vt:lpstr>
      <vt:lpstr>Cenové strategie při vstupu na zahraniční trh</vt:lpstr>
      <vt:lpstr>Cenové taktiky na mezinárodních trzích </vt:lpstr>
      <vt:lpstr>Ekonomie a cenová tvorba</vt:lpstr>
      <vt:lpstr>Cena z pohledu ekonomické teorie  </vt:lpstr>
      <vt:lpstr>Nástroje cenové politiky na dokonalých a nedokonalých trzích  </vt:lpstr>
      <vt:lpstr>Cenová politika v klasické teorii cen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Cenotvorba a cenová strategie</dc:title>
  <dc:creator>JS</dc:creator>
  <cp:lastModifiedBy>uzivatel</cp:lastModifiedBy>
  <cp:revision>5</cp:revision>
  <dcterms:created xsi:type="dcterms:W3CDTF">2020-03-04T19:50:16Z</dcterms:created>
  <dcterms:modified xsi:type="dcterms:W3CDTF">2022-03-14T19:13:57Z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0x010100AED20F0DFCDE7045AA6BB4CF109D500E</vt:lpwstr>
  </property>
</Properties>
</file>