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8" r:id="rId7"/>
    <p:sldId id="269" r:id="rId8"/>
    <p:sldId id="270" r:id="rId9"/>
    <p:sldId id="281" r:id="rId10"/>
    <p:sldId id="260" r:id="rId11"/>
    <p:sldId id="282" r:id="rId12"/>
    <p:sldId id="283" r:id="rId13"/>
    <p:sldId id="264" r:id="rId14"/>
    <p:sldId id="284" r:id="rId15"/>
    <p:sldId id="291" r:id="rId16"/>
    <p:sldId id="292" r:id="rId17"/>
    <p:sldId id="295" r:id="rId18"/>
    <p:sldId id="296" r:id="rId19"/>
    <p:sldId id="294" r:id="rId20"/>
    <p:sldId id="293" r:id="rId21"/>
    <p:sldId id="285" r:id="rId22"/>
    <p:sldId id="265" r:id="rId23"/>
    <p:sldId id="261" r:id="rId24"/>
    <p:sldId id="271" r:id="rId25"/>
    <p:sldId id="272" r:id="rId26"/>
    <p:sldId id="273" r:id="rId27"/>
    <p:sldId id="274" r:id="rId28"/>
    <p:sldId id="275" r:id="rId29"/>
    <p:sldId id="277" r:id="rId30"/>
    <p:sldId id="278" r:id="rId31"/>
    <p:sldId id="279" r:id="rId32"/>
    <p:sldId id="280" r:id="rId33"/>
    <p:sldId id="276" r:id="rId34"/>
    <p:sldId id="297" r:id="rId35"/>
    <p:sldId id="298" r:id="rId36"/>
    <p:sldId id="262" r:id="rId37"/>
    <p:sldId id="299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0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samizdat.cz/data/podnikani-mapa/" TargetMode="Externa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Cenotvorba a cenová strategie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Tutoriál </a:t>
            </a:r>
            <a:r>
              <a:rPr lang="cs-CZ" dirty="0" smtClean="0"/>
              <a:t>1 (kap 1-4)</a:t>
            </a:r>
            <a:endParaRPr lang="cs-CZ" dirty="0"/>
          </a:p>
          <a:p>
            <a:r>
              <a:rPr lang="cs-CZ" dirty="0" smtClean="0"/>
              <a:t>doc</a:t>
            </a:r>
            <a:r>
              <a:rPr lang="cs-CZ" dirty="0"/>
              <a:t>. Ing. Jarmila </a:t>
            </a:r>
            <a:r>
              <a:rPr lang="cs-CZ" dirty="0" err="1" smtClean="0"/>
              <a:t>Duháček</a:t>
            </a:r>
            <a:r>
              <a:rPr lang="cs-CZ" dirty="0" smtClean="0"/>
              <a:t> Šebestová</a:t>
            </a:r>
            <a:r>
              <a:rPr lang="cs-CZ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7C2337E-F304-4DC0-B952-7FAA15F794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Strategie</a:t>
            </a:r>
            <a:r>
              <a:rPr lang="en-GB" dirty="0"/>
              <a:t> </a:t>
            </a:r>
            <a:r>
              <a:rPr lang="en-GB" dirty="0" err="1"/>
              <a:t>tvorby</a:t>
            </a:r>
            <a:r>
              <a:rPr lang="en-GB" dirty="0"/>
              <a:t> </a:t>
            </a:r>
            <a:r>
              <a:rPr lang="en-GB" dirty="0" err="1"/>
              <a:t>ceny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3A3BBAA9-E1EA-4C1E-874C-A75F0CA333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560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17A45B23-1E51-43A9-A540-B9B66BF2C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cenová strategie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DBB67AC2-A490-4BE8-84BC-983917827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Cenová</a:t>
            </a:r>
            <a:r>
              <a:rPr lang="en-GB" dirty="0"/>
              <a:t> </a:t>
            </a:r>
            <a:r>
              <a:rPr lang="en-GB" dirty="0" err="1"/>
              <a:t>strategie</a:t>
            </a:r>
            <a:r>
              <a:rPr lang="en-GB" dirty="0"/>
              <a:t> </a:t>
            </a:r>
            <a:r>
              <a:rPr lang="en-GB" dirty="0" err="1"/>
              <a:t>představuje</a:t>
            </a:r>
            <a:r>
              <a:rPr lang="en-GB" dirty="0"/>
              <a:t> </a:t>
            </a:r>
            <a:r>
              <a:rPr lang="en-GB" dirty="0" err="1"/>
              <a:t>soubor</a:t>
            </a:r>
            <a:r>
              <a:rPr lang="en-GB" dirty="0"/>
              <a:t> </a:t>
            </a:r>
            <a:r>
              <a:rPr lang="en-GB" dirty="0" err="1"/>
              <a:t>specifických</a:t>
            </a:r>
            <a:r>
              <a:rPr lang="en-GB" dirty="0"/>
              <a:t> </a:t>
            </a:r>
            <a:r>
              <a:rPr lang="en-GB" dirty="0" err="1"/>
              <a:t>cílů</a:t>
            </a:r>
            <a:r>
              <a:rPr lang="en-GB" dirty="0"/>
              <a:t> a </a:t>
            </a:r>
            <a:r>
              <a:rPr lang="en-GB" dirty="0" err="1"/>
              <a:t>postupů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vedou</a:t>
            </a:r>
            <a:r>
              <a:rPr lang="en-GB" dirty="0"/>
              <a:t> k </a:t>
            </a:r>
            <a:r>
              <a:rPr lang="en-GB" dirty="0" err="1"/>
              <a:t>dosažení</a:t>
            </a:r>
            <a:r>
              <a:rPr lang="en-GB" dirty="0"/>
              <a:t> </a:t>
            </a:r>
            <a:r>
              <a:rPr lang="en-GB" dirty="0" err="1"/>
              <a:t>těchto</a:t>
            </a:r>
            <a:r>
              <a:rPr lang="en-GB" dirty="0"/>
              <a:t> </a:t>
            </a:r>
            <a:r>
              <a:rPr lang="en-GB" dirty="0" err="1"/>
              <a:t>cílů</a:t>
            </a:r>
            <a:r>
              <a:rPr lang="en-GB" dirty="0"/>
              <a:t>.</a:t>
            </a:r>
          </a:p>
          <a:p>
            <a:r>
              <a:rPr lang="en-GB" dirty="0" err="1"/>
              <a:t>Součástí</a:t>
            </a:r>
            <a:r>
              <a:rPr lang="en-GB" dirty="0"/>
              <a:t> </a:t>
            </a:r>
            <a:r>
              <a:rPr lang="en-GB" dirty="0" err="1"/>
              <a:t>definovaných</a:t>
            </a:r>
            <a:r>
              <a:rPr lang="en-GB" dirty="0"/>
              <a:t> </a:t>
            </a:r>
            <a:r>
              <a:rPr lang="en-GB" dirty="0" err="1"/>
              <a:t>postupů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akční</a:t>
            </a:r>
            <a:r>
              <a:rPr lang="en-GB" dirty="0"/>
              <a:t> </a:t>
            </a:r>
            <a:r>
              <a:rPr lang="en-GB" dirty="0" err="1"/>
              <a:t>plány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umožňují</a:t>
            </a:r>
            <a:r>
              <a:rPr lang="en-GB" dirty="0"/>
              <a:t> </a:t>
            </a:r>
            <a:r>
              <a:rPr lang="en-GB" dirty="0" err="1"/>
              <a:t>následně</a:t>
            </a:r>
            <a:r>
              <a:rPr lang="en-GB" dirty="0"/>
              <a:t> </a:t>
            </a:r>
            <a:r>
              <a:rPr lang="en-GB" dirty="0" err="1"/>
              <a:t>realizovat</a:t>
            </a:r>
            <a:r>
              <a:rPr lang="en-GB" dirty="0"/>
              <a:t> </a:t>
            </a:r>
            <a:r>
              <a:rPr lang="en-GB" dirty="0" err="1"/>
              <a:t>stanovené</a:t>
            </a:r>
            <a:r>
              <a:rPr lang="en-GB" dirty="0"/>
              <a:t> </a:t>
            </a:r>
            <a:r>
              <a:rPr lang="en-GB" dirty="0" err="1"/>
              <a:t>cíle</a:t>
            </a:r>
            <a:r>
              <a:rPr lang="en-GB" dirty="0"/>
              <a:t>.</a:t>
            </a:r>
          </a:p>
          <a:p>
            <a:r>
              <a:rPr lang="en-GB" dirty="0" err="1"/>
              <a:t>Vytvoření</a:t>
            </a:r>
            <a:r>
              <a:rPr lang="en-GB" dirty="0"/>
              <a:t> </a:t>
            </a:r>
            <a:r>
              <a:rPr lang="en-GB" dirty="0" err="1"/>
              <a:t>strategie</a:t>
            </a:r>
            <a:r>
              <a:rPr lang="en-GB" dirty="0"/>
              <a:t> </a:t>
            </a:r>
            <a:r>
              <a:rPr lang="en-GB" dirty="0" err="1"/>
              <a:t>umožňuje</a:t>
            </a:r>
            <a:r>
              <a:rPr lang="en-GB" dirty="0"/>
              <a:t> </a:t>
            </a:r>
            <a:r>
              <a:rPr lang="en-GB" dirty="0" err="1"/>
              <a:t>podniku</a:t>
            </a:r>
            <a:r>
              <a:rPr lang="en-GB" dirty="0"/>
              <a:t> </a:t>
            </a:r>
            <a:r>
              <a:rPr lang="en-GB" dirty="0" err="1"/>
              <a:t>komplexněji</a:t>
            </a:r>
            <a:r>
              <a:rPr lang="en-GB" dirty="0"/>
              <a:t> a </a:t>
            </a:r>
            <a:r>
              <a:rPr lang="en-GB" dirty="0" err="1"/>
              <a:t>většinou</a:t>
            </a:r>
            <a:r>
              <a:rPr lang="en-GB" dirty="0"/>
              <a:t> s </a:t>
            </a:r>
            <a:r>
              <a:rPr lang="en-GB" dirty="0" err="1"/>
              <a:t>nižšími</a:t>
            </a:r>
            <a:r>
              <a:rPr lang="en-GB" dirty="0"/>
              <a:t> </a:t>
            </a:r>
            <a:r>
              <a:rPr lang="en-GB" dirty="0" err="1"/>
              <a:t>náklady</a:t>
            </a:r>
            <a:r>
              <a:rPr lang="en-GB" dirty="0"/>
              <a:t> </a:t>
            </a:r>
            <a:r>
              <a:rPr lang="en-GB" dirty="0" err="1"/>
              <a:t>dosažení</a:t>
            </a:r>
            <a:r>
              <a:rPr lang="en-GB" dirty="0"/>
              <a:t> </a:t>
            </a:r>
            <a:r>
              <a:rPr lang="en-GB" dirty="0" err="1"/>
              <a:t>stanovených</a:t>
            </a:r>
            <a:r>
              <a:rPr lang="en-GB" dirty="0"/>
              <a:t> </a:t>
            </a:r>
            <a:r>
              <a:rPr lang="en-GB" dirty="0" err="1"/>
              <a:t>cílů</a:t>
            </a:r>
            <a:r>
              <a:rPr lang="en-GB" dirty="0"/>
              <a:t>.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dané</a:t>
            </a:r>
            <a:r>
              <a:rPr lang="en-GB" dirty="0"/>
              <a:t> </a:t>
            </a:r>
            <a:r>
              <a:rPr lang="en-GB" dirty="0" err="1"/>
              <a:t>úrovni</a:t>
            </a:r>
            <a:r>
              <a:rPr lang="en-GB" dirty="0"/>
              <a:t> </a:t>
            </a:r>
            <a:r>
              <a:rPr lang="en-GB" dirty="0" err="1"/>
              <a:t>zdrojů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získat</a:t>
            </a:r>
            <a:r>
              <a:rPr lang="en-GB" dirty="0"/>
              <a:t> </a:t>
            </a:r>
            <a:r>
              <a:rPr lang="en-GB" dirty="0" err="1"/>
              <a:t>optimální</a:t>
            </a:r>
            <a:r>
              <a:rPr lang="en-GB" dirty="0"/>
              <a:t> </a:t>
            </a:r>
            <a:r>
              <a:rPr lang="en-GB" dirty="0" err="1"/>
              <a:t>užitek</a:t>
            </a:r>
            <a:r>
              <a:rPr lang="en-GB" dirty="0"/>
              <a:t> </a:t>
            </a:r>
            <a:r>
              <a:rPr lang="en-GB" dirty="0" err="1"/>
              <a:t>využitím</a:t>
            </a:r>
            <a:r>
              <a:rPr lang="en-GB" dirty="0"/>
              <a:t> </a:t>
            </a:r>
            <a:r>
              <a:rPr lang="en-GB" dirty="0" err="1"/>
              <a:t>specifických</a:t>
            </a:r>
            <a:r>
              <a:rPr lang="en-GB" dirty="0"/>
              <a:t> </a:t>
            </a:r>
            <a:r>
              <a:rPr lang="en-GB" dirty="0" err="1"/>
              <a:t>vlastností</a:t>
            </a:r>
            <a:r>
              <a:rPr lang="en-GB" dirty="0"/>
              <a:t> </a:t>
            </a:r>
            <a:r>
              <a:rPr lang="en-GB" dirty="0" err="1"/>
              <a:t>podniku</a:t>
            </a:r>
            <a:r>
              <a:rPr lang="cs-CZ" dirty="0"/>
              <a:t> </a:t>
            </a:r>
            <a:r>
              <a:rPr lang="en-GB" dirty="0"/>
              <a:t>a </a:t>
            </a:r>
            <a:r>
              <a:rPr lang="en-GB" dirty="0" err="1"/>
              <a:t>situace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trhu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2968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28BEF28-D1BA-4AAB-B643-51BFA8739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Strategii ovlivňuje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848D77B-D535-4A1D-9D26-8F92D8741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/>
              <a:t>rozsah</a:t>
            </a:r>
            <a:r>
              <a:rPr lang="en-GB" dirty="0"/>
              <a:t> – </a:t>
            </a:r>
            <a:r>
              <a:rPr lang="en-GB" dirty="0" err="1"/>
              <a:t>nakolik</a:t>
            </a:r>
            <a:r>
              <a:rPr lang="en-GB" dirty="0"/>
              <a:t> je z </a:t>
            </a:r>
            <a:r>
              <a:rPr lang="en-GB" dirty="0" err="1"/>
              <a:t>hlediska</a:t>
            </a:r>
            <a:r>
              <a:rPr lang="en-GB" dirty="0"/>
              <a:t> </a:t>
            </a:r>
            <a:r>
              <a:rPr lang="en-GB" dirty="0" err="1"/>
              <a:t>velikosti</a:t>
            </a:r>
            <a:r>
              <a:rPr lang="en-GB" dirty="0"/>
              <a:t> </a:t>
            </a:r>
            <a:r>
              <a:rPr lang="en-GB" dirty="0" err="1"/>
              <a:t>nákupů</a:t>
            </a:r>
            <a:r>
              <a:rPr lang="en-GB" dirty="0"/>
              <a:t> </a:t>
            </a:r>
            <a:r>
              <a:rPr lang="en-GB" dirty="0" err="1"/>
              <a:t>účelné</a:t>
            </a:r>
            <a:r>
              <a:rPr lang="en-GB" dirty="0"/>
              <a:t> </a:t>
            </a:r>
            <a:r>
              <a:rPr lang="en-GB" dirty="0" err="1"/>
              <a:t>určovat</a:t>
            </a:r>
            <a:r>
              <a:rPr lang="en-GB" dirty="0"/>
              <a:t> </a:t>
            </a:r>
            <a:r>
              <a:rPr lang="en-GB" dirty="0" err="1"/>
              <a:t>cenu</a:t>
            </a:r>
            <a:r>
              <a:rPr lang="en-GB" dirty="0"/>
              <a:t> </a:t>
            </a:r>
            <a:r>
              <a:rPr lang="en-GB" dirty="0" err="1"/>
              <a:t>zvlášť</a:t>
            </a:r>
            <a:r>
              <a:rPr lang="en-GB" dirty="0"/>
              <a:t> pro </a:t>
            </a:r>
            <a:r>
              <a:rPr lang="en-GB" dirty="0" err="1"/>
              <a:t>jednotlivé</a:t>
            </a:r>
            <a:r>
              <a:rPr lang="en-GB" dirty="0"/>
              <a:t> </a:t>
            </a:r>
            <a:r>
              <a:rPr lang="en-GB" dirty="0" err="1"/>
              <a:t>zákazníky</a:t>
            </a:r>
            <a:r>
              <a:rPr lang="en-GB" dirty="0"/>
              <a:t>,</a:t>
            </a:r>
          </a:p>
          <a:p>
            <a:r>
              <a:rPr lang="en-GB" dirty="0" err="1"/>
              <a:t>znalosti</a:t>
            </a:r>
            <a:r>
              <a:rPr lang="en-GB" dirty="0"/>
              <a:t> </a:t>
            </a:r>
            <a:r>
              <a:rPr lang="en-GB" dirty="0" err="1"/>
              <a:t>spotřebitele</a:t>
            </a:r>
            <a:r>
              <a:rPr lang="en-GB" dirty="0"/>
              <a:t> – </a:t>
            </a:r>
            <a:r>
              <a:rPr lang="en-GB" dirty="0" err="1"/>
              <a:t>nakolik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zákazníci</a:t>
            </a:r>
            <a:r>
              <a:rPr lang="en-GB" dirty="0"/>
              <a:t> </a:t>
            </a:r>
            <a:r>
              <a:rPr lang="en-GB" dirty="0" err="1"/>
              <a:t>schopni</a:t>
            </a:r>
            <a:r>
              <a:rPr lang="en-GB" dirty="0"/>
              <a:t> </a:t>
            </a:r>
            <a:r>
              <a:rPr lang="en-GB" dirty="0" err="1"/>
              <a:t>finančně</a:t>
            </a:r>
            <a:r>
              <a:rPr lang="en-GB" dirty="0"/>
              <a:t> </a:t>
            </a:r>
            <a:r>
              <a:rPr lang="en-GB" dirty="0" err="1"/>
              <a:t>ocenit</a:t>
            </a:r>
            <a:r>
              <a:rPr lang="en-GB" dirty="0"/>
              <a:t> </a:t>
            </a:r>
            <a:r>
              <a:rPr lang="en-GB" dirty="0" err="1"/>
              <a:t>hodnotu</a:t>
            </a:r>
            <a:r>
              <a:rPr lang="en-GB" dirty="0"/>
              <a:t> </a:t>
            </a:r>
            <a:r>
              <a:rPr lang="en-GB" dirty="0" err="1"/>
              <a:t>výrobku</a:t>
            </a:r>
            <a:r>
              <a:rPr lang="en-GB" dirty="0"/>
              <a:t> a </a:t>
            </a:r>
            <a:r>
              <a:rPr lang="en-GB" dirty="0" err="1"/>
              <a:t>rozpoznat</a:t>
            </a:r>
            <a:r>
              <a:rPr lang="en-GB" dirty="0"/>
              <a:t> </a:t>
            </a:r>
            <a:r>
              <a:rPr lang="en-GB" dirty="0" err="1"/>
              <a:t>rozdíly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cenovými</a:t>
            </a:r>
            <a:r>
              <a:rPr lang="en-GB" dirty="0"/>
              <a:t> </a:t>
            </a:r>
            <a:r>
              <a:rPr lang="en-GB" dirty="0" err="1"/>
              <a:t>hladinami</a:t>
            </a:r>
            <a:r>
              <a:rPr lang="en-GB" dirty="0"/>
              <a:t>,</a:t>
            </a:r>
          </a:p>
          <a:p>
            <a:r>
              <a:rPr lang="en-GB" dirty="0" err="1"/>
              <a:t>poptávka</a:t>
            </a:r>
            <a:r>
              <a:rPr lang="en-GB" dirty="0"/>
              <a:t> – </a:t>
            </a:r>
            <a:r>
              <a:rPr lang="en-GB" dirty="0" err="1"/>
              <a:t>jestli</a:t>
            </a:r>
            <a:r>
              <a:rPr lang="en-GB" dirty="0"/>
              <a:t> </a:t>
            </a:r>
            <a:r>
              <a:rPr lang="en-GB" dirty="0" err="1"/>
              <a:t>cena</a:t>
            </a:r>
            <a:r>
              <a:rPr lang="en-GB" dirty="0"/>
              <a:t> </a:t>
            </a:r>
            <a:r>
              <a:rPr lang="en-GB" dirty="0" err="1"/>
              <a:t>hraje</a:t>
            </a:r>
            <a:r>
              <a:rPr lang="en-GB" dirty="0"/>
              <a:t>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rozhodování</a:t>
            </a:r>
            <a:r>
              <a:rPr lang="en-GB" dirty="0"/>
              <a:t> </a:t>
            </a:r>
            <a:r>
              <a:rPr lang="en-GB" dirty="0" err="1"/>
              <a:t>spotřebitele</a:t>
            </a:r>
            <a:r>
              <a:rPr lang="en-GB" dirty="0"/>
              <a:t> </a:t>
            </a:r>
            <a:r>
              <a:rPr lang="en-GB" dirty="0" err="1"/>
              <a:t>důležitou</a:t>
            </a:r>
            <a:r>
              <a:rPr lang="en-GB" dirty="0"/>
              <a:t> </a:t>
            </a:r>
            <a:r>
              <a:rPr lang="en-GB" dirty="0" err="1"/>
              <a:t>roli</a:t>
            </a:r>
            <a:r>
              <a:rPr lang="en-GB" dirty="0"/>
              <a:t>,</a:t>
            </a:r>
            <a:endParaRPr lang="cs-CZ" dirty="0"/>
          </a:p>
          <a:p>
            <a:r>
              <a:rPr lang="en-GB" dirty="0" err="1"/>
              <a:t>informace</a:t>
            </a:r>
            <a:r>
              <a:rPr lang="en-GB" dirty="0"/>
              <a:t> – </a:t>
            </a:r>
            <a:r>
              <a:rPr lang="en-GB" dirty="0" err="1"/>
              <a:t>jak</a:t>
            </a:r>
            <a:r>
              <a:rPr lang="en-GB" dirty="0"/>
              <a:t> </a:t>
            </a:r>
            <a:r>
              <a:rPr lang="en-GB" dirty="0" err="1"/>
              <a:t>umí</a:t>
            </a:r>
            <a:r>
              <a:rPr lang="en-GB" dirty="0"/>
              <a:t> </a:t>
            </a:r>
            <a:r>
              <a:rPr lang="en-GB" dirty="0" err="1"/>
              <a:t>prodávající</a:t>
            </a:r>
            <a:r>
              <a:rPr lang="en-GB" dirty="0"/>
              <a:t> </a:t>
            </a:r>
            <a:r>
              <a:rPr lang="en-GB" dirty="0" err="1"/>
              <a:t>správně</a:t>
            </a:r>
            <a:r>
              <a:rPr lang="en-GB" dirty="0"/>
              <a:t> </a:t>
            </a:r>
            <a:r>
              <a:rPr lang="en-GB" dirty="0" err="1"/>
              <a:t>ocenit</a:t>
            </a:r>
            <a:r>
              <a:rPr lang="en-GB" dirty="0"/>
              <a:t> </a:t>
            </a:r>
            <a:r>
              <a:rPr lang="en-GB" dirty="0" err="1"/>
              <a:t>vztah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cenou</a:t>
            </a:r>
            <a:r>
              <a:rPr lang="en-GB" dirty="0"/>
              <a:t> a </a:t>
            </a:r>
            <a:r>
              <a:rPr lang="en-GB" dirty="0" err="1"/>
              <a:t>hodnotou</a:t>
            </a:r>
            <a:r>
              <a:rPr lang="en-GB" dirty="0"/>
              <a:t> a </a:t>
            </a:r>
            <a:r>
              <a:rPr lang="en-GB" dirty="0" err="1"/>
              <a:t>úroveň</a:t>
            </a:r>
            <a:r>
              <a:rPr lang="en-GB" dirty="0"/>
              <a:t> </a:t>
            </a:r>
            <a:r>
              <a:rPr lang="en-GB" dirty="0" err="1"/>
              <a:t>poptávky</a:t>
            </a:r>
            <a:r>
              <a:rPr lang="en-GB" dirty="0"/>
              <a:t>,</a:t>
            </a:r>
          </a:p>
          <a:p>
            <a:r>
              <a:rPr lang="en-GB" dirty="0" err="1"/>
              <a:t>konkurenční</a:t>
            </a:r>
            <a:r>
              <a:rPr lang="en-GB" dirty="0"/>
              <a:t> </a:t>
            </a:r>
            <a:r>
              <a:rPr lang="en-GB" dirty="0" err="1"/>
              <a:t>substituty</a:t>
            </a:r>
            <a:r>
              <a:rPr lang="en-GB" dirty="0"/>
              <a:t> – </a:t>
            </a:r>
            <a:r>
              <a:rPr lang="en-GB" dirty="0" err="1"/>
              <a:t>jestli</a:t>
            </a:r>
            <a:r>
              <a:rPr lang="en-GB" dirty="0"/>
              <a:t> v </a:t>
            </a:r>
            <a:r>
              <a:rPr lang="en-GB" dirty="0" err="1"/>
              <a:t>dané</a:t>
            </a:r>
            <a:r>
              <a:rPr lang="en-GB" dirty="0"/>
              <a:t> </a:t>
            </a:r>
            <a:r>
              <a:rPr lang="en-GB" dirty="0" err="1"/>
              <a:t>kategorii</a:t>
            </a:r>
            <a:r>
              <a:rPr lang="en-GB" dirty="0"/>
              <a:t> </a:t>
            </a:r>
            <a:r>
              <a:rPr lang="en-GB" dirty="0" err="1"/>
              <a:t>existují</a:t>
            </a:r>
            <a:r>
              <a:rPr lang="en-GB" dirty="0"/>
              <a:t> </a:t>
            </a:r>
            <a:r>
              <a:rPr lang="en-GB" dirty="0" err="1"/>
              <a:t>výrobky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pokládat</a:t>
            </a:r>
            <a:r>
              <a:rPr lang="en-GB" dirty="0"/>
              <a:t> za </a:t>
            </a:r>
            <a:r>
              <a:rPr lang="en-GB" dirty="0" err="1"/>
              <a:t>blízké</a:t>
            </a:r>
            <a:r>
              <a:rPr lang="en-GB" dirty="0"/>
              <a:t> </a:t>
            </a:r>
            <a:r>
              <a:rPr lang="en-GB" dirty="0" err="1"/>
              <a:t>substituty</a:t>
            </a:r>
            <a:r>
              <a:rPr lang="en-GB" dirty="0"/>
              <a:t>, s </a:t>
            </a:r>
            <a:r>
              <a:rPr lang="en-GB" dirty="0" err="1"/>
              <a:t>nimiž</a:t>
            </a:r>
            <a:r>
              <a:rPr lang="en-GB" dirty="0"/>
              <a:t> by </a:t>
            </a:r>
            <a:r>
              <a:rPr lang="en-GB" dirty="0" err="1"/>
              <a:t>bylo</a:t>
            </a:r>
            <a:r>
              <a:rPr lang="en-GB" dirty="0"/>
              <a:t> </a:t>
            </a:r>
            <a:r>
              <a:rPr lang="en-GB" dirty="0" err="1"/>
              <a:t>možné</a:t>
            </a:r>
            <a:r>
              <a:rPr lang="en-GB" dirty="0"/>
              <a:t> </a:t>
            </a:r>
            <a:r>
              <a:rPr lang="en-GB" dirty="0" err="1"/>
              <a:t>porovnávat</a:t>
            </a:r>
            <a:r>
              <a:rPr lang="en-GB" dirty="0"/>
              <a:t> </a:t>
            </a:r>
            <a:r>
              <a:rPr lang="en-GB" dirty="0" err="1"/>
              <a:t>ceny</a:t>
            </a:r>
            <a:r>
              <a:rPr lang="en-GB" dirty="0"/>
              <a:t>,</a:t>
            </a:r>
          </a:p>
          <a:p>
            <a:r>
              <a:rPr lang="en-GB" dirty="0" err="1"/>
              <a:t>přízeň</a:t>
            </a:r>
            <a:r>
              <a:rPr lang="en-GB" dirty="0"/>
              <a:t> – </a:t>
            </a:r>
            <a:r>
              <a:rPr lang="en-GB" dirty="0" err="1"/>
              <a:t>zda</a:t>
            </a:r>
            <a:r>
              <a:rPr lang="en-GB" dirty="0"/>
              <a:t> </a:t>
            </a:r>
            <a:r>
              <a:rPr lang="en-GB" dirty="0" err="1"/>
              <a:t>bude</a:t>
            </a:r>
            <a:r>
              <a:rPr lang="en-GB" dirty="0"/>
              <a:t> </a:t>
            </a:r>
            <a:r>
              <a:rPr lang="en-GB" dirty="0" err="1"/>
              <a:t>zákazník</a:t>
            </a:r>
            <a:r>
              <a:rPr lang="en-GB" dirty="0"/>
              <a:t> </a:t>
            </a:r>
            <a:r>
              <a:rPr lang="en-GB" dirty="0" err="1"/>
              <a:t>dávat</a:t>
            </a:r>
            <a:r>
              <a:rPr lang="en-GB" dirty="0"/>
              <a:t> </a:t>
            </a:r>
            <a:r>
              <a:rPr lang="en-GB" dirty="0" err="1"/>
              <a:t>přednost</a:t>
            </a:r>
            <a:r>
              <a:rPr lang="en-GB" dirty="0"/>
              <a:t> </a:t>
            </a:r>
            <a:r>
              <a:rPr lang="en-GB" dirty="0" err="1"/>
              <a:t>konkurenci</a:t>
            </a:r>
            <a:r>
              <a:rPr lang="en-GB" dirty="0"/>
              <a:t> z </a:t>
            </a:r>
            <a:r>
              <a:rPr lang="en-GB" dirty="0" err="1"/>
              <a:t>necenových</a:t>
            </a:r>
            <a:r>
              <a:rPr lang="en-GB" dirty="0"/>
              <a:t> </a:t>
            </a:r>
            <a:r>
              <a:rPr lang="en-GB" dirty="0" err="1"/>
              <a:t>důvodů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7581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vorba a realizace cenové strategie">
            <a:extLst>
              <a:ext uri="{FF2B5EF4-FFF2-40B4-BE49-F238E27FC236}">
                <a16:creationId xmlns:a16="http://schemas.microsoft.com/office/drawing/2014/main" xmlns="" id="{40EF5E28-F75F-4094-B40B-77EA472D32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04" r="2" b="7797"/>
          <a:stretch/>
        </p:blipFill>
        <p:spPr bwMode="auto">
          <a:xfrm>
            <a:off x="772732" y="366546"/>
            <a:ext cx="8126234" cy="5446275"/>
          </a:xfrm>
          <a:prstGeom prst="rect">
            <a:avLst/>
          </a:prstGeom>
          <a:solidFill>
            <a:srgbClr val="FFFFFF"/>
          </a:solidFill>
          <a:extLst/>
        </p:spPr>
      </p:pic>
    </p:spTree>
    <p:extLst>
      <p:ext uri="{BB962C8B-B14F-4D97-AF65-F5344CB8AC3E}">
        <p14:creationId xmlns:p14="http://schemas.microsoft.com/office/powerpoint/2010/main" val="3764285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872CD7E-9DB4-4F7F-A362-769730827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trhu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333FB76-52D1-46A8-994A-E4E4D217A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Musíme poznat cílového zákazníka a jeho chování</a:t>
            </a:r>
          </a:p>
          <a:p>
            <a:r>
              <a:rPr lang="cs-CZ" dirty="0"/>
              <a:t>Vědět, jaké faktory </a:t>
            </a:r>
            <a:r>
              <a:rPr lang="cs-CZ" dirty="0" smtClean="0"/>
              <a:t>ovlivňují </a:t>
            </a:r>
            <a:r>
              <a:rPr lang="cs-CZ" dirty="0"/>
              <a:t>jeho chování</a:t>
            </a:r>
          </a:p>
          <a:p>
            <a:r>
              <a:rPr lang="cs-CZ" dirty="0"/>
              <a:t>Analýza konkurence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735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B573A1E-E1DD-4C45-9962-FA2012888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PEST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F3AB56A-4C86-4C02-8057-2DB1DFCC1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9D8D7461-BD93-4B39-BAEA-46ED8C299A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356" y="1700809"/>
            <a:ext cx="6117847" cy="420602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27493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D5A60DEA-FDAA-4BFF-BA09-86AD8813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FAF13DEE-A9DD-4A64-8697-63CDEC1F9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5"/>
            <a:ext cx="8064000" cy="1479550"/>
          </a:xfrm>
        </p:spPr>
        <p:txBody>
          <a:bodyPr>
            <a:normAutofit lnSpcReduction="10000"/>
          </a:bodyPr>
          <a:lstStyle/>
          <a:p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Přemýšlejte nad vlivy vnějšího </a:t>
            </a:r>
            <a:r>
              <a:rPr lang="cs-CZ" altLang="cs-CZ" sz="2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okolí na podnik. </a:t>
            </a: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každé kolonky dejte dva příklady těch, které budou mít vliv na vaši cenovou politiku . Oznámkujte je 5- hodně důležitý, 1- netýká se mě. Využijeme PEST analýzu</a:t>
            </a:r>
            <a:endParaRPr lang="cs-CZ" altLang="cs-CZ" sz="3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en-GB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xmlns="" id="{8D8DACB6-E632-4DE8-AF74-32EB14EB29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328216"/>
              </p:ext>
            </p:extLst>
          </p:nvPr>
        </p:nvGraphicFramePr>
        <p:xfrm>
          <a:off x="711200" y="3440108"/>
          <a:ext cx="8064500" cy="274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6125">
                  <a:extLst>
                    <a:ext uri="{9D8B030D-6E8A-4147-A177-3AD203B41FA5}">
                      <a16:colId xmlns:a16="http://schemas.microsoft.com/office/drawing/2014/main" xmlns="" val="1880304578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xmlns="" val="123431610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xmlns="" val="3958936613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xmlns="" val="29277915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Politické faktory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Ekonomické faktory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787235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Faktor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body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Faktor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body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087142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19752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575092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součet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součet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049037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Sociální faktory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Technologické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268740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Faktor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body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Faktor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body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641611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438165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692099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součet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součet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05746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22315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066A6F57-CF84-4349-B824-529A7619D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 řízení vztahů ke konkurenci</a:t>
            </a:r>
            <a:endParaRPr lang="en-GB" dirty="0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xmlns="" id="{117FE33E-800D-4251-BA2B-ECD149AF3E39}"/>
              </a:ext>
            </a:extLst>
          </p:cNvPr>
          <p:cNvSpPr txBox="1">
            <a:spLocks/>
          </p:cNvSpPr>
          <p:nvPr/>
        </p:nvSpPr>
        <p:spPr>
          <a:xfrm>
            <a:off x="0" y="1524000"/>
            <a:ext cx="3124200" cy="38481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46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21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1pPr>
            <a:lvl2pPr marL="514337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5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5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/>
              <a:t>Competitive Intelligence (CI) </a:t>
            </a:r>
            <a:r>
              <a:rPr lang="cs-CZ"/>
              <a:t>je informační platforma, zaměřená na technologii zjišťování, sledování, shromažďování, analyzování a vyhodnocování informací o firmách, které tvoří konkurenční prostředí daného podniku s cílem odhalit slabé a silné stránky konkurence a identifikovat její tržní strategii.</a:t>
            </a:r>
          </a:p>
          <a:p>
            <a:r>
              <a:rPr lang="cs-CZ" b="1"/>
              <a:t>Analýza pěti konkurenčních sil (Porter)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C5766BD1-0498-410F-B374-D8BAB346F3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1248" y="2500487"/>
            <a:ext cx="5542857" cy="27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84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6B8FF1C-87A1-4158-9380-CED1D4726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konkurence (kdo je lepší?) </a:t>
            </a:r>
            <a:br>
              <a:rPr lang="cs-CZ" dirty="0"/>
            </a:br>
            <a:endParaRPr lang="en-GB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xmlns="" id="{81B3D30A-0CC6-4FBC-A675-3E800D7F79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254233"/>
              </p:ext>
            </p:extLst>
          </p:nvPr>
        </p:nvGraphicFramePr>
        <p:xfrm>
          <a:off x="1647190" y="2505615"/>
          <a:ext cx="5849620" cy="3017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9670">
                  <a:extLst>
                    <a:ext uri="{9D8B030D-6E8A-4147-A177-3AD203B41FA5}">
                      <a16:colId xmlns:a16="http://schemas.microsoft.com/office/drawing/2014/main" xmlns="" val="965756715"/>
                    </a:ext>
                  </a:extLst>
                </a:gridCol>
                <a:gridCol w="1169670">
                  <a:extLst>
                    <a:ext uri="{9D8B030D-6E8A-4147-A177-3AD203B41FA5}">
                      <a16:colId xmlns:a16="http://schemas.microsoft.com/office/drawing/2014/main" xmlns="" val="3046702228"/>
                    </a:ext>
                  </a:extLst>
                </a:gridCol>
                <a:gridCol w="1169670">
                  <a:extLst>
                    <a:ext uri="{9D8B030D-6E8A-4147-A177-3AD203B41FA5}">
                      <a16:colId xmlns:a16="http://schemas.microsoft.com/office/drawing/2014/main" xmlns="" val="3726764289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xmlns="" val="1592871493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xmlns="" val="38080945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Faktor (příklady)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Já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Konkurent ….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Konkurent….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46929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Produkt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608475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Cena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445776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Kvalita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573201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Pověst na trhu, image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60346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003964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73073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385062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součet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24361227"/>
                  </a:ext>
                </a:extLst>
              </a:tr>
            </a:tbl>
          </a:graphicData>
        </a:graphic>
      </p:graphicFrame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E0AD7977-B4D8-4E8D-ADA7-72471C08991C}"/>
              </a:ext>
            </a:extLst>
          </p:cNvPr>
          <p:cNvSpPr/>
          <p:nvPr/>
        </p:nvSpPr>
        <p:spPr>
          <a:xfrm>
            <a:off x="540000" y="949741"/>
            <a:ext cx="7689599" cy="21970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6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Nyní se podíváme na konkurenci – máte blízkou konkurenci anebo na mezinárodním/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přehraničním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trhu? (berme v úvahu sídlo podnikatele) </a:t>
            </a:r>
            <a:r>
              <a:rPr lang="cs-CZ" u="sng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https://samizdat.cz/data/</a:t>
            </a:r>
            <a:r>
              <a:rPr lang="cs-CZ" u="sng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podnikani</a:t>
            </a:r>
            <a:r>
              <a:rPr lang="cs-CZ" u="sng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-mapa/</a:t>
            </a:r>
            <a:r>
              <a:rPr lang="cs-CZ" u="sng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také může být z pohledu produktu či služby</a:t>
            </a:r>
          </a:p>
          <a:p>
            <a:pPr indent="450215" algn="just">
              <a:lnSpc>
                <a:spcPct val="150000"/>
              </a:lnSpc>
              <a:spcAft>
                <a:spcPts val="600"/>
              </a:spcAft>
            </a:pP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1485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xmlns="" id="{3E8F462A-B073-41C9-8355-155D34A1BF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863548"/>
              </p:ext>
            </p:extLst>
          </p:nvPr>
        </p:nvGraphicFramePr>
        <p:xfrm>
          <a:off x="796925" y="2592546"/>
          <a:ext cx="8064500" cy="274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6125">
                  <a:extLst>
                    <a:ext uri="{9D8B030D-6E8A-4147-A177-3AD203B41FA5}">
                      <a16:colId xmlns:a16="http://schemas.microsoft.com/office/drawing/2014/main" xmlns="" val="689835202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xmlns="" val="850099866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xmlns="" val="4191132234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xmlns="" val="11163793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Silné stránky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Slabé stránky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209374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Faktor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body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Faktor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body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646998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171254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76577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součet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součet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327283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Příležitosti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ohrožení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71781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Faktor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body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Faktor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body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472309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345746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473912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součet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součet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9454746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1FE94CDC-F2A1-4471-92CA-C367055FA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925" y="1772287"/>
            <a:ext cx="766445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Nyní zanalyzujeme současnou pozici,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SWOT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(silné a slabé- z podniku, příležitosti a hrozby z PEST a analýzy konkurence</a:t>
            </a:r>
            <a:endParaRPr kumimoji="0" lang="cs-CZ" altLang="cs-CZ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SWOT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5597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Kontakty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 smtClean="0"/>
              <a:t>e-mail</a:t>
            </a:r>
            <a:r>
              <a:rPr lang="nb-NO" dirty="0"/>
              <a:t>: Jarmila.Sebestova@mvso.cz</a:t>
            </a:r>
          </a:p>
          <a:p>
            <a:r>
              <a:rPr lang="cs-CZ" dirty="0" smtClean="0"/>
              <a:t>Konzultace</a:t>
            </a:r>
            <a:r>
              <a:rPr lang="cs-CZ" dirty="0"/>
              <a:t>: Po předchozí e-mailové domluvě</a:t>
            </a:r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xmlns="" id="{A57AA993-4B01-4FB7-B350-E892FBED7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</p:spPr>
        <p:txBody>
          <a:bodyPr/>
          <a:lstStyle/>
          <a:p>
            <a:r>
              <a:rPr lang="cs-CZ" dirty="0"/>
              <a:t>Příklad </a:t>
            </a:r>
            <a:r>
              <a:rPr lang="cs-CZ" sz="4800" dirty="0" smtClean="0"/>
              <a:t>SWOT strategie</a:t>
            </a:r>
            <a:endParaRPr lang="en-US" sz="48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EFBC5FE2-6BF1-4AF6-94CD-FC1B799DF3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1890" y="1825625"/>
            <a:ext cx="4400220" cy="40812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406816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AFF4FEC-FF7F-42F1-BCD0-CC8D1E76D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BCG</a:t>
            </a:r>
            <a:endParaRPr lang="en-GB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89D0B677-79AB-4CB6-ABEF-5795C89882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642" y="1915900"/>
            <a:ext cx="7706285" cy="336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020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7CF969A-CEBD-448D-AE15-100C4AF89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Cenová</a:t>
            </a:r>
            <a:r>
              <a:rPr lang="en-GB" dirty="0"/>
              <a:t> </a:t>
            </a:r>
            <a:r>
              <a:rPr lang="en-GB" dirty="0" err="1"/>
              <a:t>strategie</a:t>
            </a:r>
            <a:r>
              <a:rPr lang="en-GB" dirty="0"/>
              <a:t> </a:t>
            </a:r>
            <a:r>
              <a:rPr lang="en-GB" dirty="0" err="1"/>
              <a:t>firmy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598A8E4-A9F5-483C-8A61-48F0CDBEB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vyplývá</a:t>
            </a:r>
            <a:r>
              <a:rPr lang="en-GB" dirty="0"/>
              <a:t> z </a:t>
            </a:r>
            <a:r>
              <a:rPr lang="en-GB" dirty="0" err="1"/>
              <a:t>celkové</a:t>
            </a:r>
            <a:r>
              <a:rPr lang="en-GB" dirty="0"/>
              <a:t> </a:t>
            </a:r>
            <a:r>
              <a:rPr lang="en-GB" dirty="0" err="1"/>
              <a:t>firemní</a:t>
            </a:r>
            <a:r>
              <a:rPr lang="en-GB" dirty="0"/>
              <a:t> </a:t>
            </a:r>
            <a:r>
              <a:rPr lang="en-GB" dirty="0" err="1"/>
              <a:t>strategie</a:t>
            </a:r>
            <a:r>
              <a:rPr lang="en-GB" dirty="0"/>
              <a:t> - </a:t>
            </a:r>
            <a:r>
              <a:rPr lang="en-GB" dirty="0" err="1"/>
              <a:t>vyspělé</a:t>
            </a:r>
            <a:r>
              <a:rPr lang="en-GB" dirty="0"/>
              <a:t> </a:t>
            </a:r>
            <a:r>
              <a:rPr lang="en-GB" dirty="0" err="1"/>
              <a:t>firmy</a:t>
            </a:r>
            <a:r>
              <a:rPr lang="en-GB" dirty="0"/>
              <a:t> </a:t>
            </a:r>
            <a:r>
              <a:rPr lang="en-GB" dirty="0" err="1"/>
              <a:t>používají</a:t>
            </a:r>
            <a:r>
              <a:rPr lang="en-GB" dirty="0"/>
              <a:t> </a:t>
            </a:r>
            <a:r>
              <a:rPr lang="en-GB" dirty="0" err="1"/>
              <a:t>čtyři</a:t>
            </a:r>
            <a:r>
              <a:rPr lang="en-GB" dirty="0"/>
              <a:t> </a:t>
            </a:r>
            <a:r>
              <a:rPr lang="en-GB" dirty="0" err="1"/>
              <a:t>druhy</a:t>
            </a:r>
            <a:r>
              <a:rPr lang="en-GB" dirty="0"/>
              <a:t> </a:t>
            </a:r>
            <a:r>
              <a:rPr lang="en-GB" dirty="0" err="1"/>
              <a:t>cenových</a:t>
            </a:r>
            <a:r>
              <a:rPr lang="en-GB" dirty="0"/>
              <a:t> </a:t>
            </a:r>
            <a:r>
              <a:rPr lang="en-GB" dirty="0" err="1"/>
              <a:t>strategií</a:t>
            </a:r>
            <a:r>
              <a:rPr lang="en-GB" dirty="0"/>
              <a:t>:</a:t>
            </a:r>
          </a:p>
          <a:p>
            <a:r>
              <a:rPr lang="en-GB" dirty="0" err="1"/>
              <a:t>orientace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b="1" dirty="0" err="1"/>
              <a:t>nízké</a:t>
            </a:r>
            <a:r>
              <a:rPr lang="en-GB" b="1" dirty="0"/>
              <a:t> </a:t>
            </a:r>
            <a:r>
              <a:rPr lang="en-GB" b="1" dirty="0" err="1"/>
              <a:t>náklady</a:t>
            </a:r>
            <a:endParaRPr lang="en-GB" b="1" dirty="0"/>
          </a:p>
          <a:p>
            <a:r>
              <a:rPr lang="en-GB" dirty="0" err="1"/>
              <a:t>orientace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výrobu</a:t>
            </a:r>
            <a:r>
              <a:rPr lang="en-GB" dirty="0"/>
              <a:t> </a:t>
            </a:r>
            <a:r>
              <a:rPr lang="en-GB" dirty="0" err="1"/>
              <a:t>zboží</a:t>
            </a:r>
            <a:r>
              <a:rPr lang="en-GB" dirty="0"/>
              <a:t> s </a:t>
            </a:r>
            <a:r>
              <a:rPr lang="en-GB" b="1" dirty="0" err="1"/>
              <a:t>unikátními</a:t>
            </a:r>
            <a:r>
              <a:rPr lang="en-GB" b="1" dirty="0"/>
              <a:t> </a:t>
            </a:r>
            <a:r>
              <a:rPr lang="en-GB" b="1" dirty="0" err="1"/>
              <a:t>vlastnostmi</a:t>
            </a:r>
            <a:endParaRPr lang="en-GB" b="1" dirty="0"/>
          </a:p>
          <a:p>
            <a:r>
              <a:rPr lang="en-GB" dirty="0" err="1"/>
              <a:t>strategie</a:t>
            </a:r>
            <a:r>
              <a:rPr lang="en-GB" dirty="0"/>
              <a:t> </a:t>
            </a:r>
            <a:r>
              <a:rPr lang="en-GB" b="1" dirty="0" err="1"/>
              <a:t>přizpůsobování</a:t>
            </a:r>
            <a:endParaRPr lang="en-GB" b="1" dirty="0"/>
          </a:p>
          <a:p>
            <a:r>
              <a:rPr lang="en-GB" b="1" dirty="0" err="1"/>
              <a:t>kombinovaná</a:t>
            </a:r>
            <a:r>
              <a:rPr lang="en-GB" b="1" dirty="0"/>
              <a:t> </a:t>
            </a:r>
            <a:r>
              <a:rPr lang="en-GB" b="1" dirty="0" err="1"/>
              <a:t>strategie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8405974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57CDBA4-145D-41E4-AD91-190E3325B2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Tvorba</a:t>
            </a:r>
            <a:r>
              <a:rPr lang="en-GB" dirty="0"/>
              <a:t> </a:t>
            </a:r>
            <a:r>
              <a:rPr lang="en-GB" dirty="0" err="1"/>
              <a:t>cen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C0D772EF-56DF-4E06-B1DD-361F42717C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863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5AE59D17-D5EE-4CDF-B934-8268630DE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tvorby ceny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C345E9A7-7C61-42AE-A80D-5D949C133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Principy tvorby cen lze charakterizovat prostřednictvím tří modelů jejich utváření.</a:t>
            </a:r>
          </a:p>
          <a:p>
            <a:pPr lvl="1"/>
            <a:r>
              <a:rPr lang="cs-CZ" b="1" dirty="0"/>
              <a:t>Nákladově orientovaná tvorba cen</a:t>
            </a:r>
          </a:p>
          <a:p>
            <a:pPr lvl="1"/>
            <a:r>
              <a:rPr lang="cs-CZ" b="1" dirty="0"/>
              <a:t>Poptávkově orientovaná tvorba cen</a:t>
            </a:r>
            <a:r>
              <a:rPr lang="cs-CZ" dirty="0"/>
              <a:t> </a:t>
            </a:r>
          </a:p>
          <a:p>
            <a:pPr lvl="1"/>
            <a:r>
              <a:rPr lang="cs-CZ" b="1" dirty="0"/>
              <a:t>Tvorba konkurenčně orientovaných cen</a:t>
            </a:r>
            <a:r>
              <a:rPr lang="cs-CZ" dirty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09318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E24D3E8-B0B3-471A-9311-A9E2B8B22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Nákladově orientovaná tvorba cen 1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AC62680-21D1-4229-B584-A0A4A02BE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5"/>
            <a:ext cx="8064000" cy="2051050"/>
          </a:xfrm>
        </p:spPr>
        <p:txBody>
          <a:bodyPr/>
          <a:lstStyle/>
          <a:p>
            <a:r>
              <a:rPr lang="cs-CZ" dirty="0"/>
              <a:t>a) </a:t>
            </a:r>
            <a:r>
              <a:rPr lang="cs-CZ" b="1" dirty="0"/>
              <a:t>cena na základě úplných nákladů</a:t>
            </a:r>
            <a:r>
              <a:rPr lang="cs-CZ" dirty="0"/>
              <a:t>: p = n (1+Zp/100) – stanoví se na základě úplných (celkových) nákladů (n) a procentně stanovené sazby ziskové přirážky (</a:t>
            </a:r>
            <a:r>
              <a:rPr lang="cs-CZ" dirty="0" err="1"/>
              <a:t>Zp</a:t>
            </a:r>
            <a:r>
              <a:rPr lang="cs-CZ" dirty="0"/>
              <a:t>). Při poklesu odbytu rostou průměrné náklady na jednotku náklady na jednotku produkce. Po úpravě rostoucí výše těchto nákladů o sazbu ziskové přirážky tedy cena roste. Rostoucí cena snižuje prodané množství a proces postupuje </a:t>
            </a:r>
            <a:r>
              <a:rPr lang="cs-CZ" dirty="0" smtClean="0"/>
              <a:t>až </a:t>
            </a:r>
            <a:r>
              <a:rPr lang="cs-CZ" dirty="0"/>
              <a:t>do ztráty zájmu zákazníků ).</a:t>
            </a:r>
          </a:p>
          <a:p>
            <a:endParaRPr lang="en-GB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42CFB7A4-7AEE-4545-925F-EC76A4F9AB6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40" y="4252912"/>
            <a:ext cx="5760720" cy="981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74351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E24D3E8-B0B3-471A-9311-A9E2B8B22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Nákladově orientovaná tvorba cen 2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AC62680-21D1-4229-B584-A0A4A02BE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cena na základě neúplných nákladů</a:t>
            </a:r>
            <a:r>
              <a:rPr lang="cs-CZ" dirty="0"/>
              <a:t>: p = </a:t>
            </a:r>
            <a:r>
              <a:rPr lang="cs-CZ" dirty="0" err="1"/>
              <a:t>nv+pú</a:t>
            </a:r>
            <a:r>
              <a:rPr lang="cs-CZ" dirty="0"/>
              <a:t> – se určuje na základě jednotkových variabilních nákladů (</a:t>
            </a:r>
            <a:r>
              <a:rPr lang="cs-CZ" dirty="0" err="1"/>
              <a:t>nv</a:t>
            </a:r>
            <a:r>
              <a:rPr lang="cs-CZ" dirty="0"/>
              <a:t>) a příspěvku na úhradu fixních nákladů a zisku. Při zkoumání vztahu cen a nákladů obecně platí, že dlouhodobě minimální cena nesmí klesnout pod úroveň nákladů na jednotku produkce. Krátkodobě může cena klesnout až na úroveň jednotkových variabilních nákladů.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5690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69CE137-AC4C-44A3-AE58-1BB84E468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Poptávkově orientovaná tvorba cen</a:t>
            </a:r>
            <a:r>
              <a:rPr lang="cs-CZ" dirty="0"/>
              <a:t> 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B36F81C-9E86-4E8F-89EA-5276003E3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založena na rozhodování o cenách na základě informací o tom, jaké množství zboží lze prodat za různé ceny. Spotřebitel při své úvaze o koupi se nezaměřuje na výši výrobních nákladů daného zboží, ale na stupeň uspokojení svých potřeb, na užitek, který od výrobku očekává. Sledovanou souvislostí mezi poptávaným množstvím a určitou výší ceny je koeficient cenové elasticity poptávky (pružnosti). Koeficient vypovídá o tom, jak je daný trh, resp. zákazník cenově citlivý. </a:t>
            </a:r>
            <a:r>
              <a:rPr lang="cs-CZ" b="1" dirty="0"/>
              <a:t>Koeficient cenové elasticity lze vyjádřit jako absolutní hodnotu podílu mezi procentní změnou poptávaného množství a procentní změnou ceny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62864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D34E649-E70A-48D6-9365-AF300C7C3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Koeficient</a:t>
            </a:r>
            <a:r>
              <a:rPr lang="en-GB" dirty="0"/>
              <a:t> </a:t>
            </a:r>
            <a:r>
              <a:rPr lang="en-GB" dirty="0" err="1"/>
              <a:t>cenové</a:t>
            </a:r>
            <a:r>
              <a:rPr lang="en-GB" dirty="0"/>
              <a:t> elasticity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2882223-8863-4FA4-A8A4-3A0A2AF0B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3238499"/>
            <a:ext cx="8064000" cy="2668329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Výsledné hodnoty lze členit do následujících skupin: </a:t>
            </a:r>
          </a:p>
          <a:p>
            <a:pPr lvl="0"/>
            <a:r>
              <a:rPr lang="cs-CZ" dirty="0"/>
              <a:t>e &gt; 1, jedná se o cenově pružnou poptávku (při změně ceny o 1 % se poptávka změní – poklesne - o více procent), </a:t>
            </a:r>
          </a:p>
          <a:p>
            <a:pPr lvl="0"/>
            <a:r>
              <a:rPr lang="cs-CZ" dirty="0"/>
              <a:t>e = 1, jedná se o jednotkovou cenovou elasticitu (změny cen se rovnají změnám poptávky), </a:t>
            </a:r>
          </a:p>
          <a:p>
            <a:pPr lvl="0"/>
            <a:r>
              <a:rPr lang="cs-CZ" dirty="0"/>
              <a:t> e &lt; 1, jedná se o cenově nepružnou poptávku (při změně ceny o 1 % se poptávka změní o méně než procento). </a:t>
            </a:r>
          </a:p>
          <a:p>
            <a:pPr lvl="0"/>
            <a:r>
              <a:rPr lang="cs-CZ" dirty="0"/>
              <a:t>Pokud chceme výsledek v procentech – vynásobíme krát 100.</a:t>
            </a:r>
          </a:p>
          <a:p>
            <a:endParaRPr lang="en-GB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24877222-4391-4C25-9F8E-4D0FECD6339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915" y="2011362"/>
            <a:ext cx="5760720" cy="663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16037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365E828-A7C0-449A-B1E4-69F7DB934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Řešený příklad 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573B175-13C7-4D87-B16E-57255EF95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39850"/>
            <a:ext cx="8064000" cy="2413000"/>
          </a:xfrm>
        </p:spPr>
        <p:txBody>
          <a:bodyPr>
            <a:normAutofit/>
          </a:bodyPr>
          <a:lstStyle/>
          <a:p>
            <a:r>
              <a:rPr lang="cs-CZ" sz="1800" dirty="0"/>
              <a:t>Mějme výrobce </a:t>
            </a:r>
            <a:r>
              <a:rPr lang="cs-CZ" sz="1800" dirty="0" err="1"/>
              <a:t>kulmofénů</a:t>
            </a:r>
            <a:r>
              <a:rPr lang="cs-CZ" sz="1800" dirty="0"/>
              <a:t> s </a:t>
            </a:r>
            <a:r>
              <a:rPr lang="cs-CZ" sz="1800" dirty="0" err="1"/>
              <a:t>ionizérem</a:t>
            </a:r>
            <a:r>
              <a:rPr lang="cs-CZ" sz="1800" dirty="0"/>
              <a:t>. V současné době, při ceně 1 000,- Kč/kus, jich dodává svým odběratelům 40 000 ks ročně. Výrobek je dodáván z poloviny velkoodběrateli a druhá polovina maloodběrateli. Nákladová funkce </a:t>
            </a:r>
            <a:r>
              <a:rPr lang="cs-CZ" sz="1800" dirty="0" err="1"/>
              <a:t>kulmofénu</a:t>
            </a:r>
            <a:r>
              <a:rPr lang="cs-CZ" sz="1800" dirty="0"/>
              <a:t> je N = 10 000 000 +500 Q. V důsledku volných výrobních kapacit zvažuje výrobce oživit odbyt poskytováním diferencovaného rabatu svým odběratelům. Velkoodběratel by podle očekávání měl reagovat na poskytnutí rabatu podstatně pružněji než maloodběratelé:</a:t>
            </a:r>
          </a:p>
          <a:p>
            <a:endParaRPr lang="en-GB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xmlns="" id="{2A3F4453-34CD-45AD-B004-CD09CB68E5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902702"/>
              </p:ext>
            </p:extLst>
          </p:nvPr>
        </p:nvGraphicFramePr>
        <p:xfrm>
          <a:off x="1447165" y="3429000"/>
          <a:ext cx="5754370" cy="9785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7700">
                  <a:extLst>
                    <a:ext uri="{9D8B030D-6E8A-4147-A177-3AD203B41FA5}">
                      <a16:colId xmlns:a16="http://schemas.microsoft.com/office/drawing/2014/main" xmlns="" val="672578274"/>
                    </a:ext>
                  </a:extLst>
                </a:gridCol>
                <a:gridCol w="1918335">
                  <a:extLst>
                    <a:ext uri="{9D8B030D-6E8A-4147-A177-3AD203B41FA5}">
                      <a16:colId xmlns:a16="http://schemas.microsoft.com/office/drawing/2014/main" xmlns="" val="3083163593"/>
                    </a:ext>
                  </a:extLst>
                </a:gridCol>
                <a:gridCol w="1918335">
                  <a:extLst>
                    <a:ext uri="{9D8B030D-6E8A-4147-A177-3AD203B41FA5}">
                      <a16:colId xmlns:a16="http://schemas.microsoft.com/office/drawing/2014/main" xmlns="" val="16218950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Odběratel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Rabat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%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Elasticita (e)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02809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Velkoobchod Hák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4,0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376963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Maloobchod Špaček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2,0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04310722"/>
                  </a:ext>
                </a:extLst>
              </a:tr>
            </a:tbl>
          </a:graphicData>
        </a:graphic>
      </p:graphicFrame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69F3FC3A-D627-4608-9197-F5792FFEA25A}"/>
              </a:ext>
            </a:extLst>
          </p:cNvPr>
          <p:cNvSpPr/>
          <p:nvPr/>
        </p:nvSpPr>
        <p:spPr>
          <a:xfrm>
            <a:off x="800100" y="4533811"/>
            <a:ext cx="78867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/>
              <a:t>Úkol</a:t>
            </a:r>
            <a:r>
              <a:rPr lang="en-GB" dirty="0"/>
              <a:t>:</a:t>
            </a:r>
          </a:p>
          <a:p>
            <a:r>
              <a:rPr lang="en-GB" dirty="0"/>
              <a:t>•	</a:t>
            </a:r>
            <a:r>
              <a:rPr lang="en-GB" dirty="0" err="1"/>
              <a:t>Vysvětlete</a:t>
            </a:r>
            <a:r>
              <a:rPr lang="en-GB" dirty="0"/>
              <a:t> </a:t>
            </a:r>
            <a:r>
              <a:rPr lang="en-GB" dirty="0" err="1"/>
              <a:t>pojem</a:t>
            </a:r>
            <a:r>
              <a:rPr lang="en-GB" dirty="0"/>
              <a:t> rabat?</a:t>
            </a:r>
          </a:p>
          <a:p>
            <a:r>
              <a:rPr lang="en-GB" dirty="0"/>
              <a:t>•	Je </a:t>
            </a:r>
            <a:r>
              <a:rPr lang="en-GB" dirty="0" err="1"/>
              <a:t>poskytování</a:t>
            </a:r>
            <a:r>
              <a:rPr lang="en-GB" dirty="0"/>
              <a:t> </a:t>
            </a:r>
            <a:r>
              <a:rPr lang="en-GB" dirty="0" err="1"/>
              <a:t>rabatu</a:t>
            </a:r>
            <a:r>
              <a:rPr lang="en-GB" dirty="0"/>
              <a:t> v </a:t>
            </a:r>
            <a:r>
              <a:rPr lang="en-GB" dirty="0" err="1"/>
              <a:t>uvedené</a:t>
            </a:r>
            <a:r>
              <a:rPr lang="en-GB" dirty="0"/>
              <a:t> </a:t>
            </a:r>
            <a:r>
              <a:rPr lang="en-GB" dirty="0" err="1"/>
              <a:t>výši</a:t>
            </a:r>
            <a:r>
              <a:rPr lang="en-GB" dirty="0"/>
              <a:t>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uvedené</a:t>
            </a:r>
            <a:r>
              <a:rPr lang="en-GB" dirty="0"/>
              <a:t> </a:t>
            </a:r>
            <a:r>
              <a:rPr lang="en-GB" dirty="0" err="1"/>
              <a:t>pružnosti</a:t>
            </a:r>
            <a:r>
              <a:rPr lang="en-GB" dirty="0"/>
              <a:t> </a:t>
            </a:r>
            <a:r>
              <a:rPr lang="en-GB" dirty="0" err="1"/>
              <a:t>výhodné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48110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9739A61-DFB6-4EF9-91B0-26FE0F06B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38BB27B-3E55-429A-BE9A-3DF744A32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Pojetí ceny</a:t>
            </a:r>
          </a:p>
          <a:p>
            <a:r>
              <a:rPr lang="cs-CZ" dirty="0"/>
              <a:t>Strategie tvorby ceny</a:t>
            </a:r>
          </a:p>
          <a:p>
            <a:r>
              <a:rPr lang="cs-CZ" dirty="0"/>
              <a:t>Tvorba cen</a:t>
            </a:r>
          </a:p>
          <a:p>
            <a:r>
              <a:rPr lang="cs-CZ" dirty="0"/>
              <a:t>Změny cen</a:t>
            </a:r>
          </a:p>
          <a:p>
            <a:r>
              <a:rPr lang="cs-CZ" dirty="0"/>
              <a:t>Prognózování cen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77897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B56577B-5A6F-45B0-9D09-7BD8A0268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1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CA83A81-B856-43E2-8C51-CA7F394A2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Rabat je srážka (sleva) z prodejní ceny, kterou dodavatel poskytuje odběrateli. Je nástrojem diferencované tvorby cen. Slouží v podstatě k úhradě nákladů, které na sebe od výrobce přebral zprostředkovatel prodeje. Obdobnou funkci plní i skonto, které představuje srážku z ceny zohledňující snížení nákladů z vázanosti kapitálu dřívější platbou např. v hotovosti.</a:t>
            </a:r>
            <a:endParaRPr lang="cs-CZ" dirty="0"/>
          </a:p>
          <a:p>
            <a:endParaRPr lang="en-GB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2FC5347A-34C4-4DA3-8F5C-9D95E6F46F3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40" y="4525962"/>
            <a:ext cx="5760720" cy="663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49016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04D0B01-0D77-4139-9BB2-813159EC7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2 - Velkoobchod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79A7A4E-C290-407C-BA48-D42464D7F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e = Δ %množství-poptávky / Δ ceny  tj. 4*0,2 *100 tj. Δ m = 80% (pro velkoobchod)</a:t>
            </a:r>
          </a:p>
          <a:p>
            <a:r>
              <a:rPr lang="cs-CZ" dirty="0"/>
              <a:t>e = Δ %množství-poptávky / Δ ceny tj. 2*0,1 * 100 tj.  Δ m = 20% (pro maloobchod)</a:t>
            </a:r>
          </a:p>
          <a:p>
            <a:pPr marL="0" indent="0">
              <a:buNone/>
            </a:pPr>
            <a:r>
              <a:rPr lang="cs-CZ" b="1" dirty="0"/>
              <a:t>Velkoobchod</a:t>
            </a: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Bez rabatu:</a:t>
            </a:r>
          </a:p>
          <a:p>
            <a:r>
              <a:rPr lang="cs-CZ" dirty="0"/>
              <a:t>Příspěvek na úhradu jednotkový (</a:t>
            </a:r>
            <a:r>
              <a:rPr lang="cs-CZ" dirty="0" err="1"/>
              <a:t>pú</a:t>
            </a:r>
            <a:r>
              <a:rPr lang="cs-CZ" dirty="0"/>
              <a:t>) = p – </a:t>
            </a:r>
            <a:r>
              <a:rPr lang="cs-CZ" dirty="0" err="1"/>
              <a:t>nv</a:t>
            </a:r>
            <a:r>
              <a:rPr lang="cs-CZ" dirty="0"/>
              <a:t> = 1 000 – 500 = 500 Kč/ks</a:t>
            </a:r>
          </a:p>
          <a:p>
            <a:r>
              <a:rPr lang="cs-CZ" dirty="0"/>
              <a:t>Q = 20 000 ks</a:t>
            </a:r>
          </a:p>
          <a:p>
            <a:r>
              <a:rPr lang="cs-CZ" dirty="0"/>
              <a:t>Příspěvek na úhradu celkový (PÚ) = 500 * 20 000 = 10 000 000 Kč</a:t>
            </a:r>
          </a:p>
          <a:p>
            <a:r>
              <a:rPr lang="cs-CZ" dirty="0"/>
              <a:t>S rabatem:</a:t>
            </a:r>
          </a:p>
          <a:p>
            <a:r>
              <a:rPr lang="cs-CZ" dirty="0" err="1"/>
              <a:t>pú</a:t>
            </a:r>
            <a:r>
              <a:rPr lang="cs-CZ" dirty="0"/>
              <a:t> = p - 0,2p – </a:t>
            </a:r>
            <a:r>
              <a:rPr lang="cs-CZ" dirty="0" err="1"/>
              <a:t>nv</a:t>
            </a:r>
            <a:r>
              <a:rPr lang="cs-CZ" dirty="0"/>
              <a:t> = 1 000 – 200 - 500 = 300 Kč/ks</a:t>
            </a:r>
          </a:p>
          <a:p>
            <a:r>
              <a:rPr lang="cs-CZ" dirty="0"/>
              <a:t>změna Q= 20 000 + 0,8 * 20 000 = 36 000 ks</a:t>
            </a:r>
          </a:p>
          <a:p>
            <a:r>
              <a:rPr lang="cs-CZ" dirty="0"/>
              <a:t>PÚ = 300 * 36 000 = </a:t>
            </a:r>
            <a:r>
              <a:rPr lang="cs-CZ" b="1" dirty="0"/>
              <a:t>10 800 000 Kč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46672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B7D0289-BB93-4F81-841C-8D6F67F52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3 – maloobchod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E49CCF2-E78C-40CB-8767-F280B9F22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Maloobchod</a:t>
            </a:r>
            <a:endParaRPr lang="cs-CZ" dirty="0"/>
          </a:p>
          <a:p>
            <a:r>
              <a:rPr lang="cs-CZ" dirty="0"/>
              <a:t>Bez rabatu:</a:t>
            </a:r>
          </a:p>
          <a:p>
            <a:r>
              <a:rPr lang="cs-CZ" dirty="0"/>
              <a:t>Příspěvek na úhradu jednotkový (</a:t>
            </a:r>
            <a:r>
              <a:rPr lang="cs-CZ" dirty="0" err="1"/>
              <a:t>pú</a:t>
            </a:r>
            <a:r>
              <a:rPr lang="cs-CZ" dirty="0"/>
              <a:t>) = p – </a:t>
            </a:r>
            <a:r>
              <a:rPr lang="cs-CZ" dirty="0" err="1"/>
              <a:t>nv</a:t>
            </a:r>
            <a:r>
              <a:rPr lang="cs-CZ" dirty="0"/>
              <a:t> = 1 000 – 500 = 500 Kč/ks</a:t>
            </a:r>
          </a:p>
          <a:p>
            <a:r>
              <a:rPr lang="cs-CZ" dirty="0"/>
              <a:t>Q = 20 000 ks</a:t>
            </a:r>
          </a:p>
          <a:p>
            <a:r>
              <a:rPr lang="cs-CZ" dirty="0"/>
              <a:t>Příspěvek na úhradu celkový (PÚ) = 500 * 20 000 = 10 000 000 Kč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S rabatem:</a:t>
            </a:r>
          </a:p>
          <a:p>
            <a:r>
              <a:rPr lang="cs-CZ" dirty="0" err="1"/>
              <a:t>pú</a:t>
            </a:r>
            <a:r>
              <a:rPr lang="cs-CZ" dirty="0"/>
              <a:t> = p – 0,1 * p - </a:t>
            </a:r>
            <a:r>
              <a:rPr lang="cs-CZ" dirty="0" err="1"/>
              <a:t>nv</a:t>
            </a:r>
            <a:r>
              <a:rPr lang="cs-CZ" dirty="0"/>
              <a:t> = 1 000 – 100 - 500 = 400 Kč/ks</a:t>
            </a:r>
          </a:p>
          <a:p>
            <a:r>
              <a:rPr lang="cs-CZ" dirty="0"/>
              <a:t>Q = Q + Q * 0,2 = 24 000 ks</a:t>
            </a:r>
          </a:p>
          <a:p>
            <a:r>
              <a:rPr lang="cs-CZ" dirty="0"/>
              <a:t>PÚ = 400 * 24 000 = 9 600 000 Kč</a:t>
            </a:r>
          </a:p>
          <a:p>
            <a:r>
              <a:rPr lang="cs-CZ" dirty="0"/>
              <a:t> </a:t>
            </a:r>
          </a:p>
          <a:p>
            <a:r>
              <a:rPr lang="cs-CZ" b="1" dirty="0"/>
              <a:t>Rabat je tedy výhodný pro velkoobchod (o 800 000 Kč) a nevýhodný (o 400 000 Kč) pro maloobchod.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2681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7751A83-849C-4248-B028-E2C75246B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Tvorba</a:t>
            </a:r>
            <a:r>
              <a:rPr lang="en-GB" dirty="0"/>
              <a:t> </a:t>
            </a:r>
            <a:r>
              <a:rPr lang="en-GB" dirty="0" err="1"/>
              <a:t>konkurenčně</a:t>
            </a:r>
            <a:r>
              <a:rPr lang="en-GB" dirty="0"/>
              <a:t> </a:t>
            </a:r>
            <a:r>
              <a:rPr lang="en-GB" dirty="0" err="1"/>
              <a:t>orientovaných</a:t>
            </a:r>
            <a:r>
              <a:rPr lang="en-GB" dirty="0"/>
              <a:t> </a:t>
            </a:r>
            <a:r>
              <a:rPr lang="en-GB" dirty="0" err="1"/>
              <a:t>cen</a:t>
            </a:r>
            <a:r>
              <a:rPr lang="en-GB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EEC97CB-E442-48B6-80A5-091F90CC4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využívána podniky, které se vzdávají vlastní aktivní cenové politiky. Orientují se na cenové požadavky svých konkurentů nebo na průměrné ceny v oboru.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21958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E33E0B3-AB18-4ACA-A807-73D6E61F6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Stanovení</a:t>
            </a:r>
            <a:r>
              <a:rPr lang="en-GB" dirty="0"/>
              <a:t> </a:t>
            </a:r>
            <a:r>
              <a:rPr lang="en-GB" dirty="0" err="1"/>
              <a:t>ceny</a:t>
            </a:r>
            <a:r>
              <a:rPr lang="en-GB" dirty="0"/>
              <a:t> </a:t>
            </a:r>
            <a:r>
              <a:rPr lang="en-GB" dirty="0" err="1"/>
              <a:t>výrobkových</a:t>
            </a:r>
            <a:r>
              <a:rPr lang="en-GB" dirty="0"/>
              <a:t> </a:t>
            </a:r>
            <a:r>
              <a:rPr lang="en-GB" dirty="0" err="1"/>
              <a:t>řad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92429A1-1565-4EB0-89D6-1AFE050AF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Výrobková</a:t>
            </a:r>
            <a:r>
              <a:rPr lang="en-GB" dirty="0"/>
              <a:t> </a:t>
            </a:r>
            <a:r>
              <a:rPr lang="en-GB" dirty="0" err="1"/>
              <a:t>řada</a:t>
            </a:r>
            <a:r>
              <a:rPr lang="en-GB" dirty="0"/>
              <a:t> je </a:t>
            </a:r>
            <a:r>
              <a:rPr lang="en-GB" dirty="0" err="1"/>
              <a:t>definována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seskupení</a:t>
            </a:r>
            <a:r>
              <a:rPr lang="en-GB" dirty="0"/>
              <a:t> </a:t>
            </a:r>
            <a:r>
              <a:rPr lang="en-GB" dirty="0" err="1"/>
              <a:t>výrobků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podobné</a:t>
            </a:r>
            <a:r>
              <a:rPr lang="en-GB" dirty="0"/>
              <a:t> </a:t>
            </a:r>
            <a:r>
              <a:rPr lang="en-GB" dirty="0" err="1"/>
              <a:t>způsobem</a:t>
            </a:r>
            <a:r>
              <a:rPr lang="en-GB" dirty="0"/>
              <a:t> </a:t>
            </a:r>
            <a:r>
              <a:rPr lang="en-GB" dirty="0" err="1"/>
              <a:t>svého</a:t>
            </a:r>
            <a:r>
              <a:rPr lang="en-GB" dirty="0"/>
              <a:t> </a:t>
            </a:r>
            <a:r>
              <a:rPr lang="en-GB" dirty="0" err="1"/>
              <a:t>užití</a:t>
            </a:r>
            <a:r>
              <a:rPr lang="en-GB" dirty="0"/>
              <a:t>,</a:t>
            </a:r>
            <a:r>
              <a:rPr lang="cs-CZ" dirty="0"/>
              <a:t> </a:t>
            </a:r>
            <a:r>
              <a:rPr lang="en-GB" dirty="0" err="1"/>
              <a:t>způsobem</a:t>
            </a:r>
            <a:r>
              <a:rPr lang="en-GB" dirty="0"/>
              <a:t> </a:t>
            </a:r>
            <a:r>
              <a:rPr lang="en-GB" dirty="0" err="1"/>
              <a:t>distribuce</a:t>
            </a:r>
            <a:r>
              <a:rPr lang="en-GB" dirty="0"/>
              <a:t>, </a:t>
            </a:r>
            <a:r>
              <a:rPr lang="en-GB" dirty="0" err="1"/>
              <a:t>úrovní</a:t>
            </a:r>
            <a:r>
              <a:rPr lang="en-GB" dirty="0"/>
              <a:t> </a:t>
            </a:r>
            <a:r>
              <a:rPr lang="en-GB" dirty="0" err="1"/>
              <a:t>cen</a:t>
            </a:r>
            <a:r>
              <a:rPr lang="en-GB" dirty="0"/>
              <a:t> </a:t>
            </a:r>
            <a:r>
              <a:rPr lang="en-GB" dirty="0" err="1"/>
              <a:t>či</a:t>
            </a:r>
            <a:r>
              <a:rPr lang="en-GB" dirty="0"/>
              <a:t> </a:t>
            </a:r>
            <a:r>
              <a:rPr lang="en-GB" dirty="0" err="1"/>
              <a:t>tím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přitažlivé</a:t>
            </a:r>
            <a:r>
              <a:rPr lang="en-GB" dirty="0"/>
              <a:t> pro </a:t>
            </a:r>
            <a:r>
              <a:rPr lang="en-GB" dirty="0" err="1"/>
              <a:t>podobné</a:t>
            </a:r>
            <a:r>
              <a:rPr lang="en-GB" dirty="0"/>
              <a:t> </a:t>
            </a:r>
            <a:r>
              <a:rPr lang="en-GB" dirty="0" err="1"/>
              <a:t>zákazníky</a:t>
            </a:r>
            <a:r>
              <a:rPr lang="en-GB" dirty="0"/>
              <a:t>. </a:t>
            </a:r>
            <a:endParaRPr lang="cs-CZ" dirty="0"/>
          </a:p>
          <a:p>
            <a:r>
              <a:rPr lang="en-GB" dirty="0" err="1"/>
              <a:t>Hloubka</a:t>
            </a:r>
            <a:r>
              <a:rPr lang="en-GB" dirty="0"/>
              <a:t> </a:t>
            </a:r>
            <a:r>
              <a:rPr lang="en-GB" dirty="0" err="1"/>
              <a:t>výrobkové</a:t>
            </a:r>
            <a:r>
              <a:rPr lang="cs-CZ" dirty="0"/>
              <a:t> </a:t>
            </a:r>
            <a:r>
              <a:rPr lang="en-GB" dirty="0" err="1"/>
              <a:t>řady</a:t>
            </a:r>
            <a:r>
              <a:rPr lang="en-GB" dirty="0"/>
              <a:t> je </a:t>
            </a:r>
            <a:r>
              <a:rPr lang="en-GB" dirty="0" err="1"/>
              <a:t>dána</a:t>
            </a:r>
            <a:r>
              <a:rPr lang="en-GB" dirty="0"/>
              <a:t> </a:t>
            </a:r>
            <a:r>
              <a:rPr lang="en-GB" dirty="0" err="1"/>
              <a:t>počtem</a:t>
            </a:r>
            <a:r>
              <a:rPr lang="en-GB" dirty="0"/>
              <a:t> </a:t>
            </a:r>
            <a:r>
              <a:rPr lang="en-GB" dirty="0" err="1"/>
              <a:t>položek</a:t>
            </a:r>
            <a:r>
              <a:rPr lang="en-GB" dirty="0"/>
              <a:t> v </a:t>
            </a:r>
            <a:r>
              <a:rPr lang="en-GB" dirty="0" err="1"/>
              <a:t>řadě</a:t>
            </a:r>
            <a:r>
              <a:rPr lang="en-GB" dirty="0"/>
              <a:t>. </a:t>
            </a:r>
            <a:endParaRPr lang="cs-CZ" dirty="0"/>
          </a:p>
          <a:p>
            <a:r>
              <a:rPr lang="en-GB" dirty="0" err="1"/>
              <a:t>Výrobková</a:t>
            </a:r>
            <a:r>
              <a:rPr lang="en-GB" dirty="0"/>
              <a:t> </a:t>
            </a:r>
            <a:r>
              <a:rPr lang="en-GB" dirty="0" err="1"/>
              <a:t>řada</a:t>
            </a:r>
            <a:r>
              <a:rPr lang="en-GB" dirty="0"/>
              <a:t>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rozšířena</a:t>
            </a:r>
            <a:r>
              <a:rPr lang="en-GB" dirty="0"/>
              <a:t> </a:t>
            </a:r>
            <a:r>
              <a:rPr lang="en-GB" dirty="0" err="1"/>
              <a:t>natažením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doplněním</a:t>
            </a:r>
            <a:r>
              <a:rPr lang="en-GB" dirty="0"/>
              <a:t>.</a:t>
            </a:r>
          </a:p>
          <a:p>
            <a:r>
              <a:rPr lang="en-GB" dirty="0" err="1"/>
              <a:t>Výrobkový</a:t>
            </a:r>
            <a:r>
              <a:rPr lang="en-GB" dirty="0"/>
              <a:t> mix </a:t>
            </a:r>
            <a:r>
              <a:rPr lang="en-GB" dirty="0" err="1"/>
              <a:t>bývá</a:t>
            </a:r>
            <a:r>
              <a:rPr lang="en-GB" dirty="0"/>
              <a:t> </a:t>
            </a:r>
            <a:r>
              <a:rPr lang="en-GB" dirty="0" err="1"/>
              <a:t>vymezen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soubor</a:t>
            </a:r>
            <a:r>
              <a:rPr lang="en-GB" dirty="0"/>
              <a:t> </a:t>
            </a:r>
            <a:r>
              <a:rPr lang="en-GB" dirty="0" err="1"/>
              <a:t>všech</a:t>
            </a:r>
            <a:r>
              <a:rPr lang="en-GB" dirty="0"/>
              <a:t> </a:t>
            </a:r>
            <a:r>
              <a:rPr lang="en-GB" dirty="0" err="1"/>
              <a:t>výrobkových</a:t>
            </a:r>
            <a:r>
              <a:rPr lang="en-GB" dirty="0"/>
              <a:t> </a:t>
            </a:r>
            <a:r>
              <a:rPr lang="en-GB" dirty="0" err="1"/>
              <a:t>řad</a:t>
            </a:r>
            <a:r>
              <a:rPr lang="en-GB" dirty="0"/>
              <a:t> </a:t>
            </a:r>
            <a:r>
              <a:rPr lang="en-GB" dirty="0" err="1"/>
              <a:t>nabízených</a:t>
            </a:r>
            <a:r>
              <a:rPr lang="en-GB" dirty="0"/>
              <a:t> </a:t>
            </a:r>
            <a:r>
              <a:rPr lang="en-GB" dirty="0" err="1"/>
              <a:t>podnikem</a:t>
            </a:r>
            <a:r>
              <a:rPr lang="en-GB" dirty="0"/>
              <a:t>. </a:t>
            </a:r>
            <a:r>
              <a:rPr lang="en-GB" dirty="0" err="1"/>
              <a:t>Šíře</a:t>
            </a:r>
            <a:r>
              <a:rPr lang="en-GB" dirty="0"/>
              <a:t> </a:t>
            </a:r>
            <a:r>
              <a:rPr lang="en-GB" dirty="0" err="1"/>
              <a:t>výrobkového</a:t>
            </a:r>
            <a:r>
              <a:rPr lang="en-GB" dirty="0"/>
              <a:t> </a:t>
            </a:r>
            <a:r>
              <a:rPr lang="en-GB" dirty="0" err="1"/>
              <a:t>mixu</a:t>
            </a:r>
            <a:r>
              <a:rPr lang="en-GB" dirty="0"/>
              <a:t> je </a:t>
            </a:r>
            <a:r>
              <a:rPr lang="en-GB" dirty="0" err="1"/>
              <a:t>určena</a:t>
            </a:r>
            <a:r>
              <a:rPr lang="en-GB" dirty="0"/>
              <a:t> </a:t>
            </a:r>
            <a:r>
              <a:rPr lang="en-GB" dirty="0" err="1"/>
              <a:t>množstvím</a:t>
            </a:r>
            <a:r>
              <a:rPr lang="en-GB" dirty="0"/>
              <a:t> </a:t>
            </a:r>
            <a:r>
              <a:rPr lang="en-GB" dirty="0" err="1"/>
              <a:t>výrobkových</a:t>
            </a:r>
            <a:r>
              <a:rPr lang="en-GB" dirty="0"/>
              <a:t> </a:t>
            </a:r>
            <a:r>
              <a:rPr lang="en-GB" dirty="0" err="1"/>
              <a:t>řad</a:t>
            </a:r>
            <a:r>
              <a:rPr lang="en-GB" dirty="0"/>
              <a:t> bez </a:t>
            </a:r>
            <a:r>
              <a:rPr lang="en-GB" dirty="0" err="1"/>
              <a:t>ohledu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to, </a:t>
            </a:r>
            <a:r>
              <a:rPr lang="en-GB" dirty="0" err="1"/>
              <a:t>jak</a:t>
            </a:r>
            <a:r>
              <a:rPr lang="en-GB" dirty="0"/>
              <a:t> </a:t>
            </a:r>
            <a:r>
              <a:rPr lang="en-GB" dirty="0" err="1"/>
              <a:t>těsně</a:t>
            </a:r>
            <a:r>
              <a:rPr lang="en-GB" dirty="0"/>
              <a:t> </a:t>
            </a:r>
            <a:r>
              <a:rPr lang="en-GB" dirty="0" err="1"/>
              <a:t>spolu</a:t>
            </a:r>
            <a:r>
              <a:rPr lang="en-GB" dirty="0"/>
              <a:t> </a:t>
            </a:r>
            <a:r>
              <a:rPr lang="en-GB" dirty="0" err="1"/>
              <a:t>souvisejí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5380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392C8CD-671A-4F4E-B5AF-111F04FE3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Vlivy na cenu výrobkové řady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ECD526F-B4F7-4F31-A1AD-B90562C14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</a:t>
            </a:r>
            <a:r>
              <a:rPr lang="en-GB" b="1" dirty="0" err="1"/>
              <a:t>okud</a:t>
            </a:r>
            <a:r>
              <a:rPr lang="en-GB" b="1" dirty="0"/>
              <a:t> je </a:t>
            </a:r>
            <a:r>
              <a:rPr lang="en-GB" b="1" dirty="0" err="1"/>
              <a:t>vliv</a:t>
            </a:r>
            <a:r>
              <a:rPr lang="en-GB" b="1" dirty="0"/>
              <a:t> </a:t>
            </a:r>
            <a:r>
              <a:rPr lang="en-GB" b="1" dirty="0" err="1"/>
              <a:t>přímý</a:t>
            </a:r>
            <a:r>
              <a:rPr lang="en-GB" dirty="0"/>
              <a:t>, </a:t>
            </a:r>
            <a:r>
              <a:rPr lang="en-GB" dirty="0" err="1"/>
              <a:t>pak</a:t>
            </a:r>
            <a:r>
              <a:rPr lang="en-GB" dirty="0"/>
              <a:t> </a:t>
            </a:r>
            <a:r>
              <a:rPr lang="en-GB" dirty="0" err="1"/>
              <a:t>růst</a:t>
            </a:r>
            <a:r>
              <a:rPr lang="en-GB" dirty="0"/>
              <a:t> (</a:t>
            </a:r>
            <a:r>
              <a:rPr lang="en-GB" dirty="0" err="1"/>
              <a:t>pokles</a:t>
            </a:r>
            <a:r>
              <a:rPr lang="en-GB" dirty="0"/>
              <a:t>) </a:t>
            </a:r>
            <a:r>
              <a:rPr lang="en-GB" dirty="0" err="1"/>
              <a:t>poptávky</a:t>
            </a:r>
            <a:r>
              <a:rPr lang="en-GB" dirty="0"/>
              <a:t> po </a:t>
            </a:r>
            <a:r>
              <a:rPr lang="en-GB" dirty="0" err="1"/>
              <a:t>hlavním</a:t>
            </a:r>
            <a:r>
              <a:rPr lang="en-GB" dirty="0"/>
              <a:t> </a:t>
            </a:r>
            <a:r>
              <a:rPr lang="en-GB" dirty="0" err="1"/>
              <a:t>výrobku</a:t>
            </a:r>
            <a:r>
              <a:rPr lang="en-GB" dirty="0"/>
              <a:t> </a:t>
            </a:r>
            <a:r>
              <a:rPr lang="en-GB" dirty="0" err="1"/>
              <a:t>zvýší</a:t>
            </a:r>
            <a:r>
              <a:rPr lang="cs-CZ" dirty="0"/>
              <a:t> </a:t>
            </a:r>
            <a:r>
              <a:rPr lang="en-GB" dirty="0"/>
              <a:t>(</a:t>
            </a:r>
            <a:r>
              <a:rPr lang="en-GB" dirty="0" err="1"/>
              <a:t>sníží</a:t>
            </a:r>
            <a:r>
              <a:rPr lang="en-GB" dirty="0"/>
              <a:t>) </a:t>
            </a:r>
            <a:r>
              <a:rPr lang="en-GB" dirty="0" err="1"/>
              <a:t>poptávku</a:t>
            </a:r>
            <a:r>
              <a:rPr lang="en-GB" dirty="0"/>
              <a:t> po </a:t>
            </a:r>
            <a:r>
              <a:rPr lang="en-GB" dirty="0" err="1"/>
              <a:t>jiných</a:t>
            </a:r>
            <a:r>
              <a:rPr lang="en-GB" dirty="0"/>
              <a:t> </a:t>
            </a:r>
            <a:r>
              <a:rPr lang="en-GB" dirty="0" err="1"/>
              <a:t>výrobcích</a:t>
            </a:r>
            <a:r>
              <a:rPr lang="en-GB" dirty="0"/>
              <a:t> </a:t>
            </a:r>
            <a:r>
              <a:rPr lang="en-GB" dirty="0" err="1"/>
              <a:t>běžně</a:t>
            </a:r>
            <a:r>
              <a:rPr lang="en-GB" dirty="0"/>
              <a:t> </a:t>
            </a:r>
            <a:r>
              <a:rPr lang="en-GB" dirty="0" err="1"/>
              <a:t>označovaných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komplementární</a:t>
            </a:r>
            <a:r>
              <a:rPr lang="en-GB" dirty="0"/>
              <a:t>. </a:t>
            </a:r>
            <a:endParaRPr lang="cs-CZ" dirty="0"/>
          </a:p>
          <a:p>
            <a:r>
              <a:rPr lang="en-GB" b="1" dirty="0" err="1"/>
              <a:t>Pokud</a:t>
            </a:r>
            <a:r>
              <a:rPr lang="en-GB" b="1" dirty="0"/>
              <a:t> </a:t>
            </a:r>
            <a:r>
              <a:rPr lang="en-GB" b="1" dirty="0" err="1"/>
              <a:t>nastává</a:t>
            </a:r>
            <a:r>
              <a:rPr lang="cs-CZ" b="1" dirty="0"/>
              <a:t> </a:t>
            </a:r>
            <a:r>
              <a:rPr lang="en-GB" b="1" dirty="0" err="1"/>
              <a:t>inverzní</a:t>
            </a:r>
            <a:r>
              <a:rPr lang="en-GB" b="1" dirty="0"/>
              <a:t> </a:t>
            </a:r>
            <a:r>
              <a:rPr lang="en-GB" b="1" dirty="0" err="1"/>
              <a:t>efekt</a:t>
            </a:r>
            <a:r>
              <a:rPr lang="en-GB" dirty="0"/>
              <a:t>, </a:t>
            </a:r>
            <a:r>
              <a:rPr lang="en-GB" dirty="0" err="1"/>
              <a:t>pak</a:t>
            </a:r>
            <a:r>
              <a:rPr lang="en-GB" dirty="0"/>
              <a:t> </a:t>
            </a:r>
            <a:r>
              <a:rPr lang="en-GB" dirty="0" err="1"/>
              <a:t>růst</a:t>
            </a:r>
            <a:r>
              <a:rPr lang="en-GB" dirty="0"/>
              <a:t> </a:t>
            </a:r>
            <a:r>
              <a:rPr lang="en-GB" dirty="0" err="1"/>
              <a:t>poptávky</a:t>
            </a:r>
            <a:r>
              <a:rPr lang="en-GB" dirty="0"/>
              <a:t> po </a:t>
            </a:r>
            <a:r>
              <a:rPr lang="en-GB" dirty="0" err="1"/>
              <a:t>jednom</a:t>
            </a:r>
            <a:r>
              <a:rPr lang="en-GB" dirty="0"/>
              <a:t> </a:t>
            </a:r>
            <a:r>
              <a:rPr lang="en-GB" dirty="0" err="1"/>
              <a:t>výrobku</a:t>
            </a:r>
            <a:r>
              <a:rPr lang="en-GB" dirty="0"/>
              <a:t> </a:t>
            </a:r>
            <a:r>
              <a:rPr lang="en-GB" dirty="0" err="1"/>
              <a:t>snižuje</a:t>
            </a:r>
            <a:r>
              <a:rPr lang="en-GB" dirty="0"/>
              <a:t> </a:t>
            </a:r>
            <a:r>
              <a:rPr lang="en-GB" dirty="0" err="1"/>
              <a:t>poptávku</a:t>
            </a:r>
            <a:r>
              <a:rPr lang="en-GB" dirty="0"/>
              <a:t> po </a:t>
            </a:r>
            <a:r>
              <a:rPr lang="en-GB" dirty="0" err="1"/>
              <a:t>výrobku</a:t>
            </a:r>
            <a:r>
              <a:rPr lang="en-GB" dirty="0"/>
              <a:t> </a:t>
            </a:r>
            <a:r>
              <a:rPr lang="en-GB" dirty="0" err="1"/>
              <a:t>druhém</a:t>
            </a:r>
            <a:r>
              <a:rPr lang="en-GB" dirty="0"/>
              <a:t>. </a:t>
            </a:r>
            <a:r>
              <a:rPr lang="en-GB" dirty="0" err="1"/>
              <a:t>Takové</a:t>
            </a:r>
            <a:r>
              <a:rPr lang="cs-CZ" dirty="0"/>
              <a:t> </a:t>
            </a:r>
            <a:r>
              <a:rPr lang="en-GB" dirty="0" err="1"/>
              <a:t>výrobky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označit</a:t>
            </a:r>
            <a:r>
              <a:rPr lang="en-GB" dirty="0"/>
              <a:t> za </a:t>
            </a:r>
            <a:r>
              <a:rPr lang="en-GB" dirty="0" err="1"/>
              <a:t>vzájemné</a:t>
            </a:r>
            <a:r>
              <a:rPr lang="en-GB" dirty="0"/>
              <a:t> </a:t>
            </a:r>
            <a:r>
              <a:rPr lang="en-GB" dirty="0" err="1"/>
              <a:t>substituty</a:t>
            </a:r>
            <a:r>
              <a:rPr lang="en-GB" dirty="0"/>
              <a:t>, </a:t>
            </a:r>
            <a:r>
              <a:rPr lang="en-GB" dirty="0" err="1"/>
              <a:t>kdy</a:t>
            </a:r>
            <a:r>
              <a:rPr lang="en-GB" dirty="0"/>
              <a:t> </a:t>
            </a:r>
            <a:r>
              <a:rPr lang="en-GB" dirty="0" err="1"/>
              <a:t>nákup</a:t>
            </a:r>
            <a:r>
              <a:rPr lang="en-GB" dirty="0"/>
              <a:t> </a:t>
            </a:r>
            <a:r>
              <a:rPr lang="en-GB" dirty="0" err="1"/>
              <a:t>jednoho</a:t>
            </a:r>
            <a:r>
              <a:rPr lang="en-GB" dirty="0"/>
              <a:t> </a:t>
            </a:r>
            <a:r>
              <a:rPr lang="en-GB" dirty="0" err="1"/>
              <a:t>eliminuje</a:t>
            </a:r>
            <a:r>
              <a:rPr lang="en-GB" dirty="0"/>
              <a:t> </a:t>
            </a:r>
            <a:r>
              <a:rPr lang="en-GB" dirty="0" err="1"/>
              <a:t>potřebu</a:t>
            </a:r>
            <a:r>
              <a:rPr lang="en-GB" dirty="0"/>
              <a:t> </a:t>
            </a:r>
            <a:r>
              <a:rPr lang="en-GB" dirty="0" err="1"/>
              <a:t>nákupu</a:t>
            </a:r>
            <a:r>
              <a:rPr lang="en-GB" dirty="0"/>
              <a:t> </a:t>
            </a:r>
            <a:r>
              <a:rPr lang="en-GB" dirty="0" err="1"/>
              <a:t>druhéh</a:t>
            </a:r>
            <a:r>
              <a:rPr lang="cs-CZ" dirty="0"/>
              <a:t>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97496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19DEB40-A0BD-4340-8A04-134F8F7850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Změny cen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0696AB01-2BD2-4230-92A1-400E999D5C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5888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3B2B6BDC-0CB2-4A7A-AE65-6498E43A4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Rozhodování v nejistotě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015DD175-18D2-486F-A6D8-8AA83B777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známé</a:t>
            </a:r>
            <a:r>
              <a:rPr lang="cs-CZ" dirty="0"/>
              <a:t> </a:t>
            </a:r>
            <a:r>
              <a:rPr lang="en-GB" dirty="0" err="1"/>
              <a:t>výsledky</a:t>
            </a:r>
            <a:r>
              <a:rPr lang="en-GB" dirty="0"/>
              <a:t> </a:t>
            </a:r>
            <a:r>
              <a:rPr lang="en-GB" dirty="0" err="1"/>
              <a:t>rozhodnutí</a:t>
            </a:r>
            <a:r>
              <a:rPr lang="en-GB" dirty="0"/>
              <a:t> a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pravděpodobnost</a:t>
            </a:r>
            <a:r>
              <a:rPr lang="en-GB" dirty="0"/>
              <a:t> – je v </a:t>
            </a:r>
            <a:r>
              <a:rPr lang="en-GB" dirty="0" err="1"/>
              <a:t>ekonomické</a:t>
            </a:r>
            <a:r>
              <a:rPr lang="en-GB" dirty="0"/>
              <a:t> </a:t>
            </a:r>
            <a:r>
              <a:rPr lang="en-GB" dirty="0" err="1"/>
              <a:t>teorii</a:t>
            </a:r>
            <a:r>
              <a:rPr lang="en-GB" dirty="0"/>
              <a:t> </a:t>
            </a:r>
            <a:r>
              <a:rPr lang="en-GB" dirty="0" err="1"/>
              <a:t>označován</a:t>
            </a:r>
            <a:r>
              <a:rPr lang="en-GB" dirty="0"/>
              <a:t> za </a:t>
            </a:r>
            <a:r>
              <a:rPr lang="en-GB" dirty="0" err="1"/>
              <a:t>rozhodování</a:t>
            </a:r>
            <a:r>
              <a:rPr lang="cs-CZ" dirty="0"/>
              <a:t> </a:t>
            </a:r>
            <a:r>
              <a:rPr lang="en-GB" dirty="0"/>
              <a:t>v </a:t>
            </a:r>
            <a:r>
              <a:rPr lang="en-GB" dirty="0" err="1"/>
              <a:t>podmínkách</a:t>
            </a:r>
            <a:r>
              <a:rPr lang="en-GB" dirty="0"/>
              <a:t> </a:t>
            </a:r>
            <a:r>
              <a:rPr lang="en-GB" dirty="0" err="1"/>
              <a:t>rizika</a:t>
            </a:r>
            <a:r>
              <a:rPr lang="en-GB" dirty="0"/>
              <a:t>. </a:t>
            </a:r>
            <a:endParaRPr lang="cs-CZ" dirty="0"/>
          </a:p>
          <a:p>
            <a:r>
              <a:rPr lang="cs-CZ" dirty="0"/>
              <a:t>j</a:t>
            </a:r>
            <a:r>
              <a:rPr lang="en-GB" dirty="0" err="1"/>
              <a:t>ako</a:t>
            </a:r>
            <a:r>
              <a:rPr lang="en-GB" dirty="0"/>
              <a:t> </a:t>
            </a:r>
            <a:r>
              <a:rPr lang="en-GB" dirty="0" err="1"/>
              <a:t>vhodný</a:t>
            </a:r>
            <a:r>
              <a:rPr lang="en-GB" dirty="0"/>
              <a:t> </a:t>
            </a:r>
            <a:r>
              <a:rPr lang="en-GB" dirty="0" err="1"/>
              <a:t>nástroj</a:t>
            </a:r>
            <a:r>
              <a:rPr lang="en-GB" dirty="0"/>
              <a:t> pro </a:t>
            </a:r>
            <a:r>
              <a:rPr lang="en-GB" dirty="0" err="1"/>
              <a:t>analýzy</a:t>
            </a:r>
            <a:r>
              <a:rPr lang="en-GB" dirty="0"/>
              <a:t> </a:t>
            </a:r>
            <a:r>
              <a:rPr lang="en-GB" dirty="0" err="1"/>
              <a:t>předcházející</a:t>
            </a:r>
            <a:r>
              <a:rPr lang="en-GB" dirty="0"/>
              <a:t> </a:t>
            </a:r>
            <a:r>
              <a:rPr lang="en-GB" dirty="0" err="1"/>
              <a:t>cenové</a:t>
            </a:r>
            <a:r>
              <a:rPr lang="en-GB" dirty="0"/>
              <a:t> </a:t>
            </a:r>
            <a:r>
              <a:rPr lang="en-GB" dirty="0" err="1"/>
              <a:t>tvorbě</a:t>
            </a:r>
            <a:r>
              <a:rPr lang="en-GB" dirty="0"/>
              <a:t> v </a:t>
            </a:r>
            <a:r>
              <a:rPr lang="en-GB" dirty="0" err="1"/>
              <a:t>podmínkách</a:t>
            </a:r>
            <a:r>
              <a:rPr lang="en-GB" dirty="0"/>
              <a:t> </a:t>
            </a:r>
            <a:r>
              <a:rPr lang="en-GB" dirty="0" err="1"/>
              <a:t>rizika</a:t>
            </a:r>
            <a:r>
              <a:rPr lang="en-GB" dirty="0"/>
              <a:t> a </a:t>
            </a:r>
            <a:r>
              <a:rPr lang="en-GB" dirty="0" err="1"/>
              <a:t>nejistoty</a:t>
            </a:r>
            <a:r>
              <a:rPr lang="en-GB" dirty="0"/>
              <a:t> se </a:t>
            </a:r>
            <a:r>
              <a:rPr lang="en-GB" dirty="0" err="1"/>
              <a:t>jeví</a:t>
            </a:r>
            <a:r>
              <a:rPr lang="cs-CZ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marketingová</a:t>
            </a:r>
            <a:r>
              <a:rPr lang="en-GB" dirty="0"/>
              <a:t> </a:t>
            </a:r>
            <a:r>
              <a:rPr lang="en-GB" dirty="0" err="1"/>
              <a:t>situační</a:t>
            </a:r>
            <a:r>
              <a:rPr lang="en-GB" dirty="0"/>
              <a:t> </a:t>
            </a:r>
            <a:r>
              <a:rPr lang="en-GB" dirty="0" err="1"/>
              <a:t>analýza</a:t>
            </a:r>
            <a:r>
              <a:rPr lang="en-GB" dirty="0"/>
              <a:t> a </a:t>
            </a:r>
            <a:r>
              <a:rPr lang="en-GB" dirty="0" err="1"/>
              <a:t>predikce</a:t>
            </a:r>
            <a:r>
              <a:rPr lang="en-GB" dirty="0"/>
              <a:t> </a:t>
            </a:r>
            <a:r>
              <a:rPr lang="en-GB" dirty="0" err="1"/>
              <a:t>vývoje</a:t>
            </a:r>
            <a:r>
              <a:rPr lang="en-GB" dirty="0"/>
              <a:t>.</a:t>
            </a:r>
            <a:endParaRPr lang="cs-CZ" dirty="0"/>
          </a:p>
          <a:p>
            <a:r>
              <a:rPr lang="cs-CZ" dirty="0"/>
              <a:t>Kvalitativní: </a:t>
            </a:r>
            <a:r>
              <a:rPr lang="cs-CZ" dirty="0" err="1"/>
              <a:t>braistorming</a:t>
            </a:r>
            <a:r>
              <a:rPr lang="cs-CZ" dirty="0"/>
              <a:t>, analýza rizik</a:t>
            </a:r>
          </a:p>
          <a:p>
            <a:r>
              <a:rPr lang="cs-CZ" dirty="0" err="1"/>
              <a:t>Kvantitativní:citlivost</a:t>
            </a:r>
            <a:r>
              <a:rPr lang="cs-CZ" dirty="0"/>
              <a:t>, simulace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538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xmlns="" id="{5DD77079-398A-44B0-9A78-E05B2AB964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Pojetí</a:t>
            </a:r>
            <a:r>
              <a:rPr lang="en-GB" dirty="0"/>
              <a:t> </a:t>
            </a:r>
            <a:r>
              <a:rPr lang="en-GB" dirty="0" err="1"/>
              <a:t>ceny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xmlns="" id="{BA6AEE2E-980D-4237-847E-A31C773B33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926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3A222A1F-9FC9-4E78-8902-0821A3AEF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cena?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755F57CE-CDEC-47D3-A0A6-E88AF9D8D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cena vyjadřuje směnný poměr mezi směňovanými statky</a:t>
            </a:r>
          </a:p>
          <a:p>
            <a:r>
              <a:rPr lang="cs-CZ" dirty="0" smtClean="0"/>
              <a:t>Může být vyjádřena naturálně nebo v penězích</a:t>
            </a:r>
          </a:p>
          <a:p>
            <a:r>
              <a:rPr lang="cs-CZ" dirty="0" smtClean="0"/>
              <a:t>Je tvořena/ovlivněna trhem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932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B4FE1CF-CA75-4097-B42A-F74DC9777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 trhu na cenu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15396E5-D964-4D68-8DEB-DF8A78819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dokonale konkurenčním trhu žádný z kupujících ani prodávajících nemá vliv na tržní cenu. </a:t>
            </a:r>
          </a:p>
          <a:p>
            <a:r>
              <a:rPr lang="cs-CZ" dirty="0" smtClean="0"/>
              <a:t>V nedokonalé konkurenci může existovat monopolní konkurence, oligopolní konkurence a čistý monopol. V monopolní konkurenci existuje více výrobců, a ti mohou cenu ovlivnit jen částečně.</a:t>
            </a:r>
          </a:p>
          <a:p>
            <a:r>
              <a:rPr lang="cs-CZ" dirty="0" smtClean="0"/>
              <a:t>V oligopolní konkurenci existuje několik výrobců, jejichž ceny závisí nejen na objemu jejich výroby, ale i na ostatních konkurentech. </a:t>
            </a:r>
          </a:p>
          <a:p>
            <a:r>
              <a:rPr lang="cs-CZ" dirty="0" smtClean="0"/>
              <a:t>V čistém monopolu existuje jen jeden výrobce a ten má na cenu silný vliv.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8896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CACA7BF-BFB8-40C1-AF6A-F99380D5C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Cenová</a:t>
            </a:r>
            <a:r>
              <a:rPr lang="en-GB" dirty="0"/>
              <a:t> </a:t>
            </a:r>
            <a:r>
              <a:rPr lang="en-GB" dirty="0" err="1"/>
              <a:t>tvorba</a:t>
            </a:r>
            <a:r>
              <a:rPr lang="en-GB" dirty="0"/>
              <a:t> v </a:t>
            </a:r>
            <a:r>
              <a:rPr lang="en-GB" dirty="0" err="1"/>
              <a:t>marketingu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D14A0C6-2C97-45A6-BD57-97AEDECC4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en-GB" dirty="0" err="1"/>
              <a:t>lánování</a:t>
            </a:r>
            <a:r>
              <a:rPr lang="en-GB" dirty="0"/>
              <a:t> </a:t>
            </a:r>
            <a:r>
              <a:rPr lang="cs-CZ" dirty="0"/>
              <a:t>v </a:t>
            </a:r>
            <a:r>
              <a:rPr lang="en-GB" dirty="0" err="1"/>
              <a:t>marketingu</a:t>
            </a:r>
            <a:r>
              <a:rPr lang="en-GB" dirty="0"/>
              <a:t> </a:t>
            </a:r>
            <a:r>
              <a:rPr lang="en-GB" dirty="0" err="1"/>
              <a:t>pak</a:t>
            </a:r>
            <a:r>
              <a:rPr lang="en-GB" dirty="0"/>
              <a:t> </a:t>
            </a:r>
            <a:r>
              <a:rPr lang="en-GB" dirty="0" err="1"/>
              <a:t>probíhá</a:t>
            </a:r>
            <a:r>
              <a:rPr lang="en-GB" dirty="0"/>
              <a:t> </a:t>
            </a:r>
            <a:r>
              <a:rPr lang="en-GB" dirty="0" err="1"/>
              <a:t>obvykle</a:t>
            </a:r>
            <a:r>
              <a:rPr lang="en-GB" dirty="0"/>
              <a:t> pro </a:t>
            </a:r>
            <a:r>
              <a:rPr lang="en-GB" dirty="0" err="1"/>
              <a:t>každou</a:t>
            </a:r>
            <a:r>
              <a:rPr lang="en-GB" dirty="0"/>
              <a:t> </a:t>
            </a:r>
            <a:r>
              <a:rPr lang="en-GB" dirty="0" err="1"/>
              <a:t>výrobkovou</a:t>
            </a:r>
            <a:r>
              <a:rPr lang="en-GB" dirty="0"/>
              <a:t> </a:t>
            </a:r>
            <a:r>
              <a:rPr lang="en-GB" dirty="0" err="1"/>
              <a:t>skupinu</a:t>
            </a:r>
            <a:r>
              <a:rPr lang="en-GB" dirty="0"/>
              <a:t> a </a:t>
            </a:r>
            <a:r>
              <a:rPr lang="en-GB" dirty="0" err="1"/>
              <a:t>zahrnuje</a:t>
            </a:r>
            <a:r>
              <a:rPr lang="en-GB" dirty="0"/>
              <a:t>:</a:t>
            </a:r>
          </a:p>
          <a:p>
            <a:r>
              <a:rPr lang="en-GB" dirty="0" err="1"/>
              <a:t>vymezení</a:t>
            </a:r>
            <a:r>
              <a:rPr lang="en-GB" dirty="0"/>
              <a:t> </a:t>
            </a:r>
            <a:r>
              <a:rPr lang="en-GB" dirty="0" err="1"/>
              <a:t>cílových</a:t>
            </a:r>
            <a:r>
              <a:rPr lang="en-GB" dirty="0"/>
              <a:t> </a:t>
            </a:r>
            <a:r>
              <a:rPr lang="en-GB" dirty="0" err="1"/>
              <a:t>trhů</a:t>
            </a:r>
            <a:r>
              <a:rPr lang="en-GB" dirty="0"/>
              <a:t>, </a:t>
            </a:r>
            <a:r>
              <a:rPr lang="en-GB" dirty="0" err="1"/>
              <a:t>segmentů</a:t>
            </a:r>
            <a:r>
              <a:rPr lang="en-GB" dirty="0"/>
              <a:t> </a:t>
            </a:r>
            <a:r>
              <a:rPr lang="en-GB" dirty="0" err="1"/>
              <a:t>trhu</a:t>
            </a:r>
            <a:r>
              <a:rPr lang="en-GB" dirty="0"/>
              <a:t>, </a:t>
            </a:r>
            <a:r>
              <a:rPr lang="en-GB" dirty="0" err="1"/>
              <a:t>zákazníků</a:t>
            </a:r>
            <a:r>
              <a:rPr lang="en-GB" dirty="0"/>
              <a:t>, </a:t>
            </a:r>
            <a:r>
              <a:rPr lang="en-GB" dirty="0" err="1"/>
              <a:t>jednotlivých</a:t>
            </a:r>
            <a:r>
              <a:rPr lang="en-GB" dirty="0"/>
              <a:t> </a:t>
            </a:r>
            <a:r>
              <a:rPr lang="en-GB" dirty="0" err="1"/>
              <a:t>teritorií</a:t>
            </a:r>
            <a:r>
              <a:rPr lang="en-GB" dirty="0"/>
              <a:t>,</a:t>
            </a:r>
          </a:p>
          <a:p>
            <a:r>
              <a:rPr lang="en-GB" dirty="0" err="1"/>
              <a:t>plán</a:t>
            </a:r>
            <a:r>
              <a:rPr lang="en-GB" dirty="0"/>
              <a:t> </a:t>
            </a:r>
            <a:r>
              <a:rPr lang="en-GB" dirty="0" err="1"/>
              <a:t>prodeje</a:t>
            </a:r>
            <a:r>
              <a:rPr lang="en-GB" dirty="0"/>
              <a:t> v </a:t>
            </a:r>
            <a:r>
              <a:rPr lang="en-GB" dirty="0" err="1"/>
              <a:t>naturálních</a:t>
            </a:r>
            <a:r>
              <a:rPr lang="en-GB" dirty="0"/>
              <a:t> a </a:t>
            </a:r>
            <a:r>
              <a:rPr lang="en-GB" dirty="0" err="1"/>
              <a:t>peněžních</a:t>
            </a:r>
            <a:r>
              <a:rPr lang="en-GB" dirty="0"/>
              <a:t> </a:t>
            </a:r>
            <a:r>
              <a:rPr lang="en-GB" dirty="0" err="1"/>
              <a:t>jednotkách</a:t>
            </a:r>
            <a:r>
              <a:rPr lang="en-GB" dirty="0"/>
              <a:t> (</a:t>
            </a:r>
            <a:r>
              <a:rPr lang="en-GB" dirty="0" err="1"/>
              <a:t>plán</a:t>
            </a:r>
            <a:r>
              <a:rPr lang="en-GB" dirty="0"/>
              <a:t> </a:t>
            </a:r>
            <a:r>
              <a:rPr lang="en-GB" dirty="0" err="1"/>
              <a:t>tržeb</a:t>
            </a:r>
            <a:r>
              <a:rPr lang="en-GB" dirty="0"/>
              <a:t>), </a:t>
            </a:r>
            <a:r>
              <a:rPr lang="en-GB" dirty="0" err="1"/>
              <a:t>plánovaný</a:t>
            </a:r>
            <a:r>
              <a:rPr lang="en-GB" dirty="0"/>
              <a:t> </a:t>
            </a:r>
            <a:r>
              <a:rPr lang="en-GB" dirty="0" err="1"/>
              <a:t>sortiment</a:t>
            </a:r>
            <a:r>
              <a:rPr lang="en-GB" dirty="0"/>
              <a:t> a </a:t>
            </a:r>
            <a:r>
              <a:rPr lang="en-GB" dirty="0" err="1"/>
              <a:t>cenu</a:t>
            </a:r>
            <a:r>
              <a:rPr lang="en-GB" dirty="0"/>
              <a:t>,</a:t>
            </a:r>
          </a:p>
          <a:p>
            <a:r>
              <a:rPr lang="en-GB" dirty="0" err="1"/>
              <a:t>plánovaný</a:t>
            </a:r>
            <a:r>
              <a:rPr lang="en-GB" dirty="0"/>
              <a:t> </a:t>
            </a:r>
            <a:r>
              <a:rPr lang="en-GB" dirty="0" err="1"/>
              <a:t>tržní</a:t>
            </a:r>
            <a:r>
              <a:rPr lang="en-GB" dirty="0"/>
              <a:t> </a:t>
            </a:r>
            <a:r>
              <a:rPr lang="en-GB" dirty="0" err="1"/>
              <a:t>podíl</a:t>
            </a:r>
            <a:r>
              <a:rPr lang="en-GB" dirty="0"/>
              <a:t>,</a:t>
            </a:r>
          </a:p>
          <a:p>
            <a:r>
              <a:rPr lang="en-GB" dirty="0" err="1"/>
              <a:t>plán</a:t>
            </a:r>
            <a:r>
              <a:rPr lang="en-GB" dirty="0"/>
              <a:t> </a:t>
            </a:r>
            <a:r>
              <a:rPr lang="en-GB" dirty="0" err="1"/>
              <a:t>marketingového</a:t>
            </a:r>
            <a:r>
              <a:rPr lang="en-GB" dirty="0"/>
              <a:t> </a:t>
            </a:r>
            <a:r>
              <a:rPr lang="en-GB" dirty="0" err="1"/>
              <a:t>mixu</a:t>
            </a:r>
            <a:r>
              <a:rPr lang="en-GB" dirty="0"/>
              <a:t> pro </a:t>
            </a:r>
            <a:r>
              <a:rPr lang="en-GB" dirty="0" err="1"/>
              <a:t>jednotlivé</a:t>
            </a:r>
            <a:r>
              <a:rPr lang="en-GB" dirty="0"/>
              <a:t> </a:t>
            </a:r>
            <a:r>
              <a:rPr lang="en-GB" dirty="0" err="1"/>
              <a:t>cílové</a:t>
            </a:r>
            <a:r>
              <a:rPr lang="en-GB" dirty="0"/>
              <a:t> </a:t>
            </a:r>
            <a:r>
              <a:rPr lang="en-GB" dirty="0" err="1"/>
              <a:t>trhy</a:t>
            </a:r>
            <a:r>
              <a:rPr lang="en-GB" dirty="0"/>
              <a:t>, </a:t>
            </a:r>
            <a:r>
              <a:rPr lang="en-GB" dirty="0" err="1"/>
              <a:t>plán</a:t>
            </a:r>
            <a:r>
              <a:rPr lang="en-GB" dirty="0"/>
              <a:t> </a:t>
            </a:r>
            <a:r>
              <a:rPr lang="en-GB" dirty="0" err="1"/>
              <a:t>distribučních</a:t>
            </a:r>
            <a:r>
              <a:rPr lang="en-GB" dirty="0"/>
              <a:t> </a:t>
            </a:r>
            <a:r>
              <a:rPr lang="en-GB" dirty="0" err="1"/>
              <a:t>cest</a:t>
            </a:r>
            <a:r>
              <a:rPr lang="en-GB" dirty="0"/>
              <a:t>, </a:t>
            </a:r>
            <a:r>
              <a:rPr lang="en-GB" dirty="0" err="1"/>
              <a:t>pravidel</a:t>
            </a:r>
            <a:r>
              <a:rPr lang="en-GB" dirty="0"/>
              <a:t> </a:t>
            </a:r>
            <a:r>
              <a:rPr lang="en-GB" dirty="0" err="1"/>
              <a:t>prodeje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0893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5A9B2EA-E274-46CC-9268-7C5FECDCB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Pojetí ceny v marketingu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009CECF-C74C-4F8A-A319-30A796D4D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V </a:t>
            </a:r>
            <a:r>
              <a:rPr lang="en-GB" b="1" dirty="0" err="1"/>
              <a:t>marketingu</a:t>
            </a:r>
            <a:r>
              <a:rPr lang="en-GB" b="1" dirty="0"/>
              <a:t> </a:t>
            </a:r>
            <a:r>
              <a:rPr lang="en-GB" b="1" dirty="0" err="1"/>
              <a:t>cena</a:t>
            </a:r>
            <a:r>
              <a:rPr lang="en-GB" b="1" dirty="0"/>
              <a:t> v </a:t>
            </a:r>
            <a:r>
              <a:rPr lang="en-GB" b="1" dirty="0" err="1"/>
              <a:t>nejužším</a:t>
            </a:r>
            <a:r>
              <a:rPr lang="en-GB" b="1" dirty="0"/>
              <a:t> </a:t>
            </a:r>
            <a:r>
              <a:rPr lang="en-GB" b="1" dirty="0" err="1"/>
              <a:t>slova</a:t>
            </a:r>
            <a:r>
              <a:rPr lang="en-GB" b="1" dirty="0"/>
              <a:t> </a:t>
            </a:r>
            <a:r>
              <a:rPr lang="en-GB" b="1" dirty="0" err="1"/>
              <a:t>smyslu</a:t>
            </a:r>
            <a:r>
              <a:rPr lang="en-GB" b="1" dirty="0"/>
              <a:t> </a:t>
            </a:r>
            <a:r>
              <a:rPr lang="en-GB" b="1" dirty="0" err="1"/>
              <a:t>představuje</a:t>
            </a:r>
            <a:r>
              <a:rPr lang="en-GB" b="1" dirty="0"/>
              <a:t> </a:t>
            </a:r>
            <a:r>
              <a:rPr lang="en-GB" b="1" dirty="0" err="1"/>
              <a:t>množství</a:t>
            </a:r>
            <a:r>
              <a:rPr lang="en-GB" b="1" dirty="0"/>
              <a:t> </a:t>
            </a:r>
            <a:r>
              <a:rPr lang="en-GB" b="1" dirty="0" err="1"/>
              <a:t>peněz</a:t>
            </a:r>
            <a:r>
              <a:rPr lang="en-GB" b="1" dirty="0"/>
              <a:t> </a:t>
            </a:r>
            <a:r>
              <a:rPr lang="en-GB" b="1" dirty="0" err="1"/>
              <a:t>vynaložených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zakoupení</a:t>
            </a:r>
            <a:r>
              <a:rPr lang="cs-CZ" b="1" dirty="0"/>
              <a:t> </a:t>
            </a:r>
            <a:r>
              <a:rPr lang="en-GB" b="1" dirty="0" err="1"/>
              <a:t>výrobku</a:t>
            </a:r>
            <a:r>
              <a:rPr lang="en-GB" b="1" dirty="0"/>
              <a:t> </a:t>
            </a:r>
            <a:r>
              <a:rPr lang="en-GB" b="1" dirty="0" err="1"/>
              <a:t>nebo</a:t>
            </a:r>
            <a:r>
              <a:rPr lang="en-GB" b="1" dirty="0"/>
              <a:t> </a:t>
            </a:r>
            <a:r>
              <a:rPr lang="en-GB" b="1" dirty="0" err="1"/>
              <a:t>služby</a:t>
            </a:r>
            <a:r>
              <a:rPr lang="en-GB" b="1" dirty="0"/>
              <a:t>. </a:t>
            </a:r>
            <a:r>
              <a:rPr lang="en-GB" b="1" dirty="0" err="1"/>
              <a:t>Při</a:t>
            </a:r>
            <a:r>
              <a:rPr lang="en-GB" b="1" dirty="0"/>
              <a:t> </a:t>
            </a:r>
            <a:r>
              <a:rPr lang="en-GB" b="1" dirty="0" err="1"/>
              <a:t>širší</a:t>
            </a:r>
            <a:r>
              <a:rPr lang="en-GB" b="1" dirty="0"/>
              <a:t> </a:t>
            </a:r>
            <a:r>
              <a:rPr lang="en-GB" b="1" dirty="0" err="1"/>
              <a:t>formulaci</a:t>
            </a:r>
            <a:r>
              <a:rPr lang="en-GB" b="1" dirty="0"/>
              <a:t> je </a:t>
            </a:r>
            <a:r>
              <a:rPr lang="en-GB" b="1" dirty="0" err="1"/>
              <a:t>cena</a:t>
            </a:r>
            <a:r>
              <a:rPr lang="en-GB" b="1" dirty="0"/>
              <a:t> </a:t>
            </a:r>
            <a:r>
              <a:rPr lang="en-GB" b="1" dirty="0" err="1"/>
              <a:t>vyjádřením</a:t>
            </a:r>
            <a:r>
              <a:rPr lang="en-GB" b="1" dirty="0"/>
              <a:t> </a:t>
            </a:r>
            <a:r>
              <a:rPr lang="en-GB" b="1" dirty="0" err="1"/>
              <a:t>všech</a:t>
            </a:r>
            <a:r>
              <a:rPr lang="en-GB" b="1" dirty="0"/>
              <a:t> </a:t>
            </a:r>
            <a:r>
              <a:rPr lang="en-GB" b="1" dirty="0" err="1"/>
              <a:t>hodnot</a:t>
            </a:r>
            <a:r>
              <a:rPr lang="en-GB" b="1" dirty="0"/>
              <a:t> pro </a:t>
            </a:r>
            <a:r>
              <a:rPr lang="en-GB" b="1" dirty="0" err="1"/>
              <a:t>spotřebitele</a:t>
            </a:r>
            <a:r>
              <a:rPr lang="en-GB" b="1" dirty="0"/>
              <a:t>, </a:t>
            </a:r>
            <a:r>
              <a:rPr lang="en-GB" b="1" dirty="0" err="1"/>
              <a:t>tj</a:t>
            </a:r>
            <a:r>
              <a:rPr lang="en-GB" b="1" dirty="0"/>
              <a:t>. </a:t>
            </a:r>
            <a:r>
              <a:rPr lang="en-GB" b="1" dirty="0" err="1"/>
              <a:t>sumy</a:t>
            </a:r>
            <a:r>
              <a:rPr lang="en-GB" b="1" dirty="0"/>
              <a:t>,</a:t>
            </a:r>
            <a:r>
              <a:rPr lang="cs-CZ" b="1" dirty="0"/>
              <a:t> </a:t>
            </a:r>
            <a:r>
              <a:rPr lang="en-GB" b="1" dirty="0" err="1"/>
              <a:t>kterou</a:t>
            </a:r>
            <a:r>
              <a:rPr lang="en-GB" b="1" dirty="0"/>
              <a:t> </a:t>
            </a:r>
            <a:r>
              <a:rPr lang="en-GB" b="1" dirty="0" err="1"/>
              <a:t>spotřebiteli</a:t>
            </a:r>
            <a:r>
              <a:rPr lang="en-GB" b="1" dirty="0"/>
              <a:t> </a:t>
            </a:r>
            <a:r>
              <a:rPr lang="en-GB" b="1" dirty="0" err="1"/>
              <a:t>přináší</a:t>
            </a:r>
            <a:r>
              <a:rPr lang="en-GB" b="1" dirty="0"/>
              <a:t> </a:t>
            </a:r>
            <a:r>
              <a:rPr lang="en-GB" b="1" dirty="0" err="1"/>
              <a:t>vlastnictví</a:t>
            </a:r>
            <a:r>
              <a:rPr lang="en-GB" b="1" dirty="0"/>
              <a:t> </a:t>
            </a:r>
            <a:r>
              <a:rPr lang="en-GB" b="1" dirty="0" err="1"/>
              <a:t>nebo</a:t>
            </a:r>
            <a:r>
              <a:rPr lang="en-GB" b="1" dirty="0"/>
              <a:t> </a:t>
            </a:r>
            <a:r>
              <a:rPr lang="en-GB" b="1" dirty="0" err="1"/>
              <a:t>užití</a:t>
            </a:r>
            <a:r>
              <a:rPr lang="en-GB" b="1" dirty="0"/>
              <a:t> </a:t>
            </a:r>
            <a:r>
              <a:rPr lang="en-GB" b="1" dirty="0" err="1"/>
              <a:t>výrobku</a:t>
            </a:r>
            <a:r>
              <a:rPr lang="en-GB" b="1" dirty="0"/>
              <a:t> </a:t>
            </a:r>
            <a:r>
              <a:rPr lang="en-GB" b="1" dirty="0" err="1"/>
              <a:t>nebo</a:t>
            </a:r>
            <a:r>
              <a:rPr lang="en-GB" b="1" dirty="0"/>
              <a:t> </a:t>
            </a:r>
            <a:r>
              <a:rPr lang="en-GB" b="1" dirty="0" err="1"/>
              <a:t>služby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56794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202071A-0224-416D-AB80-64FBF4E0D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Cenová diferenciace</a:t>
            </a:r>
            <a:endParaRPr lang="en-GB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E044867C-368F-453F-9FBE-B5BD64149F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057" y="1777205"/>
            <a:ext cx="7379886" cy="2090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6564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1514</Words>
  <Application>Microsoft Office PowerPoint</Application>
  <PresentationFormat>Předvádění na obrazovce (4:3)</PresentationFormat>
  <Paragraphs>269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2" baseType="lpstr">
      <vt:lpstr>Arial</vt:lpstr>
      <vt:lpstr>Calibri</vt:lpstr>
      <vt:lpstr>Calibri Light</vt:lpstr>
      <vt:lpstr>Times New Roman</vt:lpstr>
      <vt:lpstr>Motiv Office</vt:lpstr>
      <vt:lpstr>Cenotvorba a cenová strategie</vt:lpstr>
      <vt:lpstr>Kontakty</vt:lpstr>
      <vt:lpstr>Obsah</vt:lpstr>
      <vt:lpstr>Pojetí ceny </vt:lpstr>
      <vt:lpstr>Co je cena?</vt:lpstr>
      <vt:lpstr>Vliv trhu na cenu</vt:lpstr>
      <vt:lpstr>Cenová tvorba v marketingu</vt:lpstr>
      <vt:lpstr>Pojetí ceny v marketingu</vt:lpstr>
      <vt:lpstr>Cenová diferenciace</vt:lpstr>
      <vt:lpstr>Strategie tvorby ceny </vt:lpstr>
      <vt:lpstr>Co je cenová strategie</vt:lpstr>
      <vt:lpstr>Strategii ovlivňuje</vt:lpstr>
      <vt:lpstr>Prezentace aplikace PowerPoint</vt:lpstr>
      <vt:lpstr>Analýza trhu</vt:lpstr>
      <vt:lpstr>Příklad PEST</vt:lpstr>
      <vt:lpstr>Příklad</vt:lpstr>
      <vt:lpstr>Nástroje řízení vztahů ke konkurenci</vt:lpstr>
      <vt:lpstr>Analýza konkurence (kdo je lepší?)  </vt:lpstr>
      <vt:lpstr>SWOT Analýza</vt:lpstr>
      <vt:lpstr>Příklad SWOT strategie</vt:lpstr>
      <vt:lpstr>Příklad BCG</vt:lpstr>
      <vt:lpstr>Cenová strategie firmy</vt:lpstr>
      <vt:lpstr>Tvorba cen </vt:lpstr>
      <vt:lpstr>Princip tvorby ceny</vt:lpstr>
      <vt:lpstr>Nákladově orientovaná tvorba cen 1</vt:lpstr>
      <vt:lpstr>Nákladově orientovaná tvorba cen 2</vt:lpstr>
      <vt:lpstr>Poptávkově orientovaná tvorba cen </vt:lpstr>
      <vt:lpstr>Koeficient cenové elasticity</vt:lpstr>
      <vt:lpstr>Řešený příklad </vt:lpstr>
      <vt:lpstr>Řešení 1</vt:lpstr>
      <vt:lpstr>Řešení 2 - Velkoobchod</vt:lpstr>
      <vt:lpstr>Řešení 3 – maloobchod</vt:lpstr>
      <vt:lpstr>Tvorba konkurenčně orientovaných cen </vt:lpstr>
      <vt:lpstr>Stanovení ceny výrobkových řad</vt:lpstr>
      <vt:lpstr>Vlivy na cenu výrobkové řady</vt:lpstr>
      <vt:lpstr>Změny cen</vt:lpstr>
      <vt:lpstr>Rozhodování v nejistotě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Cenotvorba a cenová strategie</dc:title>
  <dc:creator>JS</dc:creator>
  <cp:lastModifiedBy>uzivatel</cp:lastModifiedBy>
  <cp:revision>12</cp:revision>
  <dcterms:created xsi:type="dcterms:W3CDTF">2020-02-05T06:40:56Z</dcterms:created>
  <dcterms:modified xsi:type="dcterms:W3CDTF">2022-03-10T07:27:44Z</dcterms:modified>
</cp:coreProperties>
</file>