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1" r:id="rId3"/>
    <p:sldId id="264" r:id="rId4"/>
    <p:sldId id="265" r:id="rId5"/>
    <p:sldId id="270" r:id="rId6"/>
    <p:sldId id="269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10202"/>
    <a:srgbClr val="D5020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3" d="100"/>
          <a:sy n="123" d="100"/>
        </p:scale>
        <p:origin x="125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5/12/2022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37243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5/12/2022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98226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5/12/2022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80586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5/12/2022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68077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5/12/2022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50234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5/12/2022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4874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5/12/2022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52235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5/12/2022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46510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5/12/2022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1002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5/12/2022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4378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5/12/2022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9601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4B1EB3-18E5-3B48-B1FD-09B9226D6C2A}" type="datetimeFigureOut">
              <a:rPr lang="en-US" smtClean="0"/>
              <a:t>5/12/2022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7048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managementstudyguide.com/strategic-management.htm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2671" y="2704359"/>
            <a:ext cx="6718685" cy="1071686"/>
          </a:xfrm>
        </p:spPr>
        <p:txBody>
          <a:bodyPr lIns="0" tIns="0" rIns="0" bIns="0" anchor="t" anchorCtr="0">
            <a:normAutofit/>
          </a:bodyPr>
          <a:lstStyle/>
          <a:p>
            <a:r>
              <a:rPr lang="cs-CZ" sz="3000" b="1" dirty="0">
                <a:solidFill>
                  <a:srgbClr val="D10202"/>
                </a:solidFill>
                <a:cs typeface="Arial"/>
              </a:rPr>
              <a:t>„Strategic Management“</a:t>
            </a:r>
            <a:br>
              <a:rPr lang="cs-CZ" sz="3000" b="1" dirty="0">
                <a:solidFill>
                  <a:srgbClr val="D10202"/>
                </a:solidFill>
                <a:cs typeface="Arial"/>
              </a:rPr>
            </a:br>
            <a:r>
              <a:rPr lang="cs-CZ" sz="2400" dirty="0">
                <a:cs typeface="Arial"/>
              </a:rPr>
              <a:t>(</a:t>
            </a:r>
            <a:r>
              <a:rPr lang="cs-CZ" sz="2400" dirty="0" err="1">
                <a:cs typeface="Arial"/>
              </a:rPr>
              <a:t>English</a:t>
            </a:r>
            <a:r>
              <a:rPr lang="cs-CZ" sz="2400" dirty="0">
                <a:cs typeface="Arial"/>
              </a:rPr>
              <a:t> 3 – A2)</a:t>
            </a:r>
            <a:endParaRPr lang="en-US" sz="2400" dirty="0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1605044" y="4287811"/>
            <a:ext cx="6718685" cy="1944001"/>
          </a:xfrm>
          <a:prstGeom prst="rect">
            <a:avLst/>
          </a:prstGeom>
        </p:spPr>
        <p:txBody>
          <a:bodyPr vert="horz" lIns="0" tIns="0" rIns="0" bIns="0" rtlCol="0" anchor="t" anchorCtr="0">
            <a:normAutofit fontScale="475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4000" b="1" dirty="0" err="1"/>
              <a:t>Author</a:t>
            </a:r>
            <a:r>
              <a:rPr lang="cs-CZ" sz="4000" b="1" dirty="0"/>
              <a:t>:</a:t>
            </a:r>
            <a:r>
              <a:rPr lang="cs-CZ" sz="4000" dirty="0"/>
              <a:t>							Milan Rajtár, DiS.</a:t>
            </a:r>
            <a:endParaRPr lang="en-US" sz="4000" dirty="0"/>
          </a:p>
          <a:p>
            <a:pPr algn="l"/>
            <a:r>
              <a:rPr lang="cs-CZ" sz="4000" b="1" dirty="0" err="1"/>
              <a:t>Personal</a:t>
            </a:r>
            <a:r>
              <a:rPr lang="cs-CZ" sz="4000" b="1" dirty="0"/>
              <a:t> </a:t>
            </a:r>
            <a:r>
              <a:rPr lang="cs-CZ" sz="4000" b="1" dirty="0" err="1"/>
              <a:t>number</a:t>
            </a:r>
            <a:r>
              <a:rPr lang="cs-CZ" sz="4000" b="1" dirty="0"/>
              <a:t>:					</a:t>
            </a:r>
            <a:r>
              <a:rPr lang="cs-CZ" sz="4000" dirty="0" err="1"/>
              <a:t>Mxxxxx</a:t>
            </a:r>
            <a:endParaRPr lang="en-US" sz="4000" dirty="0"/>
          </a:p>
          <a:p>
            <a:pPr algn="l"/>
            <a:r>
              <a:rPr lang="cs-CZ" sz="4000" b="1" dirty="0" err="1"/>
              <a:t>Field</a:t>
            </a:r>
            <a:r>
              <a:rPr lang="cs-CZ" sz="4000" b="1" dirty="0"/>
              <a:t> </a:t>
            </a:r>
            <a:r>
              <a:rPr lang="cs-CZ" sz="4000" b="1" dirty="0" err="1"/>
              <a:t>of</a:t>
            </a:r>
            <a:r>
              <a:rPr lang="cs-CZ" sz="4000" b="1" dirty="0"/>
              <a:t> study:</a:t>
            </a:r>
            <a:r>
              <a:rPr lang="cs-CZ" sz="4000" dirty="0"/>
              <a:t>					PEM</a:t>
            </a:r>
            <a:endParaRPr lang="en-US" sz="4000" dirty="0"/>
          </a:p>
          <a:p>
            <a:pPr algn="l"/>
            <a:r>
              <a:rPr lang="cs-CZ" sz="4000" b="1" dirty="0"/>
              <a:t>Study </a:t>
            </a:r>
            <a:r>
              <a:rPr lang="cs-CZ" sz="4000" b="1" dirty="0" err="1"/>
              <a:t>form</a:t>
            </a:r>
            <a:r>
              <a:rPr lang="cs-CZ" sz="4000" b="1" dirty="0"/>
              <a:t>:	</a:t>
            </a:r>
            <a:r>
              <a:rPr lang="cs-CZ" sz="4000" dirty="0"/>
              <a:t>					</a:t>
            </a:r>
            <a:r>
              <a:rPr lang="cs-CZ" sz="4000" dirty="0" err="1"/>
              <a:t>combined</a:t>
            </a:r>
            <a:endParaRPr lang="en-US" sz="4000" dirty="0"/>
          </a:p>
          <a:p>
            <a:pPr algn="l"/>
            <a:r>
              <a:rPr lang="cs-CZ" sz="4000" b="1" dirty="0" err="1"/>
              <a:t>Year</a:t>
            </a:r>
            <a:r>
              <a:rPr lang="cs-CZ" sz="4000" b="1" dirty="0"/>
              <a:t>:						         </a:t>
            </a:r>
            <a:r>
              <a:rPr lang="cs-CZ" sz="4000" dirty="0"/>
              <a:t>2nd </a:t>
            </a:r>
            <a:r>
              <a:rPr lang="cs-CZ" sz="4000" dirty="0" err="1"/>
              <a:t>year</a:t>
            </a:r>
            <a:endParaRPr lang="en-US" sz="4000" dirty="0"/>
          </a:p>
          <a:p>
            <a:pPr algn="l"/>
            <a:r>
              <a:rPr lang="cs-CZ" sz="4000" b="1" dirty="0"/>
              <a:t>E-mail:				    		         </a:t>
            </a:r>
            <a:r>
              <a:rPr lang="cs-CZ" sz="4000" dirty="0"/>
              <a:t>m1xxxx@studenti.mvso.cz</a:t>
            </a:r>
            <a:endParaRPr lang="en-US" sz="4000" dirty="0"/>
          </a:p>
          <a:p>
            <a:pPr algn="l"/>
            <a:r>
              <a:rPr lang="cs-CZ" sz="4000" b="1" dirty="0" err="1"/>
              <a:t>Academic</a:t>
            </a:r>
            <a:r>
              <a:rPr lang="cs-CZ" sz="4000" b="1" dirty="0"/>
              <a:t> </a:t>
            </a:r>
            <a:r>
              <a:rPr lang="cs-CZ" sz="4000" b="1" dirty="0" err="1"/>
              <a:t>year</a:t>
            </a:r>
            <a:r>
              <a:rPr lang="cs-CZ" sz="4000" b="1" dirty="0"/>
              <a:t>:					</a:t>
            </a:r>
            <a:r>
              <a:rPr lang="cs-CZ" sz="4000" dirty="0"/>
              <a:t>2015/16</a:t>
            </a:r>
            <a:endParaRPr lang="en-US" sz="4000" dirty="0"/>
          </a:p>
          <a:p>
            <a:endParaRPr lang="en-US" sz="2400" b="1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99635" y="352417"/>
            <a:ext cx="1448187" cy="1315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50848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96178" y="1667437"/>
            <a:ext cx="887301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b="1" dirty="0"/>
              <a:t>Strategic management </a:t>
            </a:r>
            <a:r>
              <a:rPr lang="en-GB" sz="3200" dirty="0"/>
              <a:t>is the most </a:t>
            </a:r>
            <a:r>
              <a:rPr lang="en-GB" sz="3200" b="1" dirty="0">
                <a:solidFill>
                  <a:srgbClr val="FF0000"/>
                </a:solidFill>
              </a:rPr>
              <a:t>important</a:t>
            </a:r>
            <a:r>
              <a:rPr lang="en-GB" sz="3200" dirty="0"/>
              <a:t> and </a:t>
            </a:r>
            <a:r>
              <a:rPr lang="en-GB" sz="3200" b="1" dirty="0">
                <a:solidFill>
                  <a:srgbClr val="FF0000"/>
                </a:solidFill>
              </a:rPr>
              <a:t>difficult topic of TOP MANAGEMENT</a:t>
            </a:r>
            <a:r>
              <a:rPr lang="en-GB" sz="3200" dirty="0">
                <a:solidFill>
                  <a:srgbClr val="FF0000"/>
                </a:solidFill>
              </a:rPr>
              <a:t> </a:t>
            </a:r>
          </a:p>
          <a:p>
            <a:pPr algn="ctr"/>
            <a:r>
              <a:rPr lang="en-GB" sz="3200" dirty="0"/>
              <a:t>in our today´s li</a:t>
            </a:r>
            <a:r>
              <a:rPr lang="cs-CZ" sz="3200"/>
              <a:t>f</a:t>
            </a:r>
            <a:r>
              <a:rPr lang="en-GB" sz="3200"/>
              <a:t>e</a:t>
            </a:r>
            <a:r>
              <a:rPr lang="en-GB" sz="3200" dirty="0"/>
              <a:t>!</a:t>
            </a:r>
          </a:p>
        </p:txBody>
      </p:sp>
      <p:sp>
        <p:nvSpPr>
          <p:cNvPr id="11" name="AutoShape 3"/>
          <p:cNvSpPr>
            <a:spLocks noChangeAspect="1" noChangeArrowheads="1" noTextEdit="1"/>
          </p:cNvSpPr>
          <p:nvPr/>
        </p:nvSpPr>
        <p:spPr bwMode="auto">
          <a:xfrm>
            <a:off x="687388" y="3738563"/>
            <a:ext cx="2287587" cy="228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pic>
        <p:nvPicPr>
          <p:cNvPr id="12" name="Obrázek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6868" y="3303494"/>
            <a:ext cx="3228626" cy="27210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77188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ovéPole 7"/>
          <p:cNvSpPr txBox="1"/>
          <p:nvPr/>
        </p:nvSpPr>
        <p:spPr>
          <a:xfrm>
            <a:off x="270990" y="797860"/>
            <a:ext cx="887301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/>
              <a:t>Strategic management means to have:</a:t>
            </a:r>
          </a:p>
          <a:p>
            <a:endParaRPr lang="cs-CZ" sz="2800" b="1" dirty="0">
              <a:solidFill>
                <a:srgbClr val="FF0000"/>
              </a:solidFill>
            </a:endParaRPr>
          </a:p>
          <a:p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27" name="TextovéPole 26"/>
          <p:cNvSpPr txBox="1"/>
          <p:nvPr/>
        </p:nvSpPr>
        <p:spPr>
          <a:xfrm>
            <a:off x="270990" y="1427531"/>
            <a:ext cx="8725092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AutoNum type="alphaLcParenR"/>
            </a:pPr>
            <a:r>
              <a:rPr lang="cs-CZ" sz="2400" i="1" dirty="0"/>
              <a:t>Clear strategy  (incl. more variants):</a:t>
            </a:r>
          </a:p>
          <a:p>
            <a:endParaRPr lang="cs-CZ" sz="2400" i="1" dirty="0"/>
          </a:p>
          <a:p>
            <a:pPr marL="457200" indent="-457200">
              <a:buAutoNum type="alphaLcParenR"/>
            </a:pPr>
            <a:endParaRPr lang="cs-CZ" sz="2400" i="1" dirty="0"/>
          </a:p>
          <a:p>
            <a:pPr marL="457200" indent="-457200">
              <a:buAutoNum type="alphaLcParenR"/>
            </a:pPr>
            <a:endParaRPr lang="cs-CZ" sz="2400" i="1" dirty="0"/>
          </a:p>
          <a:p>
            <a:pPr marL="457200" indent="-457200">
              <a:buAutoNum type="alphaLcParenR"/>
            </a:pPr>
            <a:endParaRPr lang="cs-CZ" sz="2400" i="1" dirty="0"/>
          </a:p>
          <a:p>
            <a:pPr marL="457200" indent="-457200">
              <a:buAutoNum type="alphaLcParenR"/>
            </a:pPr>
            <a:endParaRPr lang="cs-CZ" sz="2400" i="1" dirty="0"/>
          </a:p>
          <a:p>
            <a:endParaRPr lang="en-US" sz="2400" i="1" dirty="0"/>
          </a:p>
        </p:txBody>
      </p:sp>
      <p:sp>
        <p:nvSpPr>
          <p:cNvPr id="7" name="Obdélník 6"/>
          <p:cNvSpPr/>
          <p:nvPr/>
        </p:nvSpPr>
        <p:spPr>
          <a:xfrm>
            <a:off x="3627856" y="5205661"/>
            <a:ext cx="1734671" cy="33452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95213" y="2022496"/>
            <a:ext cx="6024563" cy="41653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59099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ovéPole 7"/>
          <p:cNvSpPr txBox="1"/>
          <p:nvPr/>
        </p:nvSpPr>
        <p:spPr>
          <a:xfrm>
            <a:off x="270990" y="797860"/>
            <a:ext cx="887301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400" b="1" dirty="0">
                <a:solidFill>
                  <a:srgbClr val="FF0000"/>
                </a:solidFill>
              </a:rPr>
              <a:t>ATTENTION!!</a:t>
            </a:r>
          </a:p>
          <a:p>
            <a:endParaRPr lang="cs-CZ" sz="2800" b="1" dirty="0">
              <a:solidFill>
                <a:srgbClr val="FF0000"/>
              </a:solidFill>
            </a:endParaRPr>
          </a:p>
          <a:p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27" name="TextovéPole 26"/>
          <p:cNvSpPr txBox="1"/>
          <p:nvPr/>
        </p:nvSpPr>
        <p:spPr>
          <a:xfrm>
            <a:off x="270990" y="1427531"/>
            <a:ext cx="8725092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sz="2400" i="1" dirty="0"/>
          </a:p>
          <a:p>
            <a:endParaRPr lang="cs-CZ" sz="2400" i="1" dirty="0"/>
          </a:p>
          <a:p>
            <a:pPr marL="457200" indent="-457200">
              <a:buAutoNum type="alphaLcParenR"/>
            </a:pPr>
            <a:endParaRPr lang="cs-CZ" sz="2400" i="1" dirty="0"/>
          </a:p>
          <a:p>
            <a:pPr marL="457200" indent="-457200">
              <a:buAutoNum type="alphaLcParenR"/>
            </a:pPr>
            <a:endParaRPr lang="cs-CZ" sz="2400" i="1" dirty="0"/>
          </a:p>
          <a:p>
            <a:pPr marL="457200" indent="-457200">
              <a:buAutoNum type="alphaLcParenR"/>
            </a:pPr>
            <a:endParaRPr lang="cs-CZ" sz="2400" i="1" dirty="0"/>
          </a:p>
          <a:p>
            <a:pPr marL="457200" indent="-457200">
              <a:buAutoNum type="alphaLcParenR"/>
            </a:pPr>
            <a:endParaRPr lang="cs-CZ" sz="2400" i="1" dirty="0"/>
          </a:p>
          <a:p>
            <a:endParaRPr lang="en-US" sz="2400" i="1" dirty="0"/>
          </a:p>
        </p:txBody>
      </p:sp>
      <p:sp>
        <p:nvSpPr>
          <p:cNvPr id="7" name="Obdélník 6"/>
          <p:cNvSpPr/>
          <p:nvPr/>
        </p:nvSpPr>
        <p:spPr>
          <a:xfrm>
            <a:off x="3627856" y="5205661"/>
            <a:ext cx="1734671" cy="33452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9" name="Obrázek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24137" y="2919604"/>
            <a:ext cx="3895725" cy="3124200"/>
          </a:xfrm>
          <a:prstGeom prst="rect">
            <a:avLst/>
          </a:prstGeom>
        </p:spPr>
      </p:pic>
      <p:sp>
        <p:nvSpPr>
          <p:cNvPr id="10" name="TextovéPole 9"/>
          <p:cNvSpPr txBox="1"/>
          <p:nvPr/>
        </p:nvSpPr>
        <p:spPr>
          <a:xfrm>
            <a:off x="270990" y="1849887"/>
            <a:ext cx="8337176" cy="83099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Before the preparation of a strategy, it is very important to make </a:t>
            </a:r>
          </a:p>
          <a:p>
            <a:pPr algn="ctr"/>
            <a:r>
              <a:rPr lang="en-GB" sz="2400" dirty="0"/>
              <a:t>a </a:t>
            </a:r>
            <a:r>
              <a:rPr lang="en-GB" sz="2400" b="1" dirty="0"/>
              <a:t>SWOT analysis!</a:t>
            </a:r>
          </a:p>
        </p:txBody>
      </p:sp>
    </p:spTree>
    <p:extLst>
      <p:ext uri="{BB962C8B-B14F-4D97-AF65-F5344CB8AC3E}">
        <p14:creationId xmlns:p14="http://schemas.microsoft.com/office/powerpoint/2010/main" val="13238331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614362"/>
            <a:ext cx="8229600" cy="803275"/>
          </a:xfrm>
        </p:spPr>
        <p:txBody>
          <a:bodyPr>
            <a:normAutofit/>
          </a:bodyPr>
          <a:lstStyle/>
          <a:p>
            <a:pPr algn="l"/>
            <a:r>
              <a:rPr lang="cs-CZ" sz="2400" dirty="0" err="1"/>
              <a:t>Sources</a:t>
            </a:r>
            <a:r>
              <a:rPr lang="cs-CZ" sz="2400" dirty="0"/>
              <a:t>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 err="1"/>
              <a:t>Odagiri</a:t>
            </a:r>
            <a:r>
              <a:rPr lang="cs-CZ" sz="2400" dirty="0"/>
              <a:t>, </a:t>
            </a:r>
            <a:r>
              <a:rPr lang="cs-CZ" sz="2400" dirty="0" err="1"/>
              <a:t>Hiroyuki</a:t>
            </a:r>
            <a:r>
              <a:rPr lang="cs-CZ" sz="2400" dirty="0"/>
              <a:t>. </a:t>
            </a:r>
            <a:r>
              <a:rPr lang="cs-CZ" sz="2400" i="1" dirty="0" err="1"/>
              <a:t>Growth</a:t>
            </a:r>
            <a:r>
              <a:rPr lang="cs-CZ" sz="2400" i="1" dirty="0"/>
              <a:t> </a:t>
            </a:r>
            <a:r>
              <a:rPr lang="cs-CZ" sz="2400" i="1" dirty="0" err="1"/>
              <a:t>Through</a:t>
            </a:r>
            <a:r>
              <a:rPr lang="cs-CZ" sz="2400" i="1" dirty="0"/>
              <a:t> </a:t>
            </a:r>
            <a:r>
              <a:rPr lang="cs-CZ" sz="2400" i="1" dirty="0" err="1"/>
              <a:t>Competition</a:t>
            </a:r>
            <a:r>
              <a:rPr lang="cs-CZ" sz="2400" dirty="0"/>
              <a:t>. Oxford: OUP, 1994.</a:t>
            </a:r>
          </a:p>
          <a:p>
            <a:r>
              <a:rPr lang="cs-CZ" sz="2400" dirty="0"/>
              <a:t>Management study </a:t>
            </a:r>
            <a:r>
              <a:rPr lang="cs-CZ" sz="2400" dirty="0" err="1"/>
              <a:t>guide</a:t>
            </a:r>
            <a:r>
              <a:rPr lang="cs-CZ" sz="2400" dirty="0"/>
              <a:t>, 2016. </a:t>
            </a:r>
            <a:r>
              <a:rPr lang="cs-CZ" sz="2400" dirty="0" err="1"/>
              <a:t>Accessed</a:t>
            </a:r>
            <a:r>
              <a:rPr lang="cs-CZ" sz="2400" dirty="0"/>
              <a:t> </a:t>
            </a:r>
            <a:r>
              <a:rPr lang="cs-CZ" sz="2400" dirty="0" err="1"/>
              <a:t>October</a:t>
            </a:r>
            <a:r>
              <a:rPr lang="cs-CZ" sz="2400" dirty="0"/>
              <a:t> 28, 2015.</a:t>
            </a:r>
          </a:p>
          <a:p>
            <a:pPr marL="0" indent="0">
              <a:buNone/>
            </a:pPr>
            <a:r>
              <a:rPr lang="cs-CZ" sz="2400" dirty="0"/>
              <a:t>	</a:t>
            </a:r>
            <a:r>
              <a:rPr lang="cs-CZ" sz="2400" dirty="0">
                <a:hlinkClick r:id="rId2"/>
              </a:rPr>
              <a:t>http://managementstudyguide.com/strategic-management.htm</a:t>
            </a:r>
            <a:endParaRPr lang="cs-CZ" sz="24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988974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822418" y="2090172"/>
            <a:ext cx="7310912" cy="230832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GB" sz="72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Thank you </a:t>
            </a:r>
          </a:p>
          <a:p>
            <a:pPr algn="ctr"/>
            <a:r>
              <a:rPr lang="en-GB" sz="72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for your attention!</a:t>
            </a:r>
          </a:p>
        </p:txBody>
      </p:sp>
    </p:spTree>
    <p:extLst>
      <p:ext uri="{BB962C8B-B14F-4D97-AF65-F5344CB8AC3E}">
        <p14:creationId xmlns:p14="http://schemas.microsoft.com/office/powerpoint/2010/main" val="25203593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299</TotalTime>
  <Words>189</Words>
  <Application>Microsoft Office PowerPoint</Application>
  <PresentationFormat>On-screen Show (4:3)</PresentationFormat>
  <Paragraphs>30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„Strategic Management“ (English 3 – A2)</vt:lpstr>
      <vt:lpstr>PowerPoint Presentation</vt:lpstr>
      <vt:lpstr>PowerPoint Presentation</vt:lpstr>
      <vt:lpstr>PowerPoint Presentation</vt:lpstr>
      <vt:lpstr>Sources:</vt:lpstr>
      <vt:lpstr>PowerPoint Presentation</vt:lpstr>
    </vt:vector>
  </TitlesOfParts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Rössler Miroslav</dc:creator>
  <cp:lastModifiedBy>Agadzhanyan Siran</cp:lastModifiedBy>
  <cp:revision>42</cp:revision>
  <dcterms:created xsi:type="dcterms:W3CDTF">2012-07-19T22:32:54Z</dcterms:created>
  <dcterms:modified xsi:type="dcterms:W3CDTF">2022-05-12T13:46:47Z</dcterms:modified>
</cp:coreProperties>
</file>