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300" r:id="rId31"/>
    <p:sldId id="285" r:id="rId32"/>
    <p:sldId id="286" r:id="rId33"/>
    <p:sldId id="287" r:id="rId34"/>
    <p:sldId id="288" r:id="rId35"/>
    <p:sldId id="289" r:id="rId36"/>
    <p:sldId id="290" r:id="rId37"/>
    <p:sldId id="292" r:id="rId38"/>
    <p:sldId id="293" r:id="rId39"/>
    <p:sldId id="294" r:id="rId40"/>
    <p:sldId id="295" r:id="rId41"/>
    <p:sldId id="296" r:id="rId42"/>
    <p:sldId id="297" r:id="rId43"/>
    <p:sldId id="298" r:id="rId44"/>
    <p:sldId id="299" r:id="rId45"/>
    <p:sldId id="301" r:id="rId46"/>
    <p:sldId id="302"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5313"/>
  </p:normalViewPr>
  <p:slideViewPr>
    <p:cSldViewPr snapToGrid="0" snapToObjects="1">
      <p:cViewPr varScale="1">
        <p:scale>
          <a:sx n="100" d="100"/>
          <a:sy n="100" d="100"/>
        </p:scale>
        <p:origin x="464"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9F467210-B996-AD41-A2FA-99731B8C2E3E}" type="datetimeFigureOut">
              <a:rPr lang="cs-CZ" smtClean="0"/>
              <a:t>09.03.2022</a:t>
            </a:fld>
            <a:endParaRPr lang="cs-CZ"/>
          </a:p>
        </p:txBody>
      </p:sp>
      <p:sp>
        <p:nvSpPr>
          <p:cNvPr id="5" name="Footer Placeholder 4"/>
          <p:cNvSpPr>
            <a:spLocks noGrp="1"/>
          </p:cNvSpPr>
          <p:nvPr>
            <p:ph type="ftr" sz="quarter" idx="11"/>
          </p:nvPr>
        </p:nvSpPr>
        <p:spPr>
          <a:xfrm>
            <a:off x="1127124" y="329307"/>
            <a:ext cx="5943668" cy="309201"/>
          </a:xfrm>
        </p:spPr>
        <p:txBody>
          <a:bodyPr/>
          <a:lstStyle/>
          <a:p>
            <a:endParaRPr lang="cs-CZ"/>
          </a:p>
        </p:txBody>
      </p:sp>
      <p:sp>
        <p:nvSpPr>
          <p:cNvPr id="6" name="Slide Number Placeholder 5"/>
          <p:cNvSpPr>
            <a:spLocks noGrp="1"/>
          </p:cNvSpPr>
          <p:nvPr>
            <p:ph type="sldNum" sz="quarter" idx="12"/>
          </p:nvPr>
        </p:nvSpPr>
        <p:spPr>
          <a:xfrm>
            <a:off x="9924392" y="134930"/>
            <a:ext cx="811019" cy="503578"/>
          </a:xfrm>
        </p:spPr>
        <p:txBody>
          <a:bodyPr/>
          <a:lstStyle/>
          <a:p>
            <a:fld id="{8E814111-73F2-554E-AC3F-DBBD15E079D8}" type="slidenum">
              <a:rPr lang="cs-CZ" smtClean="0"/>
              <a:t>‹#›</a:t>
            </a:fld>
            <a:endParaRPr lang="cs-CZ"/>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298390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F467210-B996-AD41-A2FA-99731B8C2E3E}" type="datetimeFigureOut">
              <a:rPr lang="cs-CZ" smtClean="0"/>
              <a:t>09.03.2022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E814111-73F2-554E-AC3F-DBBD15E079D8}" type="slidenum">
              <a:rPr lang="cs-CZ" smtClean="0"/>
              <a:t>‹#›</a:t>
            </a:fld>
            <a:endParaRPr lang="cs-CZ"/>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146892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F467210-B996-AD41-A2FA-99731B8C2E3E}" type="datetimeFigureOut">
              <a:rPr lang="cs-CZ" smtClean="0"/>
              <a:t>09.03.2022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E814111-73F2-554E-AC3F-DBBD15E079D8}" type="slidenum">
              <a:rPr lang="cs-CZ" smtClean="0"/>
              <a:t>‹#›</a:t>
            </a:fld>
            <a:endParaRPr lang="cs-CZ"/>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1440103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sz="1200"/>
            </a:lvl1pPr>
          </a:lstStyle>
          <a:p>
            <a:fld id="{9F467210-B996-AD41-A2FA-99731B8C2E3E}" type="datetimeFigureOut">
              <a:rPr lang="cs-CZ" smtClean="0"/>
              <a:t>09.03.2022</a:t>
            </a:fld>
            <a:endParaRPr lang="cs-CZ"/>
          </a:p>
        </p:txBody>
      </p:sp>
      <p:sp>
        <p:nvSpPr>
          <p:cNvPr id="5" name="Footer Placeholder 4"/>
          <p:cNvSpPr>
            <a:spLocks noGrp="1"/>
          </p:cNvSpPr>
          <p:nvPr>
            <p:ph type="ftr" sz="quarter" idx="11"/>
          </p:nvPr>
        </p:nvSpPr>
        <p:spPr/>
        <p:txBody>
          <a:bodyPr/>
          <a:lstStyle>
            <a:lvl1pPr>
              <a:defRPr sz="1200"/>
            </a:lvl1pPr>
          </a:lstStyle>
          <a:p>
            <a:endParaRPr lang="cs-CZ"/>
          </a:p>
        </p:txBody>
      </p:sp>
      <p:sp>
        <p:nvSpPr>
          <p:cNvPr id="6" name="Slide Number Placeholder 5"/>
          <p:cNvSpPr>
            <a:spLocks noGrp="1"/>
          </p:cNvSpPr>
          <p:nvPr>
            <p:ph type="sldNum" sz="quarter" idx="12"/>
          </p:nvPr>
        </p:nvSpPr>
        <p:spPr/>
        <p:txBody>
          <a:bodyPr/>
          <a:lstStyle/>
          <a:p>
            <a:fld id="{8E814111-73F2-554E-AC3F-DBBD15E079D8}" type="slidenum">
              <a:rPr lang="cs-CZ" smtClean="0"/>
              <a:t>‹#›</a:t>
            </a:fld>
            <a:endParaRPr lang="cs-CZ"/>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989664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9F467210-B996-AD41-A2FA-99731B8C2E3E}" type="datetimeFigureOut">
              <a:rPr lang="cs-CZ" smtClean="0"/>
              <a:t>09.03.2022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E814111-73F2-554E-AC3F-DBBD15E079D8}" type="slidenum">
              <a:rPr lang="cs-CZ" smtClean="0"/>
              <a:t>‹#›</a:t>
            </a:fld>
            <a:endParaRPr lang="cs-CZ"/>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687890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F467210-B996-AD41-A2FA-99731B8C2E3E}" type="datetimeFigureOut">
              <a:rPr lang="cs-CZ" smtClean="0"/>
              <a:t>09.03.2022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E814111-73F2-554E-AC3F-DBBD15E079D8}" type="slidenum">
              <a:rPr lang="cs-CZ" smtClean="0"/>
              <a:t>‹#›</a:t>
            </a:fld>
            <a:endParaRPr lang="cs-CZ"/>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054059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29166" y="2974448"/>
            <a:ext cx="4645152" cy="249387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094337" y="2971669"/>
            <a:ext cx="4645152" cy="248719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F467210-B996-AD41-A2FA-99731B8C2E3E}" type="datetimeFigureOut">
              <a:rPr lang="cs-CZ" smtClean="0"/>
              <a:t>09.03.2022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E814111-73F2-554E-AC3F-DBBD15E079D8}" type="slidenum">
              <a:rPr lang="cs-CZ" smtClean="0"/>
              <a:t>‹#›</a:t>
            </a:fld>
            <a:endParaRPr lang="cs-CZ"/>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78614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F467210-B996-AD41-A2FA-99731B8C2E3E}" type="datetimeFigureOut">
              <a:rPr lang="cs-CZ" smtClean="0"/>
              <a:t>09.03.2022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E814111-73F2-554E-AC3F-DBBD15E079D8}" type="slidenum">
              <a:rPr lang="cs-CZ" smtClean="0"/>
              <a:t>‹#›</a:t>
            </a:fld>
            <a:endParaRPr lang="cs-CZ"/>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88730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67210-B996-AD41-A2FA-99731B8C2E3E}" type="datetimeFigureOut">
              <a:rPr lang="cs-CZ" smtClean="0"/>
              <a:t>09.03.2022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E814111-73F2-554E-AC3F-DBBD15E079D8}" type="slidenum">
              <a:rPr lang="cs-CZ" smtClean="0"/>
              <a:t>‹#›</a:t>
            </a:fld>
            <a:endParaRPr lang="cs-CZ"/>
          </a:p>
        </p:txBody>
      </p:sp>
    </p:spTree>
    <p:extLst>
      <p:ext uri="{BB962C8B-B14F-4D97-AF65-F5344CB8AC3E}">
        <p14:creationId xmlns:p14="http://schemas.microsoft.com/office/powerpoint/2010/main" val="265772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9F467210-B996-AD41-A2FA-99731B8C2E3E}" type="datetimeFigureOut">
              <a:rPr lang="cs-CZ" smtClean="0"/>
              <a:t>09.03.2022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E814111-73F2-554E-AC3F-DBBD15E079D8}" type="slidenum">
              <a:rPr lang="cs-CZ" smtClean="0"/>
              <a:t>‹#›</a:t>
            </a:fld>
            <a:endParaRPr lang="cs-CZ"/>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715308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9F467210-B996-AD41-A2FA-99731B8C2E3E}" type="datetimeFigureOut">
              <a:rPr lang="cs-CZ" smtClean="0"/>
              <a:t>09.03.2022</a:t>
            </a:fld>
            <a:endParaRPr lang="cs-CZ"/>
          </a:p>
        </p:txBody>
      </p:sp>
      <p:sp>
        <p:nvSpPr>
          <p:cNvPr id="6" name="Footer Placeholder 5"/>
          <p:cNvSpPr>
            <a:spLocks noGrp="1"/>
          </p:cNvSpPr>
          <p:nvPr>
            <p:ph type="ftr" sz="quarter" idx="11"/>
          </p:nvPr>
        </p:nvSpPr>
        <p:spPr>
          <a:xfrm>
            <a:off x="1125300" y="318640"/>
            <a:ext cx="4877818" cy="320931"/>
          </a:xfrm>
        </p:spPr>
        <p:txBody>
          <a:bodyPr/>
          <a:lstStyle/>
          <a:p>
            <a:endParaRPr lang="cs-CZ"/>
          </a:p>
        </p:txBody>
      </p:sp>
      <p:sp>
        <p:nvSpPr>
          <p:cNvPr id="7" name="Slide Number Placeholder 6"/>
          <p:cNvSpPr>
            <a:spLocks noGrp="1"/>
          </p:cNvSpPr>
          <p:nvPr>
            <p:ph type="sldNum" sz="quarter" idx="12"/>
          </p:nvPr>
        </p:nvSpPr>
        <p:spPr>
          <a:xfrm>
            <a:off x="6176794" y="137408"/>
            <a:ext cx="811019" cy="503578"/>
          </a:xfrm>
        </p:spPr>
        <p:txBody>
          <a:bodyPr/>
          <a:lstStyle/>
          <a:p>
            <a:fld id="{8E814111-73F2-554E-AC3F-DBBD15E079D8}" type="slidenum">
              <a:rPr lang="cs-CZ" smtClean="0"/>
              <a:t>‹#›</a:t>
            </a:fld>
            <a:endParaRPr lang="cs-CZ"/>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576307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F467210-B996-AD41-A2FA-99731B8C2E3E}" type="datetimeFigureOut">
              <a:rPr lang="cs-CZ" smtClean="0"/>
              <a:t>09.03.2022</a:t>
            </a:fld>
            <a:endParaRPr lang="cs-CZ"/>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8E814111-73F2-554E-AC3F-DBBD15E079D8}" type="slidenum">
              <a:rPr lang="cs-CZ" smtClean="0"/>
              <a:t>‹#›</a:t>
            </a:fld>
            <a:endParaRPr lang="cs-CZ"/>
          </a:p>
        </p:txBody>
      </p:sp>
    </p:spTree>
    <p:extLst>
      <p:ext uri="{BB962C8B-B14F-4D97-AF65-F5344CB8AC3E}">
        <p14:creationId xmlns:p14="http://schemas.microsoft.com/office/powerpoint/2010/main" val="274485055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orethandigital.info/en/what-is-a-digital-ecosystem-understanding-the-most-profitable-business-model/what-is-a-digital-ecosystem-understanding-the-most-profitable-business-mode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orethandigital.info/en/9-disruptive-business-models-new-opportunities-for-companies/" TargetMode="External"/><Relationship Id="rId2" Type="http://schemas.openxmlformats.org/officeDocument/2006/relationships/hyperlink" Target="https://morethandigital.info/en/11-digital-business-models-you-should-know-incl-example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en.wikipedia.org/wiki/Amazon_Web_Service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morethandigital.info/en/exponential-change-due-exponential-growth/"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youtube.com/watch?v=MBO5DCmNUBQ"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35E928-0F6C-BE45-B422-D21F6DF43BED}"/>
              </a:ext>
            </a:extLst>
          </p:cNvPr>
          <p:cNvSpPr>
            <a:spLocks noGrp="1"/>
          </p:cNvSpPr>
          <p:nvPr>
            <p:ph type="ctrTitle"/>
          </p:nvPr>
        </p:nvSpPr>
        <p:spPr/>
        <p:txBody>
          <a:bodyPr/>
          <a:lstStyle/>
          <a:p>
            <a:r>
              <a:rPr lang="cs-CZ" dirty="0" err="1"/>
              <a:t>Innovation</a:t>
            </a:r>
            <a:r>
              <a:rPr lang="cs-CZ" dirty="0"/>
              <a:t> </a:t>
            </a:r>
            <a:r>
              <a:rPr lang="cs-CZ" dirty="0" err="1"/>
              <a:t>types</a:t>
            </a:r>
            <a:r>
              <a:rPr lang="cs-CZ" dirty="0"/>
              <a:t> </a:t>
            </a:r>
          </a:p>
        </p:txBody>
      </p:sp>
      <p:sp>
        <p:nvSpPr>
          <p:cNvPr id="3" name="Podnadpis 2">
            <a:extLst>
              <a:ext uri="{FF2B5EF4-FFF2-40B4-BE49-F238E27FC236}">
                <a16:creationId xmlns:a16="http://schemas.microsoft.com/office/drawing/2014/main" id="{2766AA3B-BD40-0F41-8866-C6523CB83BAF}"/>
              </a:ext>
            </a:extLst>
          </p:cNvPr>
          <p:cNvSpPr>
            <a:spLocks noGrp="1"/>
          </p:cNvSpPr>
          <p:nvPr>
            <p:ph type="subTitle" idx="1"/>
          </p:nvPr>
        </p:nvSpPr>
        <p:spPr/>
        <p:txBody>
          <a:bodyPr/>
          <a:lstStyle/>
          <a:p>
            <a:r>
              <a:rPr lang="cs-CZ" dirty="0"/>
              <a:t>Ing. Zuzana </a:t>
            </a:r>
            <a:r>
              <a:rPr lang="cs-CZ" dirty="0" err="1"/>
              <a:t>Repaská</a:t>
            </a:r>
            <a:r>
              <a:rPr lang="cs-CZ" dirty="0"/>
              <a:t>, Ph.D.</a:t>
            </a:r>
          </a:p>
        </p:txBody>
      </p:sp>
    </p:spTree>
    <p:extLst>
      <p:ext uri="{BB962C8B-B14F-4D97-AF65-F5344CB8AC3E}">
        <p14:creationId xmlns:p14="http://schemas.microsoft.com/office/powerpoint/2010/main" val="433912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1E1137-AEC9-A248-AE11-F144256CBBDD}"/>
              </a:ext>
            </a:extLst>
          </p:cNvPr>
          <p:cNvSpPr>
            <a:spLocks noGrp="1"/>
          </p:cNvSpPr>
          <p:nvPr>
            <p:ph type="title"/>
          </p:nvPr>
        </p:nvSpPr>
        <p:spPr/>
        <p:txBody>
          <a:bodyPr/>
          <a:lstStyle/>
          <a:p>
            <a:r>
              <a:rPr lang="cs-CZ" dirty="0"/>
              <a:t>8 </a:t>
            </a:r>
            <a:r>
              <a:rPr lang="cs-CZ" dirty="0" err="1"/>
              <a:t>fields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12A5C657-AB26-5A4B-8D03-BC4792C010D6}"/>
              </a:ext>
            </a:extLst>
          </p:cNvPr>
          <p:cNvSpPr>
            <a:spLocks noGrp="1"/>
          </p:cNvSpPr>
          <p:nvPr>
            <p:ph idx="1"/>
          </p:nvPr>
        </p:nvSpPr>
        <p:spPr/>
        <p:txBody>
          <a:bodyPr/>
          <a:lstStyle/>
          <a:p>
            <a:pPr marL="0" indent="0" algn="just">
              <a:lnSpc>
                <a:spcPct val="150000"/>
              </a:lnSpc>
              <a:buNone/>
            </a:pPr>
            <a:r>
              <a:rPr lang="en-US" b="1" dirty="0"/>
              <a:t>8. Customer Engagement / Retention</a:t>
            </a:r>
          </a:p>
          <a:p>
            <a:pPr algn="just">
              <a:lnSpc>
                <a:spcPct val="150000"/>
              </a:lnSpc>
            </a:pPr>
            <a:r>
              <a:rPr lang="en-US" dirty="0"/>
              <a:t>Innovative concepts that try to increase the engagement of customers and keep the retention up. </a:t>
            </a:r>
          </a:p>
          <a:p>
            <a:pPr algn="just">
              <a:lnSpc>
                <a:spcPct val="150000"/>
              </a:lnSpc>
            </a:pPr>
            <a:r>
              <a:rPr lang="en-US" dirty="0"/>
              <a:t>The goal is to have innovative models to keep the customers “locked-in” or engaged.</a:t>
            </a:r>
          </a:p>
          <a:p>
            <a:pPr algn="just">
              <a:lnSpc>
                <a:spcPct val="150000"/>
              </a:lnSpc>
            </a:pPr>
            <a:endParaRPr lang="en-US" dirty="0"/>
          </a:p>
        </p:txBody>
      </p:sp>
    </p:spTree>
    <p:extLst>
      <p:ext uri="{BB962C8B-B14F-4D97-AF65-F5344CB8AC3E}">
        <p14:creationId xmlns:p14="http://schemas.microsoft.com/office/powerpoint/2010/main" val="2104913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F98568-1FB0-6642-9A64-3F5282ED2278}"/>
              </a:ext>
            </a:extLst>
          </p:cNvPr>
          <p:cNvSpPr>
            <a:spLocks noGrp="1"/>
          </p:cNvSpPr>
          <p:nvPr>
            <p:ph type="title"/>
          </p:nvPr>
        </p:nvSpPr>
        <p:spPr/>
        <p:txBody>
          <a:bodyPr/>
          <a:lstStyle/>
          <a:p>
            <a:r>
              <a:rPr lang="cs-CZ" dirty="0"/>
              <a:t>4 </a:t>
            </a:r>
            <a:r>
              <a:rPr lang="cs-CZ" dirty="0" err="1"/>
              <a:t>types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80D5948E-3DC7-AC4E-B5B3-966F494AB376}"/>
              </a:ext>
            </a:extLst>
          </p:cNvPr>
          <p:cNvSpPr>
            <a:spLocks noGrp="1"/>
          </p:cNvSpPr>
          <p:nvPr>
            <p:ph idx="1"/>
          </p:nvPr>
        </p:nvSpPr>
        <p:spPr/>
        <p:txBody>
          <a:bodyPr/>
          <a:lstStyle/>
          <a:p>
            <a:r>
              <a:rPr lang="en-US" dirty="0"/>
              <a:t>First, we need to understand that there are various ways that innovation can have an impact on products, services, and processes. </a:t>
            </a:r>
          </a:p>
          <a:p>
            <a:r>
              <a:rPr lang="en-US" dirty="0"/>
              <a:t>Most commonly we differentiate between 4 levels of innovation: </a:t>
            </a:r>
          </a:p>
          <a:p>
            <a:pPr lvl="1"/>
            <a:r>
              <a:rPr lang="en-GB" dirty="0"/>
              <a:t>… </a:t>
            </a:r>
            <a:r>
              <a:rPr lang="en-US" dirty="0"/>
              <a:t>, </a:t>
            </a:r>
          </a:p>
          <a:p>
            <a:pPr lvl="1"/>
            <a:r>
              <a:rPr lang="en-GB" dirty="0"/>
              <a:t>… </a:t>
            </a:r>
            <a:r>
              <a:rPr lang="en-US" dirty="0"/>
              <a:t>, </a:t>
            </a:r>
          </a:p>
          <a:p>
            <a:pPr lvl="1"/>
            <a:r>
              <a:rPr lang="en-GB" dirty="0"/>
              <a:t>… </a:t>
            </a:r>
            <a:r>
              <a:rPr lang="en-US" dirty="0"/>
              <a:t>and </a:t>
            </a:r>
          </a:p>
          <a:p>
            <a:pPr lvl="1"/>
            <a:r>
              <a:rPr lang="en-GB" dirty="0"/>
              <a:t>… </a:t>
            </a:r>
            <a:r>
              <a:rPr lang="en-US" dirty="0"/>
              <a:t>.</a:t>
            </a:r>
          </a:p>
        </p:txBody>
      </p:sp>
    </p:spTree>
    <p:extLst>
      <p:ext uri="{BB962C8B-B14F-4D97-AF65-F5344CB8AC3E}">
        <p14:creationId xmlns:p14="http://schemas.microsoft.com/office/powerpoint/2010/main" val="2464060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4 Types of Innovation - Incremental innovation, disruptive innovation, architectural innovation, radical innovation">
            <a:extLst>
              <a:ext uri="{FF2B5EF4-FFF2-40B4-BE49-F238E27FC236}">
                <a16:creationId xmlns:a16="http://schemas.microsoft.com/office/drawing/2014/main" id="{64F7B3BA-DEE4-DC41-AE1F-6AF5FE25DCC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644"/>
          <a:stretch/>
        </p:blipFill>
        <p:spPr bwMode="auto">
          <a:xfrm>
            <a:off x="3089564" y="1"/>
            <a:ext cx="6546561" cy="604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5881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4212EE-A252-1044-9E87-57BCCDA5AB12}"/>
              </a:ext>
            </a:extLst>
          </p:cNvPr>
          <p:cNvSpPr>
            <a:spLocks noGrp="1"/>
          </p:cNvSpPr>
          <p:nvPr>
            <p:ph type="title"/>
          </p:nvPr>
        </p:nvSpPr>
        <p:spPr/>
        <p:txBody>
          <a:bodyPr/>
          <a:lstStyle/>
          <a:p>
            <a:r>
              <a:rPr lang="cs-CZ" dirty="0"/>
              <a:t>4 </a:t>
            </a:r>
            <a:r>
              <a:rPr lang="cs-CZ" dirty="0" err="1"/>
              <a:t>types</a:t>
            </a:r>
            <a:r>
              <a:rPr lang="cs-CZ" dirty="0"/>
              <a:t> </a:t>
            </a:r>
            <a:r>
              <a:rPr lang="cs-CZ" dirty="0" err="1"/>
              <a:t>of</a:t>
            </a:r>
            <a:r>
              <a:rPr lang="cs-CZ" dirty="0"/>
              <a:t> </a:t>
            </a:r>
            <a:r>
              <a:rPr lang="cs-CZ" dirty="0" err="1"/>
              <a:t>innovations</a:t>
            </a:r>
            <a:r>
              <a:rPr lang="cs-CZ" dirty="0"/>
              <a:t> </a:t>
            </a:r>
          </a:p>
        </p:txBody>
      </p:sp>
      <p:sp>
        <p:nvSpPr>
          <p:cNvPr id="3" name="Zástupný obsah 2">
            <a:extLst>
              <a:ext uri="{FF2B5EF4-FFF2-40B4-BE49-F238E27FC236}">
                <a16:creationId xmlns:a16="http://schemas.microsoft.com/office/drawing/2014/main" id="{217E317F-CEC2-504D-AC1C-AE8591C26EFB}"/>
              </a:ext>
            </a:extLst>
          </p:cNvPr>
          <p:cNvSpPr>
            <a:spLocks noGrp="1"/>
          </p:cNvSpPr>
          <p:nvPr>
            <p:ph idx="1"/>
          </p:nvPr>
        </p:nvSpPr>
        <p:spPr>
          <a:xfrm>
            <a:off x="1130270" y="1759527"/>
            <a:ext cx="9603275" cy="4350328"/>
          </a:xfrm>
        </p:spPr>
        <p:txBody>
          <a:bodyPr>
            <a:normAutofit fontScale="85000" lnSpcReduction="10000"/>
          </a:bodyPr>
          <a:lstStyle/>
          <a:p>
            <a:pPr marL="0" indent="0" algn="just">
              <a:lnSpc>
                <a:spcPct val="160000"/>
              </a:lnSpc>
              <a:buNone/>
            </a:pPr>
            <a:r>
              <a:rPr lang="en-US" b="1" dirty="0"/>
              <a:t>1. Incremental Innovation</a:t>
            </a:r>
          </a:p>
          <a:p>
            <a:pPr algn="just">
              <a:lnSpc>
                <a:spcPct val="160000"/>
              </a:lnSpc>
            </a:pPr>
            <a:r>
              <a:rPr lang="en-GB" dirty="0"/>
              <a:t>… </a:t>
            </a:r>
            <a:r>
              <a:rPr lang="en-US" b="1" dirty="0"/>
              <a:t>, </a:t>
            </a:r>
            <a:r>
              <a:rPr lang="en-GB" dirty="0"/>
              <a:t>… </a:t>
            </a:r>
            <a:endParaRPr lang="en-US" dirty="0"/>
          </a:p>
          <a:p>
            <a:pPr algn="just">
              <a:lnSpc>
                <a:spcPct val="160000"/>
              </a:lnSpc>
            </a:pPr>
            <a:r>
              <a:rPr lang="en-US" dirty="0"/>
              <a:t>One of the most common forms of innovation that we can observe. It uses existing technologies within an existing market. The goal is to improve an existing offering by adding new features, changes in the design, etc.</a:t>
            </a:r>
          </a:p>
          <a:p>
            <a:pPr algn="just">
              <a:lnSpc>
                <a:spcPct val="160000"/>
              </a:lnSpc>
            </a:pPr>
            <a:r>
              <a:rPr lang="en-US" b="1" dirty="0"/>
              <a:t>Example</a:t>
            </a:r>
            <a:endParaRPr lang="en-US" dirty="0"/>
          </a:p>
          <a:p>
            <a:pPr algn="just">
              <a:lnSpc>
                <a:spcPct val="160000"/>
              </a:lnSpc>
            </a:pPr>
            <a:r>
              <a:rPr lang="en-US" dirty="0"/>
              <a:t>The best Example for incremental innovation can be seen in the Smartphone market where the most innovation is only </a:t>
            </a:r>
            <a:r>
              <a:rPr lang="en-GB" dirty="0"/>
              <a:t>… </a:t>
            </a:r>
            <a:r>
              <a:rPr lang="en-US" dirty="0"/>
              <a:t>, improving </a:t>
            </a:r>
            <a:r>
              <a:rPr lang="en-GB" dirty="0"/>
              <a:t>… </a:t>
            </a:r>
            <a:r>
              <a:rPr lang="en-US" dirty="0"/>
              <a:t>, or adding some </a:t>
            </a:r>
            <a:r>
              <a:rPr lang="en-GB" dirty="0"/>
              <a:t>… </a:t>
            </a:r>
            <a:r>
              <a:rPr lang="en-US" dirty="0"/>
              <a:t>, etc.</a:t>
            </a:r>
            <a:br>
              <a:rPr lang="en-US" dirty="0"/>
            </a:br>
            <a:endParaRPr lang="en-US" dirty="0"/>
          </a:p>
        </p:txBody>
      </p:sp>
    </p:spTree>
    <p:extLst>
      <p:ext uri="{BB962C8B-B14F-4D97-AF65-F5344CB8AC3E}">
        <p14:creationId xmlns:p14="http://schemas.microsoft.com/office/powerpoint/2010/main" val="1774869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ECC786-112E-9541-BCB7-992775595A7B}"/>
              </a:ext>
            </a:extLst>
          </p:cNvPr>
          <p:cNvSpPr>
            <a:spLocks noGrp="1"/>
          </p:cNvSpPr>
          <p:nvPr>
            <p:ph type="title"/>
          </p:nvPr>
        </p:nvSpPr>
        <p:spPr/>
        <p:txBody>
          <a:bodyPr/>
          <a:lstStyle/>
          <a:p>
            <a:r>
              <a:rPr lang="cs-CZ" dirty="0"/>
              <a:t>4 </a:t>
            </a:r>
            <a:r>
              <a:rPr lang="cs-CZ" dirty="0" err="1"/>
              <a:t>types</a:t>
            </a:r>
            <a:r>
              <a:rPr lang="cs-CZ" dirty="0"/>
              <a:t> </a:t>
            </a:r>
            <a:r>
              <a:rPr lang="cs-CZ" dirty="0" err="1"/>
              <a:t>of</a:t>
            </a:r>
            <a:r>
              <a:rPr lang="cs-CZ" dirty="0"/>
              <a:t> </a:t>
            </a:r>
            <a:r>
              <a:rPr lang="cs-CZ" dirty="0" err="1"/>
              <a:t>innovations</a:t>
            </a:r>
            <a:r>
              <a:rPr lang="cs-CZ" dirty="0"/>
              <a:t> </a:t>
            </a:r>
          </a:p>
        </p:txBody>
      </p:sp>
      <p:sp>
        <p:nvSpPr>
          <p:cNvPr id="3" name="Zástupný obsah 2">
            <a:extLst>
              <a:ext uri="{FF2B5EF4-FFF2-40B4-BE49-F238E27FC236}">
                <a16:creationId xmlns:a16="http://schemas.microsoft.com/office/drawing/2014/main" id="{873D1CF4-31C6-D04D-A031-03BA21167F49}"/>
              </a:ext>
            </a:extLst>
          </p:cNvPr>
          <p:cNvSpPr>
            <a:spLocks noGrp="1"/>
          </p:cNvSpPr>
          <p:nvPr>
            <p:ph idx="1"/>
          </p:nvPr>
        </p:nvSpPr>
        <p:spPr>
          <a:xfrm>
            <a:off x="1130270" y="2171769"/>
            <a:ext cx="9603275" cy="3938086"/>
          </a:xfrm>
        </p:spPr>
        <p:txBody>
          <a:bodyPr>
            <a:normAutofit/>
          </a:bodyPr>
          <a:lstStyle/>
          <a:p>
            <a:pPr marL="0" indent="0" algn="just">
              <a:lnSpc>
                <a:spcPct val="150000"/>
              </a:lnSpc>
              <a:buNone/>
            </a:pPr>
            <a:r>
              <a:rPr lang="en-US" b="1" dirty="0"/>
              <a:t>2. Disruptive Innovation</a:t>
            </a:r>
          </a:p>
          <a:p>
            <a:pPr algn="just">
              <a:lnSpc>
                <a:spcPct val="150000"/>
              </a:lnSpc>
            </a:pPr>
            <a:r>
              <a:rPr lang="en-GB" dirty="0"/>
              <a:t>… </a:t>
            </a:r>
            <a:r>
              <a:rPr lang="en-US" b="1" dirty="0"/>
              <a:t>, </a:t>
            </a:r>
            <a:r>
              <a:rPr lang="en-GB" dirty="0"/>
              <a:t>… </a:t>
            </a:r>
            <a:endParaRPr lang="en-US" dirty="0"/>
          </a:p>
          <a:p>
            <a:pPr algn="just">
              <a:lnSpc>
                <a:spcPct val="150000"/>
              </a:lnSpc>
            </a:pPr>
            <a:r>
              <a:rPr lang="en-US" dirty="0"/>
              <a:t>Disruptive innovation is mostly associated with applying new </a:t>
            </a:r>
            <a:r>
              <a:rPr lang="en-GB" dirty="0"/>
              <a:t>… </a:t>
            </a:r>
            <a:r>
              <a:rPr lang="en-US" dirty="0"/>
              <a:t>, </a:t>
            </a:r>
            <a:r>
              <a:rPr lang="en-GB" dirty="0"/>
              <a:t>… </a:t>
            </a:r>
            <a:r>
              <a:rPr lang="en-US" dirty="0"/>
              <a:t>, or </a:t>
            </a:r>
            <a:r>
              <a:rPr lang="en-GB" dirty="0"/>
              <a:t>… </a:t>
            </a:r>
            <a:r>
              <a:rPr lang="en-US" dirty="0"/>
              <a:t>to existing industries. Sometimes new technologies and business models seem, especially in the beginning, inferior to the existing solutions but after some iterations, they surpass the existing models and take over the market due to efficiency and/or efficacy advantages.</a:t>
            </a:r>
          </a:p>
          <a:p>
            <a:pPr algn="just">
              <a:lnSpc>
                <a:spcPct val="150000"/>
              </a:lnSpc>
            </a:pPr>
            <a:endParaRPr lang="en-US" dirty="0"/>
          </a:p>
        </p:txBody>
      </p:sp>
    </p:spTree>
    <p:extLst>
      <p:ext uri="{BB962C8B-B14F-4D97-AF65-F5344CB8AC3E}">
        <p14:creationId xmlns:p14="http://schemas.microsoft.com/office/powerpoint/2010/main" val="3103718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11A3B1-25D7-BD4F-B4A2-44E8378E94F4}"/>
              </a:ext>
            </a:extLst>
          </p:cNvPr>
          <p:cNvSpPr>
            <a:spLocks noGrp="1"/>
          </p:cNvSpPr>
          <p:nvPr>
            <p:ph type="title"/>
          </p:nvPr>
        </p:nvSpPr>
        <p:spPr/>
        <p:txBody>
          <a:bodyPr/>
          <a:lstStyle/>
          <a:p>
            <a:r>
              <a:rPr lang="cs-CZ" dirty="0"/>
              <a:t>4 </a:t>
            </a:r>
            <a:r>
              <a:rPr lang="cs-CZ" dirty="0" err="1"/>
              <a:t>types</a:t>
            </a:r>
            <a:r>
              <a:rPr lang="cs-CZ" dirty="0"/>
              <a:t> </a:t>
            </a:r>
            <a:r>
              <a:rPr lang="cs-CZ" dirty="0" err="1"/>
              <a:t>of</a:t>
            </a:r>
            <a:r>
              <a:rPr lang="cs-CZ" dirty="0"/>
              <a:t> </a:t>
            </a:r>
            <a:r>
              <a:rPr lang="cs-CZ" dirty="0" err="1"/>
              <a:t>innovations</a:t>
            </a:r>
            <a:r>
              <a:rPr lang="cs-CZ" dirty="0"/>
              <a:t> </a:t>
            </a:r>
          </a:p>
        </p:txBody>
      </p:sp>
      <p:sp>
        <p:nvSpPr>
          <p:cNvPr id="3" name="Zástupný obsah 2">
            <a:extLst>
              <a:ext uri="{FF2B5EF4-FFF2-40B4-BE49-F238E27FC236}">
                <a16:creationId xmlns:a16="http://schemas.microsoft.com/office/drawing/2014/main" id="{836D3967-EDBF-1F45-A356-CB519E3F4B14}"/>
              </a:ext>
            </a:extLst>
          </p:cNvPr>
          <p:cNvSpPr>
            <a:spLocks noGrp="1"/>
          </p:cNvSpPr>
          <p:nvPr>
            <p:ph idx="1"/>
          </p:nvPr>
        </p:nvSpPr>
        <p:spPr/>
        <p:txBody>
          <a:bodyPr>
            <a:normAutofit fontScale="92500" lnSpcReduction="10000"/>
          </a:bodyPr>
          <a:lstStyle/>
          <a:p>
            <a:pPr algn="just">
              <a:lnSpc>
                <a:spcPct val="160000"/>
              </a:lnSpc>
            </a:pPr>
            <a:r>
              <a:rPr lang="en-US" b="1" dirty="0"/>
              <a:t>Examples</a:t>
            </a:r>
            <a:endParaRPr lang="en-US" dirty="0"/>
          </a:p>
          <a:p>
            <a:pPr algn="just">
              <a:lnSpc>
                <a:spcPct val="160000"/>
              </a:lnSpc>
            </a:pPr>
            <a:r>
              <a:rPr lang="en-US" dirty="0"/>
              <a:t>Amazon used Internet-Technologies to disrupt the existing industry for </a:t>
            </a:r>
            <a:r>
              <a:rPr lang="en-GB" dirty="0"/>
              <a:t>…  </a:t>
            </a:r>
            <a:r>
              <a:rPr lang="en-US" dirty="0"/>
              <a:t>. They had the existing market for </a:t>
            </a:r>
            <a:r>
              <a:rPr lang="en-GB" dirty="0"/>
              <a:t>… </a:t>
            </a:r>
            <a:r>
              <a:rPr lang="en-US" dirty="0"/>
              <a:t> but changed the way it was sold, delivered and experienced due to the use of disruptive technologies. Another example was the </a:t>
            </a:r>
            <a:r>
              <a:rPr lang="en-GB" dirty="0"/>
              <a:t>… </a:t>
            </a:r>
            <a:r>
              <a:rPr lang="en-US" dirty="0"/>
              <a:t>, where existing technologies in the market (Phones with buttons, keypads, etc.) were replaced with touch-interface-centered devices combined with intuitive user interfaces.</a:t>
            </a:r>
          </a:p>
        </p:txBody>
      </p:sp>
    </p:spTree>
    <p:extLst>
      <p:ext uri="{BB962C8B-B14F-4D97-AF65-F5344CB8AC3E}">
        <p14:creationId xmlns:p14="http://schemas.microsoft.com/office/powerpoint/2010/main" val="929815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11A3B1-25D7-BD4F-B4A2-44E8378E94F4}"/>
              </a:ext>
            </a:extLst>
          </p:cNvPr>
          <p:cNvSpPr>
            <a:spLocks noGrp="1"/>
          </p:cNvSpPr>
          <p:nvPr>
            <p:ph type="title"/>
          </p:nvPr>
        </p:nvSpPr>
        <p:spPr/>
        <p:txBody>
          <a:bodyPr/>
          <a:lstStyle/>
          <a:p>
            <a:r>
              <a:rPr lang="cs-CZ" dirty="0"/>
              <a:t>4 </a:t>
            </a:r>
            <a:r>
              <a:rPr lang="cs-CZ" dirty="0" err="1"/>
              <a:t>types</a:t>
            </a:r>
            <a:r>
              <a:rPr lang="cs-CZ" dirty="0"/>
              <a:t> </a:t>
            </a:r>
            <a:r>
              <a:rPr lang="cs-CZ" dirty="0" err="1"/>
              <a:t>of</a:t>
            </a:r>
            <a:r>
              <a:rPr lang="cs-CZ" dirty="0"/>
              <a:t> </a:t>
            </a:r>
            <a:r>
              <a:rPr lang="cs-CZ" dirty="0" err="1"/>
              <a:t>innovations</a:t>
            </a:r>
            <a:r>
              <a:rPr lang="cs-CZ" dirty="0"/>
              <a:t> </a:t>
            </a:r>
          </a:p>
        </p:txBody>
      </p:sp>
      <p:sp>
        <p:nvSpPr>
          <p:cNvPr id="3" name="Zástupný obsah 2">
            <a:extLst>
              <a:ext uri="{FF2B5EF4-FFF2-40B4-BE49-F238E27FC236}">
                <a16:creationId xmlns:a16="http://schemas.microsoft.com/office/drawing/2014/main" id="{836D3967-EDBF-1F45-A356-CB519E3F4B14}"/>
              </a:ext>
            </a:extLst>
          </p:cNvPr>
          <p:cNvSpPr>
            <a:spLocks noGrp="1"/>
          </p:cNvSpPr>
          <p:nvPr>
            <p:ph idx="1"/>
          </p:nvPr>
        </p:nvSpPr>
        <p:spPr>
          <a:xfrm>
            <a:off x="1130270" y="1510145"/>
            <a:ext cx="9603275" cy="4613564"/>
          </a:xfrm>
        </p:spPr>
        <p:txBody>
          <a:bodyPr>
            <a:normAutofit fontScale="85000" lnSpcReduction="10000"/>
          </a:bodyPr>
          <a:lstStyle/>
          <a:p>
            <a:pPr>
              <a:lnSpc>
                <a:spcPct val="160000"/>
              </a:lnSpc>
            </a:pPr>
            <a:r>
              <a:rPr lang="en-US" b="1" dirty="0"/>
              <a:t>3. Architectural Innovation</a:t>
            </a:r>
          </a:p>
          <a:p>
            <a:pPr>
              <a:lnSpc>
                <a:spcPct val="160000"/>
              </a:lnSpc>
            </a:pPr>
            <a:r>
              <a:rPr lang="en-GB" dirty="0"/>
              <a:t>… </a:t>
            </a:r>
            <a:r>
              <a:rPr lang="en-US" b="1" dirty="0"/>
              <a:t>, </a:t>
            </a:r>
            <a:r>
              <a:rPr lang="en-GB" dirty="0"/>
              <a:t>… </a:t>
            </a:r>
            <a:endParaRPr lang="en-US" dirty="0"/>
          </a:p>
          <a:p>
            <a:pPr>
              <a:lnSpc>
                <a:spcPct val="160000"/>
              </a:lnSpc>
            </a:pPr>
            <a:r>
              <a:rPr lang="en-US" dirty="0"/>
              <a:t>Architectural innovation is something we see with tech giants like Amazon, Google, and many more at the moment. They take their domain </a:t>
            </a:r>
            <a:r>
              <a:rPr lang="en-GB" dirty="0"/>
              <a:t>… </a:t>
            </a:r>
            <a:r>
              <a:rPr lang="en-US" dirty="0"/>
              <a:t>, </a:t>
            </a:r>
            <a:r>
              <a:rPr lang="en-GB" dirty="0"/>
              <a:t>…</a:t>
            </a:r>
            <a:r>
              <a:rPr lang="en-US" dirty="0"/>
              <a:t>, and </a:t>
            </a:r>
            <a:r>
              <a:rPr lang="en-GB" dirty="0"/>
              <a:t>… </a:t>
            </a:r>
            <a:r>
              <a:rPr lang="en-US" dirty="0"/>
              <a:t> and apply them to a different market. This way they can open up new markets and expand their customer base.</a:t>
            </a:r>
          </a:p>
          <a:p>
            <a:pPr>
              <a:lnSpc>
                <a:spcPct val="160000"/>
              </a:lnSpc>
            </a:pPr>
            <a:r>
              <a:rPr lang="en-US" b="1" dirty="0"/>
              <a:t>Examples</a:t>
            </a:r>
            <a:endParaRPr lang="en-US" dirty="0"/>
          </a:p>
          <a:p>
            <a:pPr>
              <a:lnSpc>
                <a:spcPct val="160000"/>
              </a:lnSpc>
            </a:pPr>
            <a:r>
              <a:rPr lang="en-US" dirty="0"/>
              <a:t>Especially </a:t>
            </a:r>
            <a:r>
              <a:rPr lang="en-US" dirty="0">
                <a:hlinkClick r:id="rId2"/>
              </a:rPr>
              <a:t>digital ecosystem</a:t>
            </a:r>
            <a:r>
              <a:rPr lang="en-US" dirty="0"/>
              <a:t> orchestrators like </a:t>
            </a:r>
            <a:r>
              <a:rPr lang="en-GB" dirty="0"/>
              <a:t>… </a:t>
            </a:r>
            <a:r>
              <a:rPr lang="en-US" dirty="0"/>
              <a:t> and </a:t>
            </a:r>
            <a:r>
              <a:rPr lang="en-GB" dirty="0"/>
              <a:t>… </a:t>
            </a:r>
            <a:r>
              <a:rPr lang="en-US" dirty="0"/>
              <a:t> use this innovation strategy to enter new markets. They use existing expertise in building </a:t>
            </a:r>
            <a:r>
              <a:rPr lang="en-GB" dirty="0"/>
              <a:t>… </a:t>
            </a:r>
            <a:r>
              <a:rPr lang="en-US" dirty="0"/>
              <a:t>, </a:t>
            </a:r>
            <a:r>
              <a:rPr lang="en-GB" dirty="0"/>
              <a:t>… </a:t>
            </a:r>
            <a:r>
              <a:rPr lang="en-US" dirty="0"/>
              <a:t>, and </a:t>
            </a:r>
            <a:r>
              <a:rPr lang="en-GB" dirty="0"/>
              <a:t>… </a:t>
            </a:r>
            <a:r>
              <a:rPr lang="en-US" dirty="0"/>
              <a:t>to offer new services and products for different markets. A recent example for this: </a:t>
            </a:r>
            <a:r>
              <a:rPr lang="en-GB" dirty="0"/>
              <a:t>… </a:t>
            </a:r>
            <a:endParaRPr lang="en-US" dirty="0"/>
          </a:p>
          <a:p>
            <a:pPr>
              <a:lnSpc>
                <a:spcPct val="160000"/>
              </a:lnSpc>
            </a:pPr>
            <a:endParaRPr lang="en-US" dirty="0"/>
          </a:p>
        </p:txBody>
      </p:sp>
    </p:spTree>
    <p:extLst>
      <p:ext uri="{BB962C8B-B14F-4D97-AF65-F5344CB8AC3E}">
        <p14:creationId xmlns:p14="http://schemas.microsoft.com/office/powerpoint/2010/main" val="1428849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11A3B1-25D7-BD4F-B4A2-44E8378E94F4}"/>
              </a:ext>
            </a:extLst>
          </p:cNvPr>
          <p:cNvSpPr>
            <a:spLocks noGrp="1"/>
          </p:cNvSpPr>
          <p:nvPr>
            <p:ph type="title"/>
          </p:nvPr>
        </p:nvSpPr>
        <p:spPr/>
        <p:txBody>
          <a:bodyPr/>
          <a:lstStyle/>
          <a:p>
            <a:r>
              <a:rPr lang="cs-CZ" dirty="0"/>
              <a:t>4 </a:t>
            </a:r>
            <a:r>
              <a:rPr lang="cs-CZ" dirty="0" err="1"/>
              <a:t>types</a:t>
            </a:r>
            <a:r>
              <a:rPr lang="cs-CZ" dirty="0"/>
              <a:t> </a:t>
            </a:r>
            <a:r>
              <a:rPr lang="cs-CZ" dirty="0" err="1"/>
              <a:t>of</a:t>
            </a:r>
            <a:r>
              <a:rPr lang="cs-CZ" dirty="0"/>
              <a:t> </a:t>
            </a:r>
            <a:r>
              <a:rPr lang="cs-CZ" dirty="0" err="1"/>
              <a:t>innovations</a:t>
            </a:r>
            <a:r>
              <a:rPr lang="cs-CZ" dirty="0"/>
              <a:t> </a:t>
            </a:r>
          </a:p>
        </p:txBody>
      </p:sp>
      <p:sp>
        <p:nvSpPr>
          <p:cNvPr id="3" name="Zástupný obsah 2">
            <a:extLst>
              <a:ext uri="{FF2B5EF4-FFF2-40B4-BE49-F238E27FC236}">
                <a16:creationId xmlns:a16="http://schemas.microsoft.com/office/drawing/2014/main" id="{836D3967-EDBF-1F45-A356-CB519E3F4B14}"/>
              </a:ext>
            </a:extLst>
          </p:cNvPr>
          <p:cNvSpPr>
            <a:spLocks noGrp="1"/>
          </p:cNvSpPr>
          <p:nvPr>
            <p:ph idx="1"/>
          </p:nvPr>
        </p:nvSpPr>
        <p:spPr>
          <a:xfrm>
            <a:off x="1130270" y="1704108"/>
            <a:ext cx="9603275" cy="4350327"/>
          </a:xfrm>
        </p:spPr>
        <p:txBody>
          <a:bodyPr>
            <a:normAutofit fontScale="92500" lnSpcReduction="10000"/>
          </a:bodyPr>
          <a:lstStyle/>
          <a:p>
            <a:pPr algn="just">
              <a:lnSpc>
                <a:spcPct val="150000"/>
              </a:lnSpc>
            </a:pPr>
            <a:r>
              <a:rPr lang="en-US" b="1" dirty="0"/>
              <a:t>4. Radical Innovation</a:t>
            </a:r>
          </a:p>
          <a:p>
            <a:pPr algn="just">
              <a:lnSpc>
                <a:spcPct val="150000"/>
              </a:lnSpc>
            </a:pPr>
            <a:r>
              <a:rPr lang="en-GB" dirty="0"/>
              <a:t>… </a:t>
            </a:r>
            <a:r>
              <a:rPr lang="en-US" b="1" dirty="0"/>
              <a:t>, </a:t>
            </a:r>
            <a:r>
              <a:rPr lang="en-GB" dirty="0"/>
              <a:t>… </a:t>
            </a:r>
            <a:endParaRPr lang="en-US" dirty="0"/>
          </a:p>
          <a:p>
            <a:pPr algn="just">
              <a:lnSpc>
                <a:spcPct val="150000"/>
              </a:lnSpc>
            </a:pPr>
            <a:r>
              <a:rPr lang="en-US" dirty="0"/>
              <a:t>Even it is the stereotypical way most people see innovation; it is the rarest form of them all. Radical innovation involves the creation of technologies, services, and business models that open up entirely new markets.</a:t>
            </a:r>
          </a:p>
          <a:p>
            <a:pPr algn="just">
              <a:lnSpc>
                <a:spcPct val="150000"/>
              </a:lnSpc>
            </a:pPr>
            <a:r>
              <a:rPr lang="en-US" b="1" dirty="0"/>
              <a:t>Example</a:t>
            </a:r>
            <a:endParaRPr lang="en-US" dirty="0"/>
          </a:p>
          <a:p>
            <a:pPr algn="just">
              <a:lnSpc>
                <a:spcPct val="150000"/>
              </a:lnSpc>
            </a:pPr>
            <a:r>
              <a:rPr lang="en-US" dirty="0"/>
              <a:t>The best example of radical innovation was the invention of the </a:t>
            </a:r>
            <a:r>
              <a:rPr lang="en-GB" dirty="0"/>
              <a:t>… </a:t>
            </a:r>
            <a:r>
              <a:rPr lang="en-US" dirty="0"/>
              <a:t>. This radical new technology opened up a new form of travel, invented an industry, and a whole new market.</a:t>
            </a:r>
          </a:p>
          <a:p>
            <a:pPr algn="just">
              <a:lnSpc>
                <a:spcPct val="150000"/>
              </a:lnSpc>
            </a:pPr>
            <a:endParaRPr lang="en-US" dirty="0"/>
          </a:p>
        </p:txBody>
      </p:sp>
    </p:spTree>
    <p:extLst>
      <p:ext uri="{BB962C8B-B14F-4D97-AF65-F5344CB8AC3E}">
        <p14:creationId xmlns:p14="http://schemas.microsoft.com/office/powerpoint/2010/main" val="511734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11A3B1-25D7-BD4F-B4A2-44E8378E94F4}"/>
              </a:ext>
            </a:extLst>
          </p:cNvPr>
          <p:cNvSpPr>
            <a:spLocks noGrp="1"/>
          </p:cNvSpPr>
          <p:nvPr>
            <p:ph type="title"/>
          </p:nvPr>
        </p:nvSpPr>
        <p:spPr/>
        <p:txBody>
          <a:bodyPr/>
          <a:lstStyle/>
          <a:p>
            <a:r>
              <a:rPr lang="en-US" dirty="0"/>
              <a:t>How to encourage innovations in a business</a:t>
            </a:r>
          </a:p>
        </p:txBody>
      </p:sp>
      <p:sp>
        <p:nvSpPr>
          <p:cNvPr id="3" name="Zástupný obsah 2">
            <a:extLst>
              <a:ext uri="{FF2B5EF4-FFF2-40B4-BE49-F238E27FC236}">
                <a16:creationId xmlns:a16="http://schemas.microsoft.com/office/drawing/2014/main" id="{836D3967-EDBF-1F45-A356-CB519E3F4B14}"/>
              </a:ext>
            </a:extLst>
          </p:cNvPr>
          <p:cNvSpPr>
            <a:spLocks noGrp="1"/>
          </p:cNvSpPr>
          <p:nvPr>
            <p:ph idx="1"/>
          </p:nvPr>
        </p:nvSpPr>
        <p:spPr/>
        <p:txBody>
          <a:bodyPr/>
          <a:lstStyle/>
          <a:p>
            <a:pPr>
              <a:lnSpc>
                <a:spcPct val="150000"/>
              </a:lnSpc>
            </a:pPr>
            <a:r>
              <a:rPr lang="en-US" dirty="0"/>
              <a:t>Innovation is sometimes a key critical area for the survival of many businesses and industries. </a:t>
            </a:r>
          </a:p>
          <a:p>
            <a:pPr>
              <a:lnSpc>
                <a:spcPct val="150000"/>
              </a:lnSpc>
            </a:pPr>
            <a:r>
              <a:rPr lang="en-US" dirty="0"/>
              <a:t>But encouraging your employees to come up with new ideas can be sometimes stressful.</a:t>
            </a:r>
          </a:p>
          <a:p>
            <a:pPr>
              <a:lnSpc>
                <a:spcPct val="150000"/>
              </a:lnSpc>
            </a:pPr>
            <a:r>
              <a:rPr lang="en-US" b="1" dirty="0"/>
              <a:t>Task:</a:t>
            </a:r>
          </a:p>
          <a:p>
            <a:pPr>
              <a:lnSpc>
                <a:spcPct val="150000"/>
              </a:lnSpc>
            </a:pPr>
            <a:r>
              <a:rPr lang="en-US" dirty="0"/>
              <a:t>What would you do to encourage innovations in your business?</a:t>
            </a:r>
          </a:p>
        </p:txBody>
      </p:sp>
    </p:spTree>
    <p:extLst>
      <p:ext uri="{BB962C8B-B14F-4D97-AF65-F5344CB8AC3E}">
        <p14:creationId xmlns:p14="http://schemas.microsoft.com/office/powerpoint/2010/main" val="2926918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23E8CD-099C-7C45-83B9-C370993621F3}"/>
              </a:ext>
            </a:extLst>
          </p:cNvPr>
          <p:cNvSpPr>
            <a:spLocks noGrp="1"/>
          </p:cNvSpPr>
          <p:nvPr>
            <p:ph type="title"/>
          </p:nvPr>
        </p:nvSpPr>
        <p:spPr/>
        <p:txBody>
          <a:bodyPr/>
          <a:lstStyle/>
          <a:p>
            <a:r>
              <a:rPr lang="en-US" dirty="0"/>
              <a:t>How to encourage innovations in a business</a:t>
            </a:r>
            <a:endParaRPr lang="cs-CZ" dirty="0"/>
          </a:p>
        </p:txBody>
      </p:sp>
      <p:sp>
        <p:nvSpPr>
          <p:cNvPr id="3" name="Zástupný obsah 2">
            <a:extLst>
              <a:ext uri="{FF2B5EF4-FFF2-40B4-BE49-F238E27FC236}">
                <a16:creationId xmlns:a16="http://schemas.microsoft.com/office/drawing/2014/main" id="{907CD1BD-26E8-3540-8AB7-4955F28D22EC}"/>
              </a:ext>
            </a:extLst>
          </p:cNvPr>
          <p:cNvSpPr>
            <a:spLocks noGrp="1"/>
          </p:cNvSpPr>
          <p:nvPr>
            <p:ph idx="1"/>
          </p:nvPr>
        </p:nvSpPr>
        <p:spPr>
          <a:xfrm>
            <a:off x="1130270" y="1787236"/>
            <a:ext cx="9603275" cy="4322619"/>
          </a:xfrm>
        </p:spPr>
        <p:txBody>
          <a:bodyPr>
            <a:normAutofit fontScale="92500" lnSpcReduction="20000"/>
          </a:bodyPr>
          <a:lstStyle/>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endParaRPr lang="cs-CZ" dirty="0"/>
          </a:p>
        </p:txBody>
      </p:sp>
    </p:spTree>
    <p:extLst>
      <p:ext uri="{BB962C8B-B14F-4D97-AF65-F5344CB8AC3E}">
        <p14:creationId xmlns:p14="http://schemas.microsoft.com/office/powerpoint/2010/main" val="56201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B72D5C-7DA5-654D-9F08-3567D9D13138}"/>
              </a:ext>
            </a:extLst>
          </p:cNvPr>
          <p:cNvSpPr>
            <a:spLocks noGrp="1"/>
          </p:cNvSpPr>
          <p:nvPr>
            <p:ph type="title"/>
          </p:nvPr>
        </p:nvSpPr>
        <p:spPr/>
        <p:txBody>
          <a:bodyPr/>
          <a:lstStyle/>
          <a:p>
            <a:r>
              <a:rPr lang="cs-CZ" dirty="0" err="1"/>
              <a:t>Innovations</a:t>
            </a:r>
            <a:r>
              <a:rPr lang="cs-CZ" dirty="0"/>
              <a:t> </a:t>
            </a:r>
          </a:p>
        </p:txBody>
      </p:sp>
      <p:sp>
        <p:nvSpPr>
          <p:cNvPr id="3" name="Zástupný obsah 2">
            <a:extLst>
              <a:ext uri="{FF2B5EF4-FFF2-40B4-BE49-F238E27FC236}">
                <a16:creationId xmlns:a16="http://schemas.microsoft.com/office/drawing/2014/main" id="{A783A3F1-DC57-144A-85B1-2EB8F14087FF}"/>
              </a:ext>
            </a:extLst>
          </p:cNvPr>
          <p:cNvSpPr>
            <a:spLocks noGrp="1"/>
          </p:cNvSpPr>
          <p:nvPr>
            <p:ph idx="1"/>
          </p:nvPr>
        </p:nvSpPr>
        <p:spPr>
          <a:xfrm>
            <a:off x="1130270" y="1690254"/>
            <a:ext cx="9603275" cy="4502728"/>
          </a:xfrm>
        </p:spPr>
        <p:txBody>
          <a:bodyPr>
            <a:normAutofit lnSpcReduction="10000"/>
          </a:bodyPr>
          <a:lstStyle/>
          <a:p>
            <a:pPr algn="just"/>
            <a:r>
              <a:rPr lang="en-GB" dirty="0"/>
              <a:t>Innovation is the practical application of ideas that result in different new types of new offerings, like </a:t>
            </a:r>
          </a:p>
          <a:p>
            <a:pPr lvl="1" algn="just"/>
            <a:r>
              <a:rPr lang="en-GB" dirty="0"/>
              <a:t>…, </a:t>
            </a:r>
          </a:p>
          <a:p>
            <a:pPr lvl="1" algn="just"/>
            <a:r>
              <a:rPr lang="en-GB" dirty="0"/>
              <a:t>…, </a:t>
            </a:r>
          </a:p>
          <a:p>
            <a:pPr lvl="1" algn="just"/>
            <a:r>
              <a:rPr lang="en-GB" dirty="0"/>
              <a:t>…and </a:t>
            </a:r>
          </a:p>
          <a:p>
            <a:pPr lvl="1" algn="just"/>
            <a:r>
              <a:rPr lang="en-GB" dirty="0"/>
              <a:t>…</a:t>
            </a:r>
          </a:p>
          <a:p>
            <a:pPr lvl="1" algn="just"/>
            <a:r>
              <a:rPr lang="en-GB" dirty="0"/>
              <a:t>intending to improve or disrupt existing applications or creating new solutions.</a:t>
            </a:r>
          </a:p>
          <a:p>
            <a:pPr algn="just"/>
            <a:r>
              <a:rPr lang="en-GB" dirty="0"/>
              <a:t>It doesn’t matter if you are getting the ideas from outside the organization, through brainstorming, combining of existing ideas, or radical new thinking within your field. </a:t>
            </a:r>
          </a:p>
          <a:p>
            <a:pPr algn="just"/>
            <a:r>
              <a:rPr lang="en-GB" dirty="0"/>
              <a:t>But it should be at … and it should … to ensure business survival.</a:t>
            </a:r>
          </a:p>
          <a:p>
            <a:pPr marL="0" indent="0" algn="just">
              <a:buNone/>
            </a:pPr>
            <a:endParaRPr lang="en-GB" dirty="0"/>
          </a:p>
        </p:txBody>
      </p:sp>
    </p:spTree>
    <p:extLst>
      <p:ext uri="{BB962C8B-B14F-4D97-AF65-F5344CB8AC3E}">
        <p14:creationId xmlns:p14="http://schemas.microsoft.com/office/powerpoint/2010/main" val="3325796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5EE9AB-9238-5941-9293-A81D529AB815}"/>
              </a:ext>
            </a:extLst>
          </p:cNvPr>
          <p:cNvSpPr>
            <a:spLocks noGrp="1"/>
          </p:cNvSpPr>
          <p:nvPr>
            <p:ph type="title"/>
          </p:nvPr>
        </p:nvSpPr>
        <p:spPr/>
        <p:txBody>
          <a:bodyPr/>
          <a:lstStyle/>
          <a:p>
            <a:r>
              <a:rPr lang="en-US" dirty="0"/>
              <a:t>Protection of innovations</a:t>
            </a:r>
          </a:p>
        </p:txBody>
      </p:sp>
      <p:sp>
        <p:nvSpPr>
          <p:cNvPr id="3" name="Zástupný obsah 2">
            <a:extLst>
              <a:ext uri="{FF2B5EF4-FFF2-40B4-BE49-F238E27FC236}">
                <a16:creationId xmlns:a16="http://schemas.microsoft.com/office/drawing/2014/main" id="{473BBF84-0A91-EA4D-A780-0989DE3B5FD2}"/>
              </a:ext>
            </a:extLst>
          </p:cNvPr>
          <p:cNvSpPr>
            <a:spLocks noGrp="1"/>
          </p:cNvSpPr>
          <p:nvPr>
            <p:ph idx="1"/>
          </p:nvPr>
        </p:nvSpPr>
        <p:spPr>
          <a:xfrm>
            <a:off x="1130270" y="1787236"/>
            <a:ext cx="9603275" cy="4308764"/>
          </a:xfrm>
        </p:spPr>
        <p:txBody>
          <a:bodyPr>
            <a:normAutofit fontScale="85000" lnSpcReduction="10000"/>
          </a:bodyPr>
          <a:lstStyle/>
          <a:p>
            <a:pPr algn="just">
              <a:lnSpc>
                <a:spcPct val="150000"/>
              </a:lnSpc>
            </a:pPr>
            <a:r>
              <a:rPr lang="en-US"/>
              <a:t>Innovation is a calculated risk that needs to be addressed. </a:t>
            </a:r>
          </a:p>
          <a:p>
            <a:pPr algn="just">
              <a:lnSpc>
                <a:spcPct val="150000"/>
              </a:lnSpc>
            </a:pPr>
            <a:r>
              <a:rPr lang="en-US"/>
              <a:t>Not all projects will be successful, and the company’s process needs to be managed to filter out potential fails before they have a too big impact on your innovation budget. </a:t>
            </a:r>
          </a:p>
          <a:p>
            <a:pPr algn="just">
              <a:lnSpc>
                <a:spcPct val="150000"/>
              </a:lnSpc>
            </a:pPr>
            <a:r>
              <a:rPr lang="en-US"/>
              <a:t>Try to streamline the process and maybe create your own innovation program which covers some of the points mentioned above. </a:t>
            </a:r>
          </a:p>
          <a:p>
            <a:pPr algn="just">
              <a:lnSpc>
                <a:spcPct val="150000"/>
              </a:lnSpc>
            </a:pPr>
            <a:r>
              <a:rPr lang="en-US"/>
              <a:t>This way you can manage it better and get a better overview.</a:t>
            </a:r>
          </a:p>
          <a:p>
            <a:pPr algn="just">
              <a:lnSpc>
                <a:spcPct val="150000"/>
              </a:lnSpc>
            </a:pPr>
            <a:r>
              <a:rPr lang="en-US"/>
              <a:t>There are many ways in which you can protect your innovation. We focus here on the 2 major protection methods which are either “legal protection” or being the market leader due to a “first-mover advantage”.</a:t>
            </a:r>
          </a:p>
        </p:txBody>
      </p:sp>
    </p:spTree>
    <p:extLst>
      <p:ext uri="{BB962C8B-B14F-4D97-AF65-F5344CB8AC3E}">
        <p14:creationId xmlns:p14="http://schemas.microsoft.com/office/powerpoint/2010/main" val="4200227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427471-7D32-B843-B83B-455DD98881F9}"/>
              </a:ext>
            </a:extLst>
          </p:cNvPr>
          <p:cNvSpPr>
            <a:spLocks noGrp="1"/>
          </p:cNvSpPr>
          <p:nvPr>
            <p:ph type="title"/>
          </p:nvPr>
        </p:nvSpPr>
        <p:spPr/>
        <p:txBody>
          <a:bodyPr/>
          <a:lstStyle/>
          <a:p>
            <a:r>
              <a:rPr lang="en-US" dirty="0"/>
              <a:t>Protection of innovations</a:t>
            </a:r>
            <a:endParaRPr lang="cs-CZ" dirty="0"/>
          </a:p>
        </p:txBody>
      </p:sp>
      <p:sp>
        <p:nvSpPr>
          <p:cNvPr id="3" name="Zástupný obsah 2">
            <a:extLst>
              <a:ext uri="{FF2B5EF4-FFF2-40B4-BE49-F238E27FC236}">
                <a16:creationId xmlns:a16="http://schemas.microsoft.com/office/drawing/2014/main" id="{043B21BF-0E58-6743-858E-01184DB7395E}"/>
              </a:ext>
            </a:extLst>
          </p:cNvPr>
          <p:cNvSpPr>
            <a:spLocks noGrp="1"/>
          </p:cNvSpPr>
          <p:nvPr>
            <p:ph idx="1"/>
          </p:nvPr>
        </p:nvSpPr>
        <p:spPr>
          <a:xfrm>
            <a:off x="1130270" y="1828800"/>
            <a:ext cx="9603275" cy="4294909"/>
          </a:xfrm>
        </p:spPr>
        <p:txBody>
          <a:bodyPr>
            <a:normAutofit fontScale="85000" lnSpcReduction="10000"/>
          </a:bodyPr>
          <a:lstStyle/>
          <a:p>
            <a:pPr algn="just">
              <a:lnSpc>
                <a:spcPct val="150000"/>
              </a:lnSpc>
            </a:pPr>
            <a:r>
              <a:rPr lang="en-US" b="1" dirty="0"/>
              <a:t>1. Legal Protection</a:t>
            </a:r>
          </a:p>
          <a:p>
            <a:pPr algn="just">
              <a:lnSpc>
                <a:spcPct val="150000"/>
              </a:lnSpc>
            </a:pPr>
            <a:r>
              <a:rPr lang="en-US" dirty="0"/>
              <a:t>Depending on the type of innovation, it might be useful to </a:t>
            </a:r>
            <a:r>
              <a:rPr lang="en-GB" dirty="0"/>
              <a:t>… </a:t>
            </a:r>
            <a:r>
              <a:rPr lang="en-US" dirty="0"/>
              <a:t> your invention to monetize it and protect it from others. </a:t>
            </a:r>
          </a:p>
          <a:p>
            <a:pPr algn="just">
              <a:lnSpc>
                <a:spcPct val="150000"/>
              </a:lnSpc>
            </a:pPr>
            <a:r>
              <a:rPr lang="en-US" dirty="0"/>
              <a:t>There also needs to be an understanding of the </a:t>
            </a:r>
            <a:r>
              <a:rPr lang="en-GB" dirty="0"/>
              <a:t>… </a:t>
            </a:r>
            <a:r>
              <a:rPr lang="en-US" dirty="0"/>
              <a:t>. </a:t>
            </a:r>
          </a:p>
          <a:p>
            <a:pPr algn="just">
              <a:lnSpc>
                <a:spcPct val="150000"/>
              </a:lnSpc>
            </a:pPr>
            <a:r>
              <a:rPr lang="en-US" dirty="0"/>
              <a:t>While the initial cost might not be as high, it can be that the legal costs to enforce possible patent infringements can skyrocket and make it harder for smaller companies to get their right.</a:t>
            </a:r>
          </a:p>
          <a:p>
            <a:pPr algn="just">
              <a:lnSpc>
                <a:spcPct val="150000"/>
              </a:lnSpc>
            </a:pPr>
            <a:r>
              <a:rPr lang="en-US" dirty="0"/>
              <a:t>It is also important to understand that not everything can be protected and patented. While products, processes, and technologies are usually easier to be protected/patented, it’s harder/impossible to protect software or business models.</a:t>
            </a:r>
          </a:p>
          <a:p>
            <a:pPr algn="just">
              <a:lnSpc>
                <a:spcPct val="150000"/>
              </a:lnSpc>
            </a:pPr>
            <a:endParaRPr lang="en-US" dirty="0"/>
          </a:p>
        </p:txBody>
      </p:sp>
    </p:spTree>
    <p:extLst>
      <p:ext uri="{BB962C8B-B14F-4D97-AF65-F5344CB8AC3E}">
        <p14:creationId xmlns:p14="http://schemas.microsoft.com/office/powerpoint/2010/main" val="3011969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0B9358-3E5A-7A4C-BAB8-607392A7C1A4}"/>
              </a:ext>
            </a:extLst>
          </p:cNvPr>
          <p:cNvSpPr>
            <a:spLocks noGrp="1"/>
          </p:cNvSpPr>
          <p:nvPr>
            <p:ph type="title"/>
          </p:nvPr>
        </p:nvSpPr>
        <p:spPr/>
        <p:txBody>
          <a:bodyPr/>
          <a:lstStyle/>
          <a:p>
            <a:r>
              <a:rPr lang="en-US" dirty="0"/>
              <a:t>Protection of innovations</a:t>
            </a:r>
            <a:endParaRPr lang="cs-CZ" dirty="0"/>
          </a:p>
        </p:txBody>
      </p:sp>
      <p:sp>
        <p:nvSpPr>
          <p:cNvPr id="3" name="Zástupný obsah 2">
            <a:extLst>
              <a:ext uri="{FF2B5EF4-FFF2-40B4-BE49-F238E27FC236}">
                <a16:creationId xmlns:a16="http://schemas.microsoft.com/office/drawing/2014/main" id="{4464EF9C-F5FE-B24E-9582-F564CB72FCC2}"/>
              </a:ext>
            </a:extLst>
          </p:cNvPr>
          <p:cNvSpPr>
            <a:spLocks noGrp="1"/>
          </p:cNvSpPr>
          <p:nvPr>
            <p:ph idx="1"/>
          </p:nvPr>
        </p:nvSpPr>
        <p:spPr>
          <a:xfrm>
            <a:off x="1130270" y="1510145"/>
            <a:ext cx="9603275" cy="3956200"/>
          </a:xfrm>
        </p:spPr>
        <p:txBody>
          <a:bodyPr>
            <a:normAutofit lnSpcReduction="10000"/>
          </a:bodyPr>
          <a:lstStyle/>
          <a:p>
            <a:pPr algn="just">
              <a:lnSpc>
                <a:spcPct val="150000"/>
              </a:lnSpc>
            </a:pPr>
            <a:r>
              <a:rPr lang="en-US" b="1" dirty="0"/>
              <a:t>2. First-Mover Advantage</a:t>
            </a:r>
          </a:p>
          <a:p>
            <a:pPr algn="just">
              <a:lnSpc>
                <a:spcPct val="150000"/>
              </a:lnSpc>
            </a:pPr>
            <a:r>
              <a:rPr lang="en-US" dirty="0"/>
              <a:t>Especially software companies make use of the first-mover advantage. A company that has a new process, new business model, or new product tries to get as much market share as possible while the competition is still developing its offering. </a:t>
            </a:r>
          </a:p>
          <a:p>
            <a:pPr algn="just">
              <a:lnSpc>
                <a:spcPct val="150000"/>
              </a:lnSpc>
            </a:pPr>
            <a:r>
              <a:rPr lang="en-US" dirty="0"/>
              <a:t>This </a:t>
            </a:r>
            <a:r>
              <a:rPr lang="en-US" dirty="0" err="1"/>
              <a:t>headstart</a:t>
            </a:r>
            <a:r>
              <a:rPr lang="en-US" dirty="0"/>
              <a:t> gives the first-mover the advantage of incrementally improving the product. This way it’s possible to grab a market share and offer a better product/service faster than others.</a:t>
            </a:r>
          </a:p>
          <a:p>
            <a:pPr algn="just">
              <a:lnSpc>
                <a:spcPct val="150000"/>
              </a:lnSpc>
            </a:pPr>
            <a:endParaRPr lang="en-US" dirty="0"/>
          </a:p>
        </p:txBody>
      </p:sp>
    </p:spTree>
    <p:extLst>
      <p:ext uri="{BB962C8B-B14F-4D97-AF65-F5344CB8AC3E}">
        <p14:creationId xmlns:p14="http://schemas.microsoft.com/office/powerpoint/2010/main" val="134252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28C466-A122-FE4A-8219-255A0229C224}"/>
              </a:ext>
            </a:extLst>
          </p:cNvPr>
          <p:cNvSpPr>
            <a:spLocks noGrp="1"/>
          </p:cNvSpPr>
          <p:nvPr>
            <p:ph type="title"/>
          </p:nvPr>
        </p:nvSpPr>
        <p:spPr/>
        <p:txBody>
          <a:bodyPr/>
          <a:lstStyle/>
          <a:p>
            <a:r>
              <a:rPr lang="cs-CZ" dirty="0"/>
              <a:t>Digital </a:t>
            </a:r>
            <a:r>
              <a:rPr lang="cs-CZ" dirty="0" err="1"/>
              <a:t>ecosystem</a:t>
            </a:r>
            <a:endParaRPr lang="cs-CZ" dirty="0"/>
          </a:p>
        </p:txBody>
      </p:sp>
      <p:sp>
        <p:nvSpPr>
          <p:cNvPr id="3" name="Zástupný obsah 2">
            <a:extLst>
              <a:ext uri="{FF2B5EF4-FFF2-40B4-BE49-F238E27FC236}">
                <a16:creationId xmlns:a16="http://schemas.microsoft.com/office/drawing/2014/main" id="{B342631C-B155-4943-AE09-CCA32EE608FE}"/>
              </a:ext>
            </a:extLst>
          </p:cNvPr>
          <p:cNvSpPr>
            <a:spLocks noGrp="1"/>
          </p:cNvSpPr>
          <p:nvPr>
            <p:ph idx="1"/>
          </p:nvPr>
        </p:nvSpPr>
        <p:spPr>
          <a:xfrm>
            <a:off x="1130270" y="1803042"/>
            <a:ext cx="9603275" cy="4314423"/>
          </a:xfrm>
        </p:spPr>
        <p:txBody>
          <a:bodyPr>
            <a:normAutofit fontScale="92500"/>
          </a:bodyPr>
          <a:lstStyle/>
          <a:p>
            <a:pPr algn="just">
              <a:lnSpc>
                <a:spcPct val="170000"/>
              </a:lnSpc>
            </a:pPr>
            <a:r>
              <a:rPr lang="en-US" dirty="0"/>
              <a:t>One of the most promising (and already proven) </a:t>
            </a:r>
            <a:r>
              <a:rPr lang="en-US" dirty="0">
                <a:hlinkClick r:id="rId2"/>
              </a:rPr>
              <a:t>digital business models</a:t>
            </a:r>
            <a:r>
              <a:rPr lang="en-US" dirty="0"/>
              <a:t> of the 21st century now is the </a:t>
            </a:r>
            <a:r>
              <a:rPr lang="en-GB" dirty="0"/>
              <a:t>… </a:t>
            </a:r>
            <a:r>
              <a:rPr lang="en-US" dirty="0"/>
              <a:t> and </a:t>
            </a:r>
            <a:r>
              <a:rPr lang="en-GB" dirty="0"/>
              <a:t>… </a:t>
            </a:r>
            <a:r>
              <a:rPr lang="en-US" dirty="0"/>
              <a:t>. This is why it’s important to understand what digital ecosystems are and what roles you can have in these ecosystems.</a:t>
            </a:r>
          </a:p>
          <a:p>
            <a:pPr>
              <a:lnSpc>
                <a:spcPct val="170000"/>
              </a:lnSpc>
            </a:pPr>
            <a:r>
              <a:rPr lang="cs-CZ" dirty="0" err="1"/>
              <a:t>The</a:t>
            </a:r>
            <a:r>
              <a:rPr lang="cs-CZ" dirty="0"/>
              <a:t> variety </a:t>
            </a:r>
            <a:r>
              <a:rPr lang="cs-CZ" dirty="0" err="1"/>
              <a:t>of</a:t>
            </a:r>
            <a:r>
              <a:rPr lang="cs-CZ" dirty="0"/>
              <a:t> </a:t>
            </a:r>
            <a:r>
              <a:rPr lang="cs-CZ" dirty="0" err="1"/>
              <a:t>digital</a:t>
            </a:r>
            <a:r>
              <a:rPr lang="cs-CZ" dirty="0"/>
              <a:t> </a:t>
            </a:r>
            <a:r>
              <a:rPr lang="cs-CZ" dirty="0" err="1"/>
              <a:t>ecosystems</a:t>
            </a:r>
            <a:r>
              <a:rPr lang="cs-CZ" dirty="0"/>
              <a:t> </a:t>
            </a:r>
            <a:r>
              <a:rPr lang="cs-CZ" dirty="0" err="1"/>
              <a:t>is</a:t>
            </a:r>
            <a:r>
              <a:rPr lang="cs-CZ" dirty="0"/>
              <a:t> </a:t>
            </a:r>
            <a:r>
              <a:rPr lang="cs-CZ" dirty="0" err="1"/>
              <a:t>already</a:t>
            </a:r>
            <a:r>
              <a:rPr lang="cs-CZ" dirty="0"/>
              <a:t> </a:t>
            </a:r>
            <a:r>
              <a:rPr lang="cs-CZ" dirty="0" err="1"/>
              <a:t>broad</a:t>
            </a:r>
            <a:r>
              <a:rPr lang="cs-CZ" dirty="0"/>
              <a:t> and most </a:t>
            </a:r>
            <a:r>
              <a:rPr lang="cs-CZ" dirty="0" err="1"/>
              <a:t>of</a:t>
            </a:r>
            <a:r>
              <a:rPr lang="cs-CZ" dirty="0"/>
              <a:t> </a:t>
            </a:r>
            <a:r>
              <a:rPr lang="cs-CZ" dirty="0" err="1"/>
              <a:t>the</a:t>
            </a:r>
            <a:r>
              <a:rPr lang="cs-CZ" dirty="0"/>
              <a:t> </a:t>
            </a:r>
            <a:r>
              <a:rPr lang="cs-CZ" dirty="0" err="1"/>
              <a:t>well-known</a:t>
            </a:r>
            <a:r>
              <a:rPr lang="cs-CZ" dirty="0"/>
              <a:t> </a:t>
            </a:r>
            <a:r>
              <a:rPr lang="cs-CZ" dirty="0" err="1"/>
              <a:t>ecosystems</a:t>
            </a:r>
            <a:r>
              <a:rPr lang="cs-CZ" dirty="0"/>
              <a:t> </a:t>
            </a:r>
            <a:r>
              <a:rPr lang="cs-CZ" dirty="0" err="1"/>
              <a:t>span</a:t>
            </a:r>
            <a:r>
              <a:rPr lang="cs-CZ" dirty="0"/>
              <a:t> </a:t>
            </a:r>
            <a:r>
              <a:rPr lang="en-GB" dirty="0"/>
              <a:t>… </a:t>
            </a:r>
            <a:r>
              <a:rPr lang="cs-CZ" dirty="0"/>
              <a:t>and </a:t>
            </a:r>
            <a:r>
              <a:rPr lang="cs-CZ" dirty="0" err="1"/>
              <a:t>involve</a:t>
            </a:r>
            <a:r>
              <a:rPr lang="cs-CZ" dirty="0"/>
              <a:t> </a:t>
            </a:r>
            <a:r>
              <a:rPr lang="en-GB" dirty="0"/>
              <a:t>… </a:t>
            </a:r>
            <a:r>
              <a:rPr lang="cs-CZ" dirty="0" err="1"/>
              <a:t>of</a:t>
            </a:r>
            <a:r>
              <a:rPr lang="cs-CZ" dirty="0"/>
              <a:t> </a:t>
            </a:r>
            <a:r>
              <a:rPr lang="cs-CZ" dirty="0" err="1"/>
              <a:t>industry</a:t>
            </a:r>
            <a:r>
              <a:rPr lang="cs-CZ" dirty="0"/>
              <a:t>, </a:t>
            </a:r>
            <a:r>
              <a:rPr lang="cs-CZ" dirty="0" err="1"/>
              <a:t>partners</a:t>
            </a:r>
            <a:r>
              <a:rPr lang="cs-CZ" dirty="0"/>
              <a:t>, </a:t>
            </a:r>
            <a:r>
              <a:rPr lang="cs-CZ" dirty="0" err="1"/>
              <a:t>competitors</a:t>
            </a:r>
            <a:r>
              <a:rPr lang="cs-CZ" dirty="0"/>
              <a:t>, </a:t>
            </a:r>
            <a:r>
              <a:rPr lang="cs-CZ" dirty="0" err="1"/>
              <a:t>customers</a:t>
            </a:r>
            <a:r>
              <a:rPr lang="cs-CZ" dirty="0"/>
              <a:t>, and </a:t>
            </a:r>
            <a:r>
              <a:rPr lang="cs-CZ" dirty="0" err="1"/>
              <a:t>businesses</a:t>
            </a:r>
            <a:r>
              <a:rPr lang="cs-CZ" dirty="0"/>
              <a:t>. </a:t>
            </a:r>
            <a:r>
              <a:rPr lang="cs-CZ" dirty="0" err="1"/>
              <a:t>This</a:t>
            </a:r>
            <a:r>
              <a:rPr lang="cs-CZ" dirty="0"/>
              <a:t> </a:t>
            </a:r>
            <a:r>
              <a:rPr lang="cs-CZ" dirty="0" err="1"/>
              <a:t>defies</a:t>
            </a:r>
            <a:r>
              <a:rPr lang="cs-CZ" dirty="0"/>
              <a:t> </a:t>
            </a:r>
            <a:r>
              <a:rPr lang="cs-CZ" dirty="0" err="1"/>
              <a:t>also</a:t>
            </a:r>
            <a:r>
              <a:rPr lang="cs-CZ" dirty="0"/>
              <a:t> </a:t>
            </a:r>
            <a:r>
              <a:rPr lang="cs-CZ" dirty="0" err="1"/>
              <a:t>traditional</a:t>
            </a:r>
            <a:r>
              <a:rPr lang="cs-CZ" dirty="0"/>
              <a:t> </a:t>
            </a:r>
            <a:r>
              <a:rPr lang="cs-CZ" dirty="0" err="1"/>
              <a:t>mindsets</a:t>
            </a:r>
            <a:r>
              <a:rPr lang="cs-CZ" dirty="0"/>
              <a:t> in </a:t>
            </a:r>
            <a:r>
              <a:rPr lang="cs-CZ" dirty="0" err="1"/>
              <a:t>the</a:t>
            </a:r>
            <a:r>
              <a:rPr lang="cs-CZ" dirty="0"/>
              <a:t> </a:t>
            </a:r>
            <a:r>
              <a:rPr lang="cs-CZ" dirty="0" err="1"/>
              <a:t>industry</a:t>
            </a:r>
            <a:r>
              <a:rPr lang="cs-CZ" dirty="0"/>
              <a:t>. </a:t>
            </a:r>
            <a:r>
              <a:rPr lang="cs-CZ" dirty="0" err="1"/>
              <a:t>The</a:t>
            </a:r>
            <a:r>
              <a:rPr lang="cs-CZ" dirty="0"/>
              <a:t> “</a:t>
            </a:r>
            <a:r>
              <a:rPr lang="en-GB" dirty="0"/>
              <a:t>… </a:t>
            </a:r>
            <a:r>
              <a:rPr lang="cs-CZ" dirty="0"/>
              <a:t>” </a:t>
            </a:r>
            <a:r>
              <a:rPr lang="cs-CZ" dirty="0" err="1"/>
              <a:t>approach</a:t>
            </a:r>
            <a:r>
              <a:rPr lang="cs-CZ" dirty="0"/>
              <a:t> </a:t>
            </a:r>
            <a:r>
              <a:rPr lang="cs-CZ" dirty="0" err="1"/>
              <a:t>is</a:t>
            </a:r>
            <a:r>
              <a:rPr lang="cs-CZ" dirty="0"/>
              <a:t> </a:t>
            </a:r>
            <a:r>
              <a:rPr lang="cs-CZ" dirty="0" err="1"/>
              <a:t>breaking</a:t>
            </a:r>
            <a:r>
              <a:rPr lang="cs-CZ" dirty="0"/>
              <a:t> </a:t>
            </a:r>
            <a:r>
              <a:rPr lang="cs-CZ" dirty="0" err="1"/>
              <a:t>apart</a:t>
            </a:r>
            <a:r>
              <a:rPr lang="cs-CZ" dirty="0"/>
              <a:t> and a </a:t>
            </a:r>
            <a:r>
              <a:rPr lang="cs-CZ" dirty="0" err="1"/>
              <a:t>mindset</a:t>
            </a:r>
            <a:r>
              <a:rPr lang="cs-CZ" dirty="0"/>
              <a:t> </a:t>
            </a:r>
            <a:r>
              <a:rPr lang="cs-CZ" dirty="0" err="1"/>
              <a:t>of</a:t>
            </a:r>
            <a:r>
              <a:rPr lang="cs-CZ" dirty="0"/>
              <a:t> “</a:t>
            </a:r>
            <a:r>
              <a:rPr lang="en-GB" dirty="0"/>
              <a:t>… </a:t>
            </a:r>
            <a:r>
              <a:rPr lang="cs-CZ" dirty="0"/>
              <a:t>” </a:t>
            </a:r>
            <a:r>
              <a:rPr lang="cs-CZ" dirty="0" err="1"/>
              <a:t>comes</a:t>
            </a:r>
            <a:r>
              <a:rPr lang="cs-CZ" dirty="0"/>
              <a:t> forward. </a:t>
            </a:r>
            <a:r>
              <a:rPr lang="cs-CZ" dirty="0" err="1"/>
              <a:t>That</a:t>
            </a:r>
            <a:r>
              <a:rPr lang="cs-CZ" dirty="0"/>
              <a:t> </a:t>
            </a:r>
            <a:r>
              <a:rPr lang="cs-CZ" dirty="0" err="1"/>
              <a:t>is</a:t>
            </a:r>
            <a:r>
              <a:rPr lang="cs-CZ" dirty="0"/>
              <a:t> </a:t>
            </a:r>
            <a:r>
              <a:rPr lang="cs-CZ" dirty="0" err="1"/>
              <a:t>why</a:t>
            </a:r>
            <a:r>
              <a:rPr lang="cs-CZ" dirty="0"/>
              <a:t> </a:t>
            </a:r>
            <a:r>
              <a:rPr lang="cs-CZ" dirty="0" err="1"/>
              <a:t>it</a:t>
            </a:r>
            <a:r>
              <a:rPr lang="cs-CZ" dirty="0"/>
              <a:t> </a:t>
            </a:r>
            <a:r>
              <a:rPr lang="cs-CZ" dirty="0" err="1"/>
              <a:t>is</a:t>
            </a:r>
            <a:r>
              <a:rPr lang="cs-CZ" dirty="0"/>
              <a:t> </a:t>
            </a:r>
            <a:r>
              <a:rPr lang="cs-CZ" dirty="0" err="1"/>
              <a:t>also</a:t>
            </a:r>
            <a:r>
              <a:rPr lang="cs-CZ" dirty="0"/>
              <a:t> </a:t>
            </a:r>
            <a:r>
              <a:rPr lang="cs-CZ" dirty="0" err="1"/>
              <a:t>one</a:t>
            </a:r>
            <a:r>
              <a:rPr lang="cs-CZ" dirty="0"/>
              <a:t> </a:t>
            </a:r>
            <a:r>
              <a:rPr lang="cs-CZ" dirty="0" err="1"/>
              <a:t>of</a:t>
            </a:r>
            <a:r>
              <a:rPr lang="cs-CZ" dirty="0"/>
              <a:t> </a:t>
            </a:r>
            <a:r>
              <a:rPr lang="cs-CZ" dirty="0" err="1"/>
              <a:t>the</a:t>
            </a:r>
            <a:r>
              <a:rPr lang="cs-CZ" dirty="0"/>
              <a:t> most </a:t>
            </a:r>
            <a:r>
              <a:rPr lang="cs-CZ" dirty="0" err="1"/>
              <a:t>successful</a:t>
            </a:r>
            <a:r>
              <a:rPr lang="cs-CZ" dirty="0"/>
              <a:t> </a:t>
            </a:r>
            <a:r>
              <a:rPr lang="cs-CZ" dirty="0">
                <a:hlinkClick r:id="rId3"/>
              </a:rPr>
              <a:t>disruptive business models</a:t>
            </a:r>
            <a:r>
              <a:rPr lang="cs-CZ" dirty="0"/>
              <a:t>.</a:t>
            </a:r>
            <a:endParaRPr lang="en-US" dirty="0"/>
          </a:p>
        </p:txBody>
      </p:sp>
    </p:spTree>
    <p:extLst>
      <p:ext uri="{BB962C8B-B14F-4D97-AF65-F5344CB8AC3E}">
        <p14:creationId xmlns:p14="http://schemas.microsoft.com/office/powerpoint/2010/main" val="330138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BA1D18-7DFB-E248-B72D-A005CADE9401}"/>
              </a:ext>
            </a:extLst>
          </p:cNvPr>
          <p:cNvSpPr>
            <a:spLocks noGrp="1"/>
          </p:cNvSpPr>
          <p:nvPr>
            <p:ph type="title"/>
          </p:nvPr>
        </p:nvSpPr>
        <p:spPr/>
        <p:txBody>
          <a:bodyPr/>
          <a:lstStyle/>
          <a:p>
            <a:r>
              <a:rPr lang="cs-CZ" dirty="0"/>
              <a:t>Digital </a:t>
            </a:r>
            <a:r>
              <a:rPr lang="cs-CZ" dirty="0" err="1"/>
              <a:t>eCosystem</a:t>
            </a:r>
            <a:r>
              <a:rPr lang="cs-CZ" dirty="0"/>
              <a:t> </a:t>
            </a:r>
            <a:r>
              <a:rPr lang="cs-CZ" dirty="0" err="1"/>
              <a:t>example</a:t>
            </a:r>
            <a:r>
              <a:rPr lang="cs-CZ" dirty="0"/>
              <a:t>: Amazon</a:t>
            </a:r>
          </a:p>
        </p:txBody>
      </p:sp>
      <p:sp>
        <p:nvSpPr>
          <p:cNvPr id="3" name="Zástupný obsah 2">
            <a:extLst>
              <a:ext uri="{FF2B5EF4-FFF2-40B4-BE49-F238E27FC236}">
                <a16:creationId xmlns:a16="http://schemas.microsoft.com/office/drawing/2014/main" id="{D8EE2A6C-E2CF-1749-937A-139DFDC711A7}"/>
              </a:ext>
            </a:extLst>
          </p:cNvPr>
          <p:cNvSpPr>
            <a:spLocks noGrp="1"/>
          </p:cNvSpPr>
          <p:nvPr>
            <p:ph idx="1"/>
          </p:nvPr>
        </p:nvSpPr>
        <p:spPr>
          <a:xfrm>
            <a:off x="1130270" y="1609859"/>
            <a:ext cx="9603275" cy="4572000"/>
          </a:xfrm>
        </p:spPr>
        <p:txBody>
          <a:bodyPr>
            <a:normAutofit fontScale="92500" lnSpcReduction="20000"/>
          </a:bodyPr>
          <a:lstStyle/>
          <a:p>
            <a:pPr algn="just"/>
            <a:r>
              <a:rPr lang="en-US"/>
              <a:t>Since around the year, 2000 Amazon is constantly building on its digital ecosystem. First, the retail giant needed to build a giant server infrastructure around the globe to be able to serve the customers of their e-commerce platform. But soon Amazon began to rent out server capacity to other businesses. This step leads to </a:t>
            </a:r>
            <a:r>
              <a:rPr lang="en-US">
                <a:hlinkClick r:id="rId2"/>
              </a:rPr>
              <a:t>Amazon Web Services (AWS)</a:t>
            </a:r>
            <a:r>
              <a:rPr lang="en-US"/>
              <a:t> and was an important milestone for the company to create this massive ecosystem they have right now.</a:t>
            </a:r>
          </a:p>
          <a:p>
            <a:pPr algn="just"/>
            <a:r>
              <a:rPr lang="en-US"/>
              <a:t>Amazon used its own AWS infrastructure not only to supply other companies with infrastructure services but also used it as a launchpad for all other services like Amazon Prime Videos, Prime Music, Studio, etc. This led to a fast build-up of services around the Amazon universe and also a kind of lock-in for many users. They had the advantages of being a prime customer and receive packages faster, had access to Amazon Music, and even were able to watch series and movies from the prime library.</a:t>
            </a:r>
          </a:p>
          <a:p>
            <a:pPr algn="just"/>
            <a:endParaRPr lang="en-US"/>
          </a:p>
        </p:txBody>
      </p:sp>
    </p:spTree>
    <p:extLst>
      <p:ext uri="{BB962C8B-B14F-4D97-AF65-F5344CB8AC3E}">
        <p14:creationId xmlns:p14="http://schemas.microsoft.com/office/powerpoint/2010/main" val="728937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75DE36-F053-A447-83C9-287B9186F1DD}"/>
              </a:ext>
            </a:extLst>
          </p:cNvPr>
          <p:cNvSpPr>
            <a:spLocks noGrp="1"/>
          </p:cNvSpPr>
          <p:nvPr>
            <p:ph type="title"/>
          </p:nvPr>
        </p:nvSpPr>
        <p:spPr/>
        <p:txBody>
          <a:bodyPr/>
          <a:lstStyle/>
          <a:p>
            <a:r>
              <a:rPr lang="cs-CZ" dirty="0"/>
              <a:t>Digital </a:t>
            </a:r>
            <a:r>
              <a:rPr lang="cs-CZ" dirty="0" err="1"/>
              <a:t>eCosystem</a:t>
            </a:r>
            <a:r>
              <a:rPr lang="cs-CZ" dirty="0"/>
              <a:t> </a:t>
            </a:r>
            <a:r>
              <a:rPr lang="cs-CZ" dirty="0" err="1"/>
              <a:t>example</a:t>
            </a:r>
            <a:r>
              <a:rPr lang="cs-CZ" dirty="0"/>
              <a:t>: Amazon</a:t>
            </a:r>
          </a:p>
        </p:txBody>
      </p:sp>
      <p:sp>
        <p:nvSpPr>
          <p:cNvPr id="3" name="Zástupný obsah 2">
            <a:extLst>
              <a:ext uri="{FF2B5EF4-FFF2-40B4-BE49-F238E27FC236}">
                <a16:creationId xmlns:a16="http://schemas.microsoft.com/office/drawing/2014/main" id="{6F41A353-6A73-EF4F-9A01-CDEF421A93BE}"/>
              </a:ext>
            </a:extLst>
          </p:cNvPr>
          <p:cNvSpPr>
            <a:spLocks noGrp="1"/>
          </p:cNvSpPr>
          <p:nvPr>
            <p:ph idx="1"/>
          </p:nvPr>
        </p:nvSpPr>
        <p:spPr>
          <a:xfrm>
            <a:off x="1130270" y="2171768"/>
            <a:ext cx="9603275" cy="3958575"/>
          </a:xfrm>
        </p:spPr>
        <p:txBody>
          <a:bodyPr/>
          <a:lstStyle/>
          <a:p>
            <a:pPr algn="just">
              <a:lnSpc>
                <a:spcPct val="150000"/>
              </a:lnSpc>
            </a:pPr>
            <a:r>
              <a:rPr lang="en-US" dirty="0"/>
              <a:t>Amazon later then involved a lot of outside companies to participate in this ecosystem. So were the e-commerce part the first one to open up and allow even competitors to use this infrastructure of services and tools Amazon offered. This made them a huge success when looking at their whole Amazon ecosystem. </a:t>
            </a:r>
          </a:p>
          <a:p>
            <a:pPr algn="just">
              <a:lnSpc>
                <a:spcPct val="150000"/>
              </a:lnSpc>
            </a:pPr>
            <a:r>
              <a:rPr lang="en-US" dirty="0"/>
              <a:t>The following overview gives you a quick glimpse into the vast ecosystem Amazon built. There are more than 40 subsidiaries of Amazon today and there will be more in the future.</a:t>
            </a:r>
          </a:p>
        </p:txBody>
      </p:sp>
    </p:spTree>
    <p:extLst>
      <p:ext uri="{BB962C8B-B14F-4D97-AF65-F5344CB8AC3E}">
        <p14:creationId xmlns:p14="http://schemas.microsoft.com/office/powerpoint/2010/main" val="934149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Amazon Ecosystem overview">
            <a:extLst>
              <a:ext uri="{FF2B5EF4-FFF2-40B4-BE49-F238E27FC236}">
                <a16:creationId xmlns:a16="http://schemas.microsoft.com/office/drawing/2014/main" id="{EFA13D2D-BFB0-324F-93BF-A518A4BF2B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5921" y="347730"/>
            <a:ext cx="8752938" cy="5517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219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62D995-3B3B-4742-996F-1FAB83EA280D}"/>
              </a:ext>
            </a:extLst>
          </p:cNvPr>
          <p:cNvSpPr>
            <a:spLocks noGrp="1"/>
          </p:cNvSpPr>
          <p:nvPr>
            <p:ph type="title"/>
          </p:nvPr>
        </p:nvSpPr>
        <p:spPr/>
        <p:txBody>
          <a:bodyPr/>
          <a:lstStyle/>
          <a:p>
            <a:r>
              <a:rPr lang="cs-CZ" dirty="0"/>
              <a:t>Digital </a:t>
            </a:r>
            <a:r>
              <a:rPr lang="cs-CZ" dirty="0" err="1"/>
              <a:t>ecosystem</a:t>
            </a:r>
            <a:endParaRPr lang="cs-CZ" dirty="0"/>
          </a:p>
        </p:txBody>
      </p:sp>
      <p:sp>
        <p:nvSpPr>
          <p:cNvPr id="3" name="Zástupný obsah 2">
            <a:extLst>
              <a:ext uri="{FF2B5EF4-FFF2-40B4-BE49-F238E27FC236}">
                <a16:creationId xmlns:a16="http://schemas.microsoft.com/office/drawing/2014/main" id="{CA996218-E66A-384D-8E91-256EC38F975A}"/>
              </a:ext>
            </a:extLst>
          </p:cNvPr>
          <p:cNvSpPr>
            <a:spLocks noGrp="1"/>
          </p:cNvSpPr>
          <p:nvPr>
            <p:ph idx="1"/>
          </p:nvPr>
        </p:nvSpPr>
        <p:spPr>
          <a:xfrm>
            <a:off x="1130270" y="1687132"/>
            <a:ext cx="9603275" cy="4546243"/>
          </a:xfrm>
        </p:spPr>
        <p:txBody>
          <a:bodyPr>
            <a:normAutofit fontScale="85000" lnSpcReduction="10000"/>
          </a:bodyPr>
          <a:lstStyle/>
          <a:p>
            <a:pPr algn="just">
              <a:lnSpc>
                <a:spcPct val="170000"/>
              </a:lnSpc>
            </a:pPr>
            <a:r>
              <a:rPr lang="en-US" dirty="0"/>
              <a:t>A digital ecosystem is focusing on </a:t>
            </a:r>
            <a:r>
              <a:rPr lang="en-GB" dirty="0"/>
              <a:t>… </a:t>
            </a:r>
            <a:r>
              <a:rPr lang="en-US" dirty="0"/>
              <a:t>to customers by optimizing data and workflows from different internal departments, tools, systems, as well as customers, suppliers, and external partners. </a:t>
            </a:r>
          </a:p>
          <a:p>
            <a:pPr algn="just">
              <a:lnSpc>
                <a:spcPct val="170000"/>
              </a:lnSpc>
            </a:pPr>
            <a:r>
              <a:rPr lang="en-US" dirty="0"/>
              <a:t>It should remove </a:t>
            </a:r>
            <a:r>
              <a:rPr lang="en-GB" dirty="0"/>
              <a:t>… </a:t>
            </a:r>
            <a:r>
              <a:rPr lang="en-US" dirty="0"/>
              <a:t> from the customer journey and enable every participant in the ecosystem to use state of the art technologies and systems to fulfill their individual needs.</a:t>
            </a:r>
          </a:p>
          <a:p>
            <a:pPr algn="just">
              <a:lnSpc>
                <a:spcPct val="170000"/>
              </a:lnSpc>
            </a:pPr>
            <a:r>
              <a:rPr lang="en-US" dirty="0"/>
              <a:t>For these ecosystems offer customers a unified and easy to use system that delivers value through a variety of services, products, and insights. This also allows the platforms to </a:t>
            </a:r>
            <a:r>
              <a:rPr lang="en-US" dirty="0">
                <a:hlinkClick r:id="rId2"/>
              </a:rPr>
              <a:t>grow exponentially</a:t>
            </a:r>
            <a:r>
              <a:rPr lang="en-US" dirty="0"/>
              <a:t> and outpace the normal market by using several mechanics involved.</a:t>
            </a:r>
          </a:p>
        </p:txBody>
      </p:sp>
    </p:spTree>
    <p:extLst>
      <p:ext uri="{BB962C8B-B14F-4D97-AF65-F5344CB8AC3E}">
        <p14:creationId xmlns:p14="http://schemas.microsoft.com/office/powerpoint/2010/main" val="2155883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9ECC16-5634-A443-BBCC-DF045D2D0700}"/>
              </a:ext>
            </a:extLst>
          </p:cNvPr>
          <p:cNvSpPr>
            <a:spLocks noGrp="1"/>
          </p:cNvSpPr>
          <p:nvPr>
            <p:ph type="title"/>
          </p:nvPr>
        </p:nvSpPr>
        <p:spPr/>
        <p:txBody>
          <a:bodyPr/>
          <a:lstStyle/>
          <a:p>
            <a:r>
              <a:rPr lang="cs-CZ" dirty="0"/>
              <a:t>Digital </a:t>
            </a:r>
            <a:r>
              <a:rPr lang="cs-CZ" dirty="0" err="1"/>
              <a:t>ecosystem</a:t>
            </a:r>
            <a:endParaRPr lang="cs-CZ" dirty="0"/>
          </a:p>
        </p:txBody>
      </p:sp>
      <p:sp>
        <p:nvSpPr>
          <p:cNvPr id="3" name="Zástupný obsah 2">
            <a:extLst>
              <a:ext uri="{FF2B5EF4-FFF2-40B4-BE49-F238E27FC236}">
                <a16:creationId xmlns:a16="http://schemas.microsoft.com/office/drawing/2014/main" id="{766E3ADE-3338-B142-8044-8BEB146B89C2}"/>
              </a:ext>
            </a:extLst>
          </p:cNvPr>
          <p:cNvSpPr>
            <a:spLocks noGrp="1"/>
          </p:cNvSpPr>
          <p:nvPr>
            <p:ph idx="1"/>
          </p:nvPr>
        </p:nvSpPr>
        <p:spPr>
          <a:xfrm>
            <a:off x="1130270" y="1700010"/>
            <a:ext cx="9603275" cy="4559121"/>
          </a:xfrm>
        </p:spPr>
        <p:txBody>
          <a:bodyPr>
            <a:normAutofit fontScale="85000" lnSpcReduction="20000"/>
          </a:bodyPr>
          <a:lstStyle/>
          <a:p>
            <a:pPr algn="just">
              <a:lnSpc>
                <a:spcPct val="170000"/>
              </a:lnSpc>
            </a:pPr>
            <a:r>
              <a:rPr lang="en-US" dirty="0"/>
              <a:t>This also means that a </a:t>
            </a:r>
            <a:r>
              <a:rPr lang="en-GB" dirty="0"/>
              <a:t>… </a:t>
            </a:r>
            <a:r>
              <a:rPr lang="en-US" dirty="0"/>
              <a:t>are possible when scaling an ecosystem. From direct sales of products and services to advertisements, subscriptions, and many more. By understanding the customer better and realigning the product offering it is possible to grow the number of services and products offered with the numbers of insights gathered from the customers. This makes the digital ecosystems so </a:t>
            </a:r>
            <a:r>
              <a:rPr lang="en-GB" dirty="0"/>
              <a:t>… </a:t>
            </a:r>
            <a:r>
              <a:rPr lang="en-US" dirty="0"/>
              <a:t> and also so </a:t>
            </a:r>
            <a:r>
              <a:rPr lang="en-GB" dirty="0"/>
              <a:t>… </a:t>
            </a:r>
            <a:r>
              <a:rPr lang="en-US" dirty="0"/>
              <a:t> that the list of the most valuable companies in the world is led by companies harvesting the power of digital ecosystems. </a:t>
            </a:r>
          </a:p>
          <a:p>
            <a:pPr algn="just">
              <a:lnSpc>
                <a:spcPct val="170000"/>
              </a:lnSpc>
            </a:pPr>
            <a:r>
              <a:rPr lang="en-US" dirty="0"/>
              <a:t>There you find Apple, Google, Facebook, Microsoft, and many more who are using their customer base and an ecosystem approach to grow revenues and offer better products and services to their customers.</a:t>
            </a:r>
            <a:br>
              <a:rPr lang="en-US" dirty="0"/>
            </a:br>
            <a:endParaRPr lang="en-US" dirty="0"/>
          </a:p>
        </p:txBody>
      </p:sp>
    </p:spTree>
    <p:extLst>
      <p:ext uri="{BB962C8B-B14F-4D97-AF65-F5344CB8AC3E}">
        <p14:creationId xmlns:p14="http://schemas.microsoft.com/office/powerpoint/2010/main" val="10892427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D565AD-E286-394B-9B16-74EFD2C0A8AD}"/>
              </a:ext>
            </a:extLst>
          </p:cNvPr>
          <p:cNvSpPr>
            <a:spLocks noGrp="1"/>
          </p:cNvSpPr>
          <p:nvPr>
            <p:ph type="title"/>
          </p:nvPr>
        </p:nvSpPr>
        <p:spPr/>
        <p:txBody>
          <a:bodyPr/>
          <a:lstStyle/>
          <a:p>
            <a:r>
              <a:rPr lang="cs-CZ" dirty="0"/>
              <a:t>5 </a:t>
            </a:r>
            <a:r>
              <a:rPr lang="cs-CZ" dirty="0" err="1"/>
              <a:t>key</a:t>
            </a:r>
            <a:r>
              <a:rPr lang="cs-CZ" dirty="0"/>
              <a:t> </a:t>
            </a:r>
            <a:r>
              <a:rPr lang="cs-CZ" dirty="0" err="1"/>
              <a:t>characteristics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49DE17FD-5C67-744B-BFEA-7736173E5F9B}"/>
              </a:ext>
            </a:extLst>
          </p:cNvPr>
          <p:cNvSpPr>
            <a:spLocks noGrp="1"/>
          </p:cNvSpPr>
          <p:nvPr>
            <p:ph idx="1"/>
          </p:nvPr>
        </p:nvSpPr>
        <p:spPr>
          <a:xfrm>
            <a:off x="1130270" y="1674254"/>
            <a:ext cx="9603275" cy="4494726"/>
          </a:xfrm>
        </p:spPr>
        <p:txBody>
          <a:bodyPr>
            <a:normAutofit/>
          </a:bodyPr>
          <a:lstStyle/>
          <a:p>
            <a:pPr marL="0" indent="0" algn="just">
              <a:lnSpc>
                <a:spcPct val="170000"/>
              </a:lnSpc>
              <a:buNone/>
            </a:pPr>
            <a:r>
              <a:rPr lang="en-US" b="1" dirty="0"/>
              <a:t>1. </a:t>
            </a:r>
            <a:r>
              <a:rPr lang="en-GB" dirty="0"/>
              <a:t>… </a:t>
            </a:r>
            <a:endParaRPr lang="en-US" b="1" dirty="0"/>
          </a:p>
          <a:p>
            <a:pPr algn="just">
              <a:lnSpc>
                <a:spcPct val="170000"/>
              </a:lnSpc>
            </a:pPr>
            <a:r>
              <a:rPr lang="en-US" dirty="0"/>
              <a:t>When looking at the most successful digital ecosystems you see the strict focus on </a:t>
            </a:r>
            <a:r>
              <a:rPr lang="en-GB" dirty="0"/>
              <a:t>… </a:t>
            </a:r>
            <a:r>
              <a:rPr lang="en-US" dirty="0"/>
              <a:t>. </a:t>
            </a:r>
          </a:p>
          <a:p>
            <a:pPr algn="just">
              <a:lnSpc>
                <a:spcPct val="170000"/>
              </a:lnSpc>
            </a:pPr>
            <a:r>
              <a:rPr lang="en-US" dirty="0"/>
              <a:t>Sometimes these ecosystems didn’t even have a monetization model at the beginning as they focused on the customer and understanding the customer like we will learn in the next chapter about data before they even start to put a price tag on services or offerings. </a:t>
            </a:r>
          </a:p>
          <a:p>
            <a:pPr algn="just">
              <a:lnSpc>
                <a:spcPct val="170000"/>
              </a:lnSpc>
            </a:pPr>
            <a:endParaRPr lang="en-US" dirty="0"/>
          </a:p>
        </p:txBody>
      </p:sp>
    </p:spTree>
    <p:extLst>
      <p:ext uri="{BB962C8B-B14F-4D97-AF65-F5344CB8AC3E}">
        <p14:creationId xmlns:p14="http://schemas.microsoft.com/office/powerpoint/2010/main" val="1597321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A7DD45-02B1-7048-A7BE-EB7CCB54CA93}"/>
              </a:ext>
            </a:extLst>
          </p:cNvPr>
          <p:cNvSpPr>
            <a:spLocks noGrp="1"/>
          </p:cNvSpPr>
          <p:nvPr>
            <p:ph type="title"/>
          </p:nvPr>
        </p:nvSpPr>
        <p:spPr/>
        <p:txBody>
          <a:bodyPr/>
          <a:lstStyle/>
          <a:p>
            <a:r>
              <a:rPr lang="cs-CZ" dirty="0"/>
              <a:t>Peter </a:t>
            </a:r>
            <a:r>
              <a:rPr lang="cs-CZ" dirty="0" err="1"/>
              <a:t>Drucker</a:t>
            </a:r>
            <a:r>
              <a:rPr lang="cs-CZ" dirty="0"/>
              <a:t> point </a:t>
            </a:r>
            <a:r>
              <a:rPr lang="cs-CZ" dirty="0" err="1"/>
              <a:t>of</a:t>
            </a:r>
            <a:r>
              <a:rPr lang="cs-CZ" dirty="0"/>
              <a:t> </a:t>
            </a:r>
            <a:r>
              <a:rPr lang="cs-CZ" dirty="0" err="1"/>
              <a:t>view</a:t>
            </a:r>
            <a:endParaRPr lang="cs-CZ" dirty="0"/>
          </a:p>
        </p:txBody>
      </p:sp>
      <p:sp>
        <p:nvSpPr>
          <p:cNvPr id="3" name="Zástupný obsah 2">
            <a:extLst>
              <a:ext uri="{FF2B5EF4-FFF2-40B4-BE49-F238E27FC236}">
                <a16:creationId xmlns:a16="http://schemas.microsoft.com/office/drawing/2014/main" id="{DABFD94D-4310-C243-B7C2-55C1A1F25B2B}"/>
              </a:ext>
            </a:extLst>
          </p:cNvPr>
          <p:cNvSpPr>
            <a:spLocks noGrp="1"/>
          </p:cNvSpPr>
          <p:nvPr>
            <p:ph idx="1"/>
          </p:nvPr>
        </p:nvSpPr>
        <p:spPr>
          <a:xfrm>
            <a:off x="1130270" y="1759527"/>
            <a:ext cx="9603275" cy="3706818"/>
          </a:xfrm>
        </p:spPr>
        <p:txBody>
          <a:bodyPr/>
          <a:lstStyle/>
          <a:p>
            <a:pPr algn="just">
              <a:lnSpc>
                <a:spcPct val="150000"/>
              </a:lnSpc>
            </a:pPr>
            <a:r>
              <a:rPr lang="en-GB" dirty="0"/>
              <a:t>Innovation is the specific … , whether in an existing business, a public service institution, or a new venture started by alone individual in the family kitchen. </a:t>
            </a:r>
          </a:p>
          <a:p>
            <a:pPr algn="just">
              <a:lnSpc>
                <a:spcPct val="150000"/>
              </a:lnSpc>
            </a:pPr>
            <a:r>
              <a:rPr lang="en-GB" dirty="0"/>
              <a:t>It is the means by which the entrepreneur either creates new wealth-producing resources or endows existing resources with enhanced potential for … .</a:t>
            </a:r>
          </a:p>
        </p:txBody>
      </p:sp>
    </p:spTree>
    <p:extLst>
      <p:ext uri="{BB962C8B-B14F-4D97-AF65-F5344CB8AC3E}">
        <p14:creationId xmlns:p14="http://schemas.microsoft.com/office/powerpoint/2010/main" val="34384574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D565AD-E286-394B-9B16-74EFD2C0A8AD}"/>
              </a:ext>
            </a:extLst>
          </p:cNvPr>
          <p:cNvSpPr>
            <a:spLocks noGrp="1"/>
          </p:cNvSpPr>
          <p:nvPr>
            <p:ph type="title"/>
          </p:nvPr>
        </p:nvSpPr>
        <p:spPr/>
        <p:txBody>
          <a:bodyPr/>
          <a:lstStyle/>
          <a:p>
            <a:r>
              <a:rPr lang="cs-CZ" dirty="0"/>
              <a:t>5 </a:t>
            </a:r>
            <a:r>
              <a:rPr lang="cs-CZ" dirty="0" err="1"/>
              <a:t>key</a:t>
            </a:r>
            <a:r>
              <a:rPr lang="cs-CZ" dirty="0"/>
              <a:t> </a:t>
            </a:r>
            <a:r>
              <a:rPr lang="cs-CZ" dirty="0" err="1"/>
              <a:t>characteristics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49DE17FD-5C67-744B-BFEA-7736173E5F9B}"/>
              </a:ext>
            </a:extLst>
          </p:cNvPr>
          <p:cNvSpPr>
            <a:spLocks noGrp="1"/>
          </p:cNvSpPr>
          <p:nvPr>
            <p:ph idx="1"/>
          </p:nvPr>
        </p:nvSpPr>
        <p:spPr>
          <a:xfrm>
            <a:off x="1130270" y="1674254"/>
            <a:ext cx="9603275" cy="4494726"/>
          </a:xfrm>
        </p:spPr>
        <p:txBody>
          <a:bodyPr>
            <a:normAutofit/>
          </a:bodyPr>
          <a:lstStyle/>
          <a:p>
            <a:pPr marL="0" indent="0" algn="just">
              <a:lnSpc>
                <a:spcPct val="170000"/>
              </a:lnSpc>
              <a:buNone/>
            </a:pPr>
            <a:r>
              <a:rPr lang="en-US" b="1" dirty="0"/>
              <a:t>1. Customer-Centric</a:t>
            </a:r>
          </a:p>
          <a:p>
            <a:pPr algn="just">
              <a:lnSpc>
                <a:spcPct val="170000"/>
              </a:lnSpc>
            </a:pPr>
            <a:r>
              <a:rPr lang="en-US" dirty="0"/>
              <a:t>Being customer-centric doesn’t only look at customer service or the personalized advertisements/marketing the company offers, it’s more of a whole spectrum customer centricity which is only possible due to the scale of the business. </a:t>
            </a:r>
          </a:p>
          <a:p>
            <a:pPr algn="just">
              <a:lnSpc>
                <a:spcPct val="170000"/>
              </a:lnSpc>
            </a:pPr>
            <a:r>
              <a:rPr lang="en-US" dirty="0"/>
              <a:t>This means </a:t>
            </a:r>
            <a:r>
              <a:rPr lang="en-GB" dirty="0"/>
              <a:t>… </a:t>
            </a:r>
            <a:r>
              <a:rPr lang="en-US" dirty="0"/>
              <a:t>and </a:t>
            </a:r>
            <a:r>
              <a:rPr lang="en-GB" dirty="0"/>
              <a:t>… </a:t>
            </a:r>
            <a:r>
              <a:rPr lang="en-US" dirty="0"/>
              <a:t> and </a:t>
            </a:r>
            <a:r>
              <a:rPr lang="en-GB" dirty="0"/>
              <a:t>… </a:t>
            </a:r>
            <a:r>
              <a:rPr lang="en-US" dirty="0"/>
              <a:t>collaboration to integrate the customer journey as well as possible.</a:t>
            </a:r>
          </a:p>
          <a:p>
            <a:pPr algn="just">
              <a:lnSpc>
                <a:spcPct val="170000"/>
              </a:lnSpc>
            </a:pPr>
            <a:endParaRPr lang="en-US" dirty="0"/>
          </a:p>
        </p:txBody>
      </p:sp>
    </p:spTree>
    <p:extLst>
      <p:ext uri="{BB962C8B-B14F-4D97-AF65-F5344CB8AC3E}">
        <p14:creationId xmlns:p14="http://schemas.microsoft.com/office/powerpoint/2010/main" val="685794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C4AA-80C0-9643-A80E-2C825D620891}"/>
              </a:ext>
            </a:extLst>
          </p:cNvPr>
          <p:cNvSpPr>
            <a:spLocks noGrp="1"/>
          </p:cNvSpPr>
          <p:nvPr>
            <p:ph type="title"/>
          </p:nvPr>
        </p:nvSpPr>
        <p:spPr/>
        <p:txBody>
          <a:bodyPr/>
          <a:lstStyle/>
          <a:p>
            <a:r>
              <a:rPr lang="cs-CZ" dirty="0"/>
              <a:t>5 </a:t>
            </a:r>
            <a:r>
              <a:rPr lang="cs-CZ" dirty="0" err="1"/>
              <a:t>key</a:t>
            </a:r>
            <a:r>
              <a:rPr lang="cs-CZ" dirty="0"/>
              <a:t> </a:t>
            </a:r>
            <a:r>
              <a:rPr lang="cs-CZ" dirty="0" err="1"/>
              <a:t>characteristics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509B91B1-1EBB-2F4D-9E54-4093FEE69884}"/>
              </a:ext>
            </a:extLst>
          </p:cNvPr>
          <p:cNvSpPr>
            <a:spLocks noGrp="1"/>
          </p:cNvSpPr>
          <p:nvPr>
            <p:ph idx="1"/>
          </p:nvPr>
        </p:nvSpPr>
        <p:spPr>
          <a:xfrm>
            <a:off x="1130270" y="2171769"/>
            <a:ext cx="9603275" cy="3894180"/>
          </a:xfrm>
        </p:spPr>
        <p:txBody>
          <a:bodyPr>
            <a:normAutofit lnSpcReduction="10000"/>
          </a:bodyPr>
          <a:lstStyle/>
          <a:p>
            <a:pPr algn="just">
              <a:lnSpc>
                <a:spcPct val="150000"/>
              </a:lnSpc>
            </a:pPr>
            <a:r>
              <a:rPr lang="en-US" b="1" dirty="0"/>
              <a:t>Data-Driven</a:t>
            </a:r>
          </a:p>
          <a:p>
            <a:pPr algn="just">
              <a:lnSpc>
                <a:spcPct val="150000"/>
              </a:lnSpc>
            </a:pPr>
            <a:r>
              <a:rPr lang="en-US" dirty="0"/>
              <a:t>One of the main advantages of using a digital ecosystem is the possibility to gather further information about </a:t>
            </a:r>
            <a:r>
              <a:rPr lang="en-GB" dirty="0"/>
              <a:t>… </a:t>
            </a:r>
            <a:r>
              <a:rPr lang="en-US" dirty="0"/>
              <a:t>, </a:t>
            </a:r>
            <a:r>
              <a:rPr lang="en-GB" dirty="0"/>
              <a:t>… </a:t>
            </a:r>
            <a:r>
              <a:rPr lang="en-US" dirty="0"/>
              <a:t>, </a:t>
            </a:r>
            <a:r>
              <a:rPr lang="en-GB" dirty="0"/>
              <a:t>… </a:t>
            </a:r>
            <a:r>
              <a:rPr lang="en-US" dirty="0"/>
              <a:t>, and more. This makes data one of the key drivers for every digital ecosystem. </a:t>
            </a:r>
          </a:p>
          <a:p>
            <a:pPr algn="just">
              <a:lnSpc>
                <a:spcPct val="150000"/>
              </a:lnSpc>
            </a:pPr>
            <a:r>
              <a:rPr lang="en-US" dirty="0"/>
              <a:t>The more you can know about the </a:t>
            </a:r>
            <a:r>
              <a:rPr lang="en-GB" dirty="0"/>
              <a:t>… </a:t>
            </a:r>
            <a:r>
              <a:rPr lang="en-US" dirty="0"/>
              <a:t> the better you can offer services, software, technology, and tools to improve the customer journey throughout. </a:t>
            </a:r>
            <a:br>
              <a:rPr lang="en-US" dirty="0"/>
            </a:br>
            <a:endParaRPr lang="en-US" dirty="0"/>
          </a:p>
        </p:txBody>
      </p:sp>
    </p:spTree>
    <p:extLst>
      <p:ext uri="{BB962C8B-B14F-4D97-AF65-F5344CB8AC3E}">
        <p14:creationId xmlns:p14="http://schemas.microsoft.com/office/powerpoint/2010/main" val="223611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C15D14-A2ED-4E4F-892B-36727928F5E0}"/>
              </a:ext>
            </a:extLst>
          </p:cNvPr>
          <p:cNvSpPr>
            <a:spLocks noGrp="1"/>
          </p:cNvSpPr>
          <p:nvPr>
            <p:ph type="title"/>
          </p:nvPr>
        </p:nvSpPr>
        <p:spPr/>
        <p:txBody>
          <a:bodyPr/>
          <a:lstStyle/>
          <a:p>
            <a:r>
              <a:rPr lang="cs-CZ" dirty="0"/>
              <a:t>5 </a:t>
            </a:r>
            <a:r>
              <a:rPr lang="cs-CZ" dirty="0" err="1"/>
              <a:t>key</a:t>
            </a:r>
            <a:r>
              <a:rPr lang="cs-CZ" dirty="0"/>
              <a:t> </a:t>
            </a:r>
            <a:r>
              <a:rPr lang="cs-CZ" dirty="0" err="1"/>
              <a:t>characteristics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0953C259-C5F3-A242-839C-91052A771100}"/>
              </a:ext>
            </a:extLst>
          </p:cNvPr>
          <p:cNvSpPr>
            <a:spLocks noGrp="1"/>
          </p:cNvSpPr>
          <p:nvPr>
            <p:ph idx="1"/>
          </p:nvPr>
        </p:nvSpPr>
        <p:spPr>
          <a:xfrm>
            <a:off x="1130270" y="2171768"/>
            <a:ext cx="9603275" cy="3732907"/>
          </a:xfrm>
        </p:spPr>
        <p:txBody>
          <a:bodyPr/>
          <a:lstStyle/>
          <a:p>
            <a:pPr marL="0" indent="0" algn="just">
              <a:lnSpc>
                <a:spcPct val="150000"/>
              </a:lnSpc>
              <a:buNone/>
            </a:pPr>
            <a:r>
              <a:rPr lang="en-GB" dirty="0"/>
              <a:t>2. … </a:t>
            </a:r>
          </a:p>
          <a:p>
            <a:pPr algn="just">
              <a:lnSpc>
                <a:spcPct val="150000"/>
              </a:lnSpc>
            </a:pPr>
            <a:r>
              <a:rPr lang="en-US" dirty="0"/>
              <a:t>Due to the enormous insights, digital ecosystems gather from customers, suppliers, and third parties, it is also possible to make this insight actionable. </a:t>
            </a:r>
          </a:p>
          <a:p>
            <a:pPr algn="just">
              <a:lnSpc>
                <a:spcPct val="150000"/>
              </a:lnSpc>
            </a:pPr>
            <a:r>
              <a:rPr lang="en-US" dirty="0"/>
              <a:t>Automation is one of the key elements in lowering </a:t>
            </a:r>
            <a:r>
              <a:rPr lang="en-GB" dirty="0"/>
              <a:t>… </a:t>
            </a:r>
            <a:r>
              <a:rPr lang="en-US" dirty="0"/>
              <a:t>, improving </a:t>
            </a:r>
            <a:r>
              <a:rPr lang="en-GB" dirty="0"/>
              <a:t>… </a:t>
            </a:r>
            <a:r>
              <a:rPr lang="en-US" dirty="0"/>
              <a:t> but also offering new services/products to increase the value stream.</a:t>
            </a:r>
          </a:p>
          <a:p>
            <a:pPr algn="just">
              <a:lnSpc>
                <a:spcPct val="150000"/>
              </a:lnSpc>
            </a:pPr>
            <a:endParaRPr lang="en-US" dirty="0"/>
          </a:p>
        </p:txBody>
      </p:sp>
    </p:spTree>
    <p:extLst>
      <p:ext uri="{BB962C8B-B14F-4D97-AF65-F5344CB8AC3E}">
        <p14:creationId xmlns:p14="http://schemas.microsoft.com/office/powerpoint/2010/main" val="9640010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5092FA-9D60-2D40-A862-3C6A8A89434A}"/>
              </a:ext>
            </a:extLst>
          </p:cNvPr>
          <p:cNvSpPr>
            <a:spLocks noGrp="1"/>
          </p:cNvSpPr>
          <p:nvPr>
            <p:ph type="title"/>
          </p:nvPr>
        </p:nvSpPr>
        <p:spPr/>
        <p:txBody>
          <a:bodyPr/>
          <a:lstStyle/>
          <a:p>
            <a:r>
              <a:rPr lang="cs-CZ" dirty="0"/>
              <a:t>5 </a:t>
            </a:r>
            <a:r>
              <a:rPr lang="cs-CZ" dirty="0" err="1"/>
              <a:t>key</a:t>
            </a:r>
            <a:r>
              <a:rPr lang="cs-CZ" dirty="0"/>
              <a:t> </a:t>
            </a:r>
            <a:r>
              <a:rPr lang="cs-CZ" dirty="0" err="1"/>
              <a:t>characteristics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228EFC08-CEC0-7F4C-9374-D02CF3DCF821}"/>
              </a:ext>
            </a:extLst>
          </p:cNvPr>
          <p:cNvSpPr>
            <a:spLocks noGrp="1"/>
          </p:cNvSpPr>
          <p:nvPr>
            <p:ph idx="1"/>
          </p:nvPr>
        </p:nvSpPr>
        <p:spPr>
          <a:xfrm>
            <a:off x="1130269" y="1733886"/>
            <a:ext cx="9603275" cy="4383579"/>
          </a:xfrm>
        </p:spPr>
        <p:txBody>
          <a:bodyPr>
            <a:normAutofit/>
          </a:bodyPr>
          <a:lstStyle/>
          <a:p>
            <a:pPr marL="0" indent="0" algn="just">
              <a:lnSpc>
                <a:spcPct val="150000"/>
              </a:lnSpc>
              <a:buNone/>
            </a:pPr>
            <a:r>
              <a:rPr lang="en-US" b="1" dirty="0"/>
              <a:t>3. </a:t>
            </a:r>
            <a:r>
              <a:rPr lang="en-GB" dirty="0"/>
              <a:t>…</a:t>
            </a:r>
            <a:endParaRPr lang="en-US" b="1" dirty="0"/>
          </a:p>
          <a:p>
            <a:pPr algn="just">
              <a:lnSpc>
                <a:spcPct val="150000"/>
              </a:lnSpc>
            </a:pPr>
            <a:r>
              <a:rPr lang="en-US" dirty="0"/>
              <a:t>Digital ecosystems are there to scale and by limiting them mostly to countries or regions you will never get the benefit of using a platform and an ecosystem. </a:t>
            </a:r>
          </a:p>
          <a:p>
            <a:pPr algn="just">
              <a:lnSpc>
                <a:spcPct val="150000"/>
              </a:lnSpc>
            </a:pPr>
            <a:r>
              <a:rPr lang="en-US" dirty="0"/>
              <a:t>This means that digital ecosystems also need to be built to make </a:t>
            </a:r>
            <a:r>
              <a:rPr lang="en-GB" dirty="0"/>
              <a:t>… </a:t>
            </a:r>
            <a:r>
              <a:rPr lang="en-US" dirty="0"/>
              <a:t>, geographies, and even </a:t>
            </a:r>
            <a:r>
              <a:rPr lang="en-GB" dirty="0"/>
              <a:t>… </a:t>
            </a:r>
            <a:r>
              <a:rPr lang="en-US" dirty="0"/>
              <a:t>. </a:t>
            </a:r>
          </a:p>
          <a:p>
            <a:pPr algn="just">
              <a:lnSpc>
                <a:spcPct val="150000"/>
              </a:lnSpc>
            </a:pPr>
            <a:r>
              <a:rPr lang="en-US" dirty="0"/>
              <a:t>Sometimes even cultural barriers need to be addressed.</a:t>
            </a:r>
          </a:p>
          <a:p>
            <a:pPr algn="just">
              <a:lnSpc>
                <a:spcPct val="150000"/>
              </a:lnSpc>
            </a:pPr>
            <a:endParaRPr lang="en-US" dirty="0"/>
          </a:p>
        </p:txBody>
      </p:sp>
    </p:spTree>
    <p:extLst>
      <p:ext uri="{BB962C8B-B14F-4D97-AF65-F5344CB8AC3E}">
        <p14:creationId xmlns:p14="http://schemas.microsoft.com/office/powerpoint/2010/main" val="2142543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080EA2-D35C-4B4D-A3E3-18BF1BC78E35}"/>
              </a:ext>
            </a:extLst>
          </p:cNvPr>
          <p:cNvSpPr>
            <a:spLocks noGrp="1"/>
          </p:cNvSpPr>
          <p:nvPr>
            <p:ph type="title"/>
          </p:nvPr>
        </p:nvSpPr>
        <p:spPr/>
        <p:txBody>
          <a:bodyPr/>
          <a:lstStyle/>
          <a:p>
            <a:r>
              <a:rPr lang="cs-CZ" dirty="0"/>
              <a:t>5 </a:t>
            </a:r>
            <a:r>
              <a:rPr lang="cs-CZ" dirty="0" err="1"/>
              <a:t>key</a:t>
            </a:r>
            <a:r>
              <a:rPr lang="cs-CZ" dirty="0"/>
              <a:t> </a:t>
            </a:r>
            <a:r>
              <a:rPr lang="cs-CZ" dirty="0" err="1"/>
              <a:t>characteristics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D71DEE7D-9598-164F-9C1B-D8A049D1EF58}"/>
              </a:ext>
            </a:extLst>
          </p:cNvPr>
          <p:cNvSpPr>
            <a:spLocks noGrp="1"/>
          </p:cNvSpPr>
          <p:nvPr>
            <p:ph idx="1"/>
          </p:nvPr>
        </p:nvSpPr>
        <p:spPr>
          <a:xfrm>
            <a:off x="1130269" y="1733887"/>
            <a:ext cx="9603275" cy="4010090"/>
          </a:xfrm>
        </p:spPr>
        <p:txBody>
          <a:bodyPr>
            <a:normAutofit lnSpcReduction="10000"/>
          </a:bodyPr>
          <a:lstStyle/>
          <a:p>
            <a:pPr marL="0" indent="0">
              <a:lnSpc>
                <a:spcPct val="170000"/>
              </a:lnSpc>
              <a:buNone/>
            </a:pPr>
            <a:r>
              <a:rPr lang="en-US" b="1" dirty="0"/>
              <a:t>4. </a:t>
            </a:r>
            <a:r>
              <a:rPr lang="en-GB" dirty="0"/>
              <a:t>…</a:t>
            </a:r>
          </a:p>
          <a:p>
            <a:pPr marL="0" indent="0">
              <a:lnSpc>
                <a:spcPct val="170000"/>
              </a:lnSpc>
              <a:buNone/>
            </a:pPr>
            <a:r>
              <a:rPr lang="en-US" dirty="0"/>
              <a:t>Due to the scale of digital ecosystems, it’s also worth mentioning that the mindset must be very dynamic. </a:t>
            </a:r>
          </a:p>
          <a:p>
            <a:pPr>
              <a:lnSpc>
                <a:spcPct val="170000"/>
              </a:lnSpc>
            </a:pPr>
            <a:r>
              <a:rPr lang="en-US" dirty="0"/>
              <a:t>Ecosystems need to adapt </a:t>
            </a:r>
            <a:r>
              <a:rPr lang="en-GB" dirty="0"/>
              <a:t>… </a:t>
            </a:r>
            <a:r>
              <a:rPr lang="en-US" dirty="0"/>
              <a:t> and react to changing market dynamics fast, otherwise, the user base will move onwards and switch the platform. </a:t>
            </a:r>
          </a:p>
          <a:p>
            <a:pPr>
              <a:lnSpc>
                <a:spcPct val="170000"/>
              </a:lnSpc>
            </a:pPr>
            <a:r>
              <a:rPr lang="en-US" dirty="0"/>
              <a:t>Business </a:t>
            </a:r>
            <a:r>
              <a:rPr lang="en-GB" dirty="0"/>
              <a:t>… </a:t>
            </a:r>
            <a:r>
              <a:rPr lang="en-US" dirty="0"/>
              <a:t>, fast </a:t>
            </a:r>
            <a:r>
              <a:rPr lang="en-GB" dirty="0"/>
              <a:t>… </a:t>
            </a:r>
            <a:r>
              <a:rPr lang="en-US" dirty="0"/>
              <a:t>, and also the use of new technologies and business models need to be at the heart of every decision.</a:t>
            </a:r>
          </a:p>
        </p:txBody>
      </p:sp>
    </p:spTree>
    <p:extLst>
      <p:ext uri="{BB962C8B-B14F-4D97-AF65-F5344CB8AC3E}">
        <p14:creationId xmlns:p14="http://schemas.microsoft.com/office/powerpoint/2010/main" val="24674531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9B5C8A-32BE-F546-932F-4829C23BC0D8}"/>
              </a:ext>
            </a:extLst>
          </p:cNvPr>
          <p:cNvSpPr>
            <a:spLocks noGrp="1"/>
          </p:cNvSpPr>
          <p:nvPr>
            <p:ph type="title"/>
          </p:nvPr>
        </p:nvSpPr>
        <p:spPr/>
        <p:txBody>
          <a:bodyPr/>
          <a:lstStyle/>
          <a:p>
            <a:r>
              <a:rPr lang="cs-CZ" dirty="0"/>
              <a:t>3 </a:t>
            </a:r>
            <a:r>
              <a:rPr lang="cs-CZ" dirty="0" err="1"/>
              <a:t>roles</a:t>
            </a:r>
            <a:r>
              <a:rPr lang="cs-CZ" dirty="0"/>
              <a:t> in a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9BE55322-09ED-9540-BA01-DA7F446E2A4E}"/>
              </a:ext>
            </a:extLst>
          </p:cNvPr>
          <p:cNvSpPr>
            <a:spLocks noGrp="1"/>
          </p:cNvSpPr>
          <p:nvPr>
            <p:ph idx="1"/>
          </p:nvPr>
        </p:nvSpPr>
        <p:spPr/>
        <p:txBody>
          <a:bodyPr/>
          <a:lstStyle/>
          <a:p>
            <a:pPr algn="just">
              <a:lnSpc>
                <a:spcPct val="150000"/>
              </a:lnSpc>
            </a:pPr>
            <a:r>
              <a:rPr lang="en-US" dirty="0"/>
              <a:t>Before you begin imagining yourself as an ecosystem builder you need to deep-dive into your company and your offerings. </a:t>
            </a:r>
          </a:p>
          <a:p>
            <a:pPr algn="just">
              <a:lnSpc>
                <a:spcPct val="150000"/>
              </a:lnSpc>
            </a:pPr>
            <a:r>
              <a:rPr lang="en-US" dirty="0"/>
              <a:t>This also means that you need to map out which ecosystems are important for you and what role you will have in which ecosystem.</a:t>
            </a:r>
          </a:p>
          <a:p>
            <a:pPr algn="just">
              <a:lnSpc>
                <a:spcPct val="150000"/>
              </a:lnSpc>
            </a:pPr>
            <a:r>
              <a:rPr lang="en-US" dirty="0"/>
              <a:t>There are in general </a:t>
            </a:r>
            <a:r>
              <a:rPr lang="en-GB" dirty="0"/>
              <a:t>… </a:t>
            </a:r>
            <a:r>
              <a:rPr lang="en-US" dirty="0"/>
              <a:t>your company can have in an ecosystem.</a:t>
            </a:r>
          </a:p>
          <a:p>
            <a:pPr algn="just">
              <a:lnSpc>
                <a:spcPct val="150000"/>
              </a:lnSpc>
            </a:pPr>
            <a:endParaRPr lang="en-US" dirty="0"/>
          </a:p>
        </p:txBody>
      </p:sp>
    </p:spTree>
    <p:extLst>
      <p:ext uri="{BB962C8B-B14F-4D97-AF65-F5344CB8AC3E}">
        <p14:creationId xmlns:p14="http://schemas.microsoft.com/office/powerpoint/2010/main" val="160799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6B9899-CFB9-504A-A248-5FD19AD37ABE}"/>
              </a:ext>
            </a:extLst>
          </p:cNvPr>
          <p:cNvSpPr>
            <a:spLocks noGrp="1"/>
          </p:cNvSpPr>
          <p:nvPr>
            <p:ph type="title"/>
          </p:nvPr>
        </p:nvSpPr>
        <p:spPr/>
        <p:txBody>
          <a:bodyPr/>
          <a:lstStyle/>
          <a:p>
            <a:r>
              <a:rPr lang="cs-CZ" dirty="0"/>
              <a:t>3 </a:t>
            </a:r>
            <a:r>
              <a:rPr lang="cs-CZ" dirty="0" err="1"/>
              <a:t>roles</a:t>
            </a:r>
            <a:r>
              <a:rPr lang="cs-CZ" dirty="0"/>
              <a:t> in a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07843AD9-610E-E04E-976B-164014C67566}"/>
              </a:ext>
            </a:extLst>
          </p:cNvPr>
          <p:cNvSpPr>
            <a:spLocks noGrp="1"/>
          </p:cNvSpPr>
          <p:nvPr>
            <p:ph idx="1"/>
          </p:nvPr>
        </p:nvSpPr>
        <p:spPr/>
        <p:txBody>
          <a:bodyPr>
            <a:normAutofit fontScale="92500" lnSpcReduction="20000"/>
          </a:bodyPr>
          <a:lstStyle/>
          <a:p>
            <a:pPr marL="0" indent="0" algn="just">
              <a:lnSpc>
                <a:spcPct val="160000"/>
              </a:lnSpc>
              <a:buNone/>
            </a:pPr>
            <a:r>
              <a:rPr lang="en-GB" dirty="0"/>
              <a:t>1. …</a:t>
            </a:r>
          </a:p>
          <a:p>
            <a:pPr algn="just">
              <a:lnSpc>
                <a:spcPct val="160000"/>
              </a:lnSpc>
            </a:pPr>
            <a:r>
              <a:rPr lang="en-US" dirty="0"/>
              <a:t>These companies take the risk, complexity, and also the challenges of building a digital ecosystem. </a:t>
            </a:r>
          </a:p>
          <a:p>
            <a:pPr algn="just">
              <a:lnSpc>
                <a:spcPct val="160000"/>
              </a:lnSpc>
            </a:pPr>
            <a:r>
              <a:rPr lang="en-US" dirty="0"/>
              <a:t>These are companies like Amazon, Alibaba, Ping, etc. who enable others to participate in an ecosystem and sell goods and services through this system.</a:t>
            </a:r>
          </a:p>
          <a:p>
            <a:pPr algn="just">
              <a:lnSpc>
                <a:spcPct val="160000"/>
              </a:lnSpc>
            </a:pPr>
            <a:br>
              <a:rPr lang="en-US" dirty="0"/>
            </a:br>
            <a:endParaRPr lang="en-US" dirty="0"/>
          </a:p>
        </p:txBody>
      </p:sp>
    </p:spTree>
    <p:extLst>
      <p:ext uri="{BB962C8B-B14F-4D97-AF65-F5344CB8AC3E}">
        <p14:creationId xmlns:p14="http://schemas.microsoft.com/office/powerpoint/2010/main" val="12021217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8AFD76-A60C-8B40-AA2F-85774E4C2A27}"/>
              </a:ext>
            </a:extLst>
          </p:cNvPr>
          <p:cNvSpPr>
            <a:spLocks noGrp="1"/>
          </p:cNvSpPr>
          <p:nvPr>
            <p:ph type="title"/>
          </p:nvPr>
        </p:nvSpPr>
        <p:spPr/>
        <p:txBody>
          <a:bodyPr/>
          <a:lstStyle/>
          <a:p>
            <a:r>
              <a:rPr lang="cs-CZ" dirty="0"/>
              <a:t>3 </a:t>
            </a:r>
            <a:r>
              <a:rPr lang="cs-CZ" dirty="0" err="1"/>
              <a:t>roles</a:t>
            </a:r>
            <a:r>
              <a:rPr lang="cs-CZ" dirty="0"/>
              <a:t> in a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D392D7B0-1D1F-C949-B614-38C33B9B0693}"/>
              </a:ext>
            </a:extLst>
          </p:cNvPr>
          <p:cNvSpPr>
            <a:spLocks noGrp="1"/>
          </p:cNvSpPr>
          <p:nvPr>
            <p:ph idx="1"/>
          </p:nvPr>
        </p:nvSpPr>
        <p:spPr>
          <a:xfrm>
            <a:off x="1130270" y="2171768"/>
            <a:ext cx="9603275" cy="3732907"/>
          </a:xfrm>
        </p:spPr>
        <p:txBody>
          <a:bodyPr>
            <a:normAutofit fontScale="92500"/>
          </a:bodyPr>
          <a:lstStyle/>
          <a:p>
            <a:pPr marL="0" indent="0" algn="just">
              <a:lnSpc>
                <a:spcPct val="150000"/>
              </a:lnSpc>
              <a:buNone/>
            </a:pPr>
            <a:r>
              <a:rPr lang="en-US" b="1" dirty="0"/>
              <a:t>2. </a:t>
            </a:r>
            <a:r>
              <a:rPr lang="en-GB" dirty="0"/>
              <a:t>…</a:t>
            </a:r>
          </a:p>
          <a:p>
            <a:pPr marL="0" indent="0" algn="just">
              <a:lnSpc>
                <a:spcPct val="150000"/>
              </a:lnSpc>
              <a:buNone/>
            </a:pPr>
            <a:r>
              <a:rPr lang="en-US" dirty="0"/>
              <a:t>These are companies that contribute to the ecosystem and monetize value in different ecosystems. One of the best-known modular producers might be </a:t>
            </a:r>
            <a:r>
              <a:rPr lang="en-GB" dirty="0"/>
              <a:t>…</a:t>
            </a:r>
            <a:r>
              <a:rPr lang="en-US" dirty="0"/>
              <a:t>. </a:t>
            </a:r>
          </a:p>
          <a:p>
            <a:pPr marL="0" indent="0" algn="just">
              <a:lnSpc>
                <a:spcPct val="150000"/>
              </a:lnSpc>
              <a:buNone/>
            </a:pPr>
            <a:r>
              <a:rPr lang="en-US" dirty="0"/>
              <a:t>With their service, they offer different platforms and ecosystems the service to have a unified payment gateway, so customers can pay easily. A modular producer can add core services to ecosystems that meet consumers, business needs but also buyers and sellers in a way.</a:t>
            </a:r>
          </a:p>
          <a:p>
            <a:pPr algn="just">
              <a:lnSpc>
                <a:spcPct val="150000"/>
              </a:lnSpc>
            </a:pPr>
            <a:endParaRPr lang="en-US" dirty="0"/>
          </a:p>
        </p:txBody>
      </p:sp>
    </p:spTree>
    <p:extLst>
      <p:ext uri="{BB962C8B-B14F-4D97-AF65-F5344CB8AC3E}">
        <p14:creationId xmlns:p14="http://schemas.microsoft.com/office/powerpoint/2010/main" val="1068594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F1880B-6278-C04F-B50B-0E2291E76CAE}"/>
              </a:ext>
            </a:extLst>
          </p:cNvPr>
          <p:cNvSpPr>
            <a:spLocks noGrp="1"/>
          </p:cNvSpPr>
          <p:nvPr>
            <p:ph type="title"/>
          </p:nvPr>
        </p:nvSpPr>
        <p:spPr/>
        <p:txBody>
          <a:bodyPr/>
          <a:lstStyle/>
          <a:p>
            <a:r>
              <a:rPr lang="cs-CZ" dirty="0"/>
              <a:t>3 </a:t>
            </a:r>
            <a:r>
              <a:rPr lang="cs-CZ" dirty="0" err="1"/>
              <a:t>roles</a:t>
            </a:r>
            <a:r>
              <a:rPr lang="cs-CZ" dirty="0"/>
              <a:t> in a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FEB9497A-7107-014D-840B-B52555147CF1}"/>
              </a:ext>
            </a:extLst>
          </p:cNvPr>
          <p:cNvSpPr>
            <a:spLocks noGrp="1"/>
          </p:cNvSpPr>
          <p:nvPr>
            <p:ph idx="1"/>
          </p:nvPr>
        </p:nvSpPr>
        <p:spPr>
          <a:xfrm>
            <a:off x="1130270" y="1828800"/>
            <a:ext cx="9603275" cy="4301543"/>
          </a:xfrm>
        </p:spPr>
        <p:txBody>
          <a:bodyPr>
            <a:normAutofit fontScale="85000" lnSpcReduction="10000"/>
          </a:bodyPr>
          <a:lstStyle/>
          <a:p>
            <a:pPr marL="0" indent="0" algn="just">
              <a:lnSpc>
                <a:spcPct val="170000"/>
              </a:lnSpc>
              <a:buNone/>
            </a:pPr>
            <a:r>
              <a:rPr lang="en-US" b="1" dirty="0"/>
              <a:t>3. </a:t>
            </a:r>
            <a:r>
              <a:rPr lang="en-GB" dirty="0"/>
              <a:t>…</a:t>
            </a:r>
            <a:endParaRPr lang="en-US" b="1" dirty="0"/>
          </a:p>
          <a:p>
            <a:pPr algn="just">
              <a:lnSpc>
                <a:spcPct val="170000"/>
              </a:lnSpc>
            </a:pPr>
            <a:r>
              <a:rPr lang="en-US" dirty="0"/>
              <a:t>The customer can be a </a:t>
            </a:r>
            <a:r>
              <a:rPr lang="en-GB" dirty="0"/>
              <a:t>… </a:t>
            </a:r>
            <a:r>
              <a:rPr lang="en-US" dirty="0"/>
              <a:t> or an </a:t>
            </a:r>
            <a:r>
              <a:rPr lang="en-GB" dirty="0"/>
              <a:t>… </a:t>
            </a:r>
            <a:r>
              <a:rPr lang="en-US" dirty="0"/>
              <a:t>, and it extracts value from the ecosystem. When you book an </a:t>
            </a:r>
            <a:r>
              <a:rPr lang="en-GB" dirty="0"/>
              <a:t>… </a:t>
            </a:r>
            <a:r>
              <a:rPr lang="en-US" dirty="0"/>
              <a:t> then you are a customer of the ecosystem that Airbnb has created and orchestrated.</a:t>
            </a:r>
          </a:p>
          <a:p>
            <a:pPr algn="just">
              <a:lnSpc>
                <a:spcPct val="170000"/>
              </a:lnSpc>
            </a:pPr>
            <a:r>
              <a:rPr lang="en-US" dirty="0"/>
              <a:t>The boundaries are sometimes fluid. So, for example, someone who is a user of Facebook is a </a:t>
            </a:r>
            <a:r>
              <a:rPr lang="en-GB" dirty="0"/>
              <a:t>… </a:t>
            </a:r>
            <a:r>
              <a:rPr lang="en-US" dirty="0"/>
              <a:t> (content) and </a:t>
            </a:r>
            <a:r>
              <a:rPr lang="en-GB" dirty="0"/>
              <a:t>… </a:t>
            </a:r>
            <a:r>
              <a:rPr lang="en-US" dirty="0"/>
              <a:t> (advertisements) at the same time. </a:t>
            </a:r>
          </a:p>
          <a:p>
            <a:pPr algn="just">
              <a:lnSpc>
                <a:spcPct val="170000"/>
              </a:lnSpc>
            </a:pPr>
            <a:r>
              <a:rPr lang="en-US" dirty="0"/>
              <a:t>Also, companies can find themselves sometimes using, sometimes orchestrating, or sometimes adding services to multiple digital ecosystems.</a:t>
            </a:r>
            <a:br>
              <a:rPr lang="en-US" dirty="0"/>
            </a:br>
            <a:endParaRPr lang="en-US" dirty="0"/>
          </a:p>
        </p:txBody>
      </p:sp>
    </p:spTree>
    <p:extLst>
      <p:ext uri="{BB962C8B-B14F-4D97-AF65-F5344CB8AC3E}">
        <p14:creationId xmlns:p14="http://schemas.microsoft.com/office/powerpoint/2010/main" val="31320631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413C2E-8CBC-5144-B6CD-A5536F1DD949}"/>
              </a:ext>
            </a:extLst>
          </p:cNvPr>
          <p:cNvSpPr>
            <a:spLocks noGrp="1"/>
          </p:cNvSpPr>
          <p:nvPr>
            <p:ph type="title"/>
          </p:nvPr>
        </p:nvSpPr>
        <p:spPr/>
        <p:txBody>
          <a:bodyPr/>
          <a:lstStyle/>
          <a:p>
            <a:r>
              <a:rPr lang="cs-CZ" dirty="0"/>
              <a:t>3 </a:t>
            </a:r>
            <a:r>
              <a:rPr lang="cs-CZ" dirty="0" err="1"/>
              <a:t>types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4810F13B-738A-F44A-823A-340116F81A40}"/>
              </a:ext>
            </a:extLst>
          </p:cNvPr>
          <p:cNvSpPr>
            <a:spLocks noGrp="1"/>
          </p:cNvSpPr>
          <p:nvPr>
            <p:ph idx="1"/>
          </p:nvPr>
        </p:nvSpPr>
        <p:spPr>
          <a:xfrm>
            <a:off x="1130270" y="2171768"/>
            <a:ext cx="9603275" cy="3958575"/>
          </a:xfrm>
        </p:spPr>
        <p:txBody>
          <a:bodyPr>
            <a:normAutofit lnSpcReduction="10000"/>
          </a:bodyPr>
          <a:lstStyle/>
          <a:p>
            <a:pPr algn="just">
              <a:lnSpc>
                <a:spcPct val="160000"/>
              </a:lnSpc>
            </a:pPr>
            <a:r>
              <a:rPr lang="en-US" b="1" dirty="0"/>
              <a:t>Functional Digital Ecosystem</a:t>
            </a:r>
          </a:p>
          <a:p>
            <a:pPr algn="just">
              <a:lnSpc>
                <a:spcPct val="160000"/>
              </a:lnSpc>
            </a:pPr>
            <a:r>
              <a:rPr lang="en-US" dirty="0"/>
              <a:t>This is one of the simplest ecosystems and gets usually built around an existing product or offering of a company. It has a </a:t>
            </a:r>
            <a:r>
              <a:rPr lang="en-GB" dirty="0"/>
              <a:t>… … … … </a:t>
            </a:r>
            <a:r>
              <a:rPr lang="en-US" dirty="0"/>
              <a:t>(maybe 10-100) and is very focused on the internal aspect. Due to its simplicity and easy integration, it is also the most widely used ecosystem we can find across the globe. But limitations also apply as the data collection and further integration is complicated as this is most of the time a closed ecosystem.</a:t>
            </a:r>
          </a:p>
          <a:p>
            <a:pPr marL="0" indent="0" algn="just">
              <a:lnSpc>
                <a:spcPct val="160000"/>
              </a:lnSpc>
              <a:buNone/>
            </a:pPr>
            <a:endParaRPr lang="en-US" dirty="0"/>
          </a:p>
        </p:txBody>
      </p:sp>
    </p:spTree>
    <p:extLst>
      <p:ext uri="{BB962C8B-B14F-4D97-AF65-F5344CB8AC3E}">
        <p14:creationId xmlns:p14="http://schemas.microsoft.com/office/powerpoint/2010/main" val="1575838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0952F0-A9CE-9B43-A9DE-CF58C68A7AC6}"/>
              </a:ext>
            </a:extLst>
          </p:cNvPr>
          <p:cNvSpPr>
            <a:spLocks noGrp="1"/>
          </p:cNvSpPr>
          <p:nvPr>
            <p:ph type="title"/>
          </p:nvPr>
        </p:nvSpPr>
        <p:spPr/>
        <p:txBody>
          <a:bodyPr/>
          <a:lstStyle/>
          <a:p>
            <a:r>
              <a:rPr lang="cs-CZ" dirty="0"/>
              <a:t>8 </a:t>
            </a:r>
            <a:r>
              <a:rPr lang="cs-CZ" dirty="0" err="1"/>
              <a:t>fields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C69BD822-5857-8B44-B4F3-449A7873E102}"/>
              </a:ext>
            </a:extLst>
          </p:cNvPr>
          <p:cNvSpPr>
            <a:spLocks noGrp="1"/>
          </p:cNvSpPr>
          <p:nvPr>
            <p:ph idx="1"/>
          </p:nvPr>
        </p:nvSpPr>
        <p:spPr>
          <a:xfrm>
            <a:off x="1130270" y="1620982"/>
            <a:ext cx="9603275" cy="3845363"/>
          </a:xfrm>
        </p:spPr>
        <p:txBody>
          <a:bodyPr>
            <a:normAutofit/>
          </a:bodyPr>
          <a:lstStyle/>
          <a:p>
            <a:r>
              <a:rPr lang="cs-CZ" dirty="0" err="1"/>
              <a:t>Innovation</a:t>
            </a:r>
            <a:r>
              <a:rPr lang="cs-CZ" dirty="0"/>
              <a:t> </a:t>
            </a:r>
            <a:r>
              <a:rPr lang="cs-CZ" dirty="0" err="1"/>
              <a:t>can</a:t>
            </a:r>
            <a:r>
              <a:rPr lang="cs-CZ" dirty="0"/>
              <a:t> </a:t>
            </a:r>
            <a:r>
              <a:rPr lang="cs-CZ" dirty="0" err="1"/>
              <a:t>be</a:t>
            </a:r>
            <a:r>
              <a:rPr lang="cs-CZ" dirty="0"/>
              <a:t> in </a:t>
            </a:r>
            <a:r>
              <a:rPr lang="cs-CZ" dirty="0" err="1"/>
              <a:t>different</a:t>
            </a:r>
            <a:r>
              <a:rPr lang="cs-CZ" dirty="0"/>
              <a:t> </a:t>
            </a:r>
            <a:r>
              <a:rPr lang="cs-CZ" dirty="0" err="1"/>
              <a:t>forms</a:t>
            </a:r>
            <a:r>
              <a:rPr lang="cs-CZ" dirty="0"/>
              <a:t> and </a:t>
            </a:r>
            <a:r>
              <a:rPr lang="cs-CZ" dirty="0" err="1"/>
              <a:t>outcomes</a:t>
            </a:r>
            <a:r>
              <a:rPr lang="cs-CZ" dirty="0"/>
              <a:t>. </a:t>
            </a:r>
            <a:r>
              <a:rPr lang="cs-CZ" dirty="0" err="1"/>
              <a:t>When</a:t>
            </a:r>
            <a:r>
              <a:rPr lang="cs-CZ" dirty="0"/>
              <a:t> </a:t>
            </a:r>
            <a:r>
              <a:rPr lang="cs-CZ" dirty="0" err="1"/>
              <a:t>we</a:t>
            </a:r>
            <a:r>
              <a:rPr lang="cs-CZ" dirty="0"/>
              <a:t> talk </a:t>
            </a:r>
            <a:r>
              <a:rPr lang="cs-CZ" dirty="0" err="1"/>
              <a:t>about</a:t>
            </a:r>
            <a:r>
              <a:rPr lang="cs-CZ" dirty="0"/>
              <a:t> </a:t>
            </a:r>
            <a:r>
              <a:rPr lang="cs-CZ" dirty="0" err="1"/>
              <a:t>innovation</a:t>
            </a:r>
            <a:r>
              <a:rPr lang="cs-CZ" dirty="0"/>
              <a:t>, most </a:t>
            </a:r>
            <a:r>
              <a:rPr lang="cs-CZ" dirty="0" err="1"/>
              <a:t>people</a:t>
            </a:r>
            <a:r>
              <a:rPr lang="cs-CZ" dirty="0"/>
              <a:t> </a:t>
            </a:r>
            <a:r>
              <a:rPr lang="cs-CZ" dirty="0" err="1"/>
              <a:t>think</a:t>
            </a:r>
            <a:r>
              <a:rPr lang="cs-CZ" dirty="0"/>
              <a:t> </a:t>
            </a:r>
            <a:r>
              <a:rPr lang="cs-CZ" dirty="0" err="1"/>
              <a:t>of</a:t>
            </a:r>
            <a:r>
              <a:rPr lang="cs-CZ" dirty="0"/>
              <a:t> </a:t>
            </a:r>
            <a:r>
              <a:rPr lang="cs-CZ" dirty="0" err="1"/>
              <a:t>new</a:t>
            </a:r>
            <a:r>
              <a:rPr lang="cs-CZ" dirty="0"/>
              <a:t> </a:t>
            </a:r>
            <a:r>
              <a:rPr lang="cs-CZ" dirty="0" err="1"/>
              <a:t>products</a:t>
            </a:r>
            <a:r>
              <a:rPr lang="cs-CZ" dirty="0"/>
              <a:t> </a:t>
            </a:r>
            <a:r>
              <a:rPr lang="cs-CZ" dirty="0" err="1"/>
              <a:t>while</a:t>
            </a:r>
            <a:r>
              <a:rPr lang="cs-CZ" dirty="0"/>
              <a:t> </a:t>
            </a:r>
            <a:r>
              <a:rPr lang="cs-CZ" dirty="0" err="1"/>
              <a:t>there</a:t>
            </a:r>
            <a:r>
              <a:rPr lang="cs-CZ" dirty="0"/>
              <a:t> </a:t>
            </a:r>
            <a:r>
              <a:rPr lang="cs-CZ" dirty="0" err="1"/>
              <a:t>is</a:t>
            </a:r>
            <a:r>
              <a:rPr lang="cs-CZ" dirty="0"/>
              <a:t> a </a:t>
            </a:r>
            <a:r>
              <a:rPr lang="cs-CZ" dirty="0" err="1"/>
              <a:t>wide</a:t>
            </a:r>
            <a:r>
              <a:rPr lang="cs-CZ" dirty="0"/>
              <a:t> </a:t>
            </a:r>
            <a:r>
              <a:rPr lang="cs-CZ" dirty="0" err="1"/>
              <a:t>array</a:t>
            </a:r>
            <a:r>
              <a:rPr lang="cs-CZ" dirty="0"/>
              <a:t> </a:t>
            </a:r>
            <a:r>
              <a:rPr lang="cs-CZ" dirty="0" err="1"/>
              <a:t>of</a:t>
            </a:r>
            <a:r>
              <a:rPr lang="cs-CZ" dirty="0"/>
              <a:t> </a:t>
            </a:r>
            <a:r>
              <a:rPr lang="cs-CZ" dirty="0" err="1"/>
              <a:t>different</a:t>
            </a:r>
            <a:r>
              <a:rPr lang="cs-CZ" dirty="0"/>
              <a:t> </a:t>
            </a:r>
            <a:r>
              <a:rPr lang="cs-CZ" dirty="0" err="1"/>
              <a:t>innovation</a:t>
            </a:r>
            <a:r>
              <a:rPr lang="cs-CZ" dirty="0"/>
              <a:t> </a:t>
            </a:r>
            <a:r>
              <a:rPr lang="cs-CZ" dirty="0" err="1"/>
              <a:t>outcomes</a:t>
            </a:r>
            <a:r>
              <a:rPr lang="cs-CZ" dirty="0"/>
              <a:t> </a:t>
            </a:r>
            <a:r>
              <a:rPr lang="cs-CZ" dirty="0" err="1"/>
              <a:t>possible</a:t>
            </a:r>
            <a:r>
              <a:rPr lang="cs-CZ" dirty="0"/>
              <a:t>. </a:t>
            </a:r>
            <a:r>
              <a:rPr lang="cs-CZ" dirty="0" err="1"/>
              <a:t>Here</a:t>
            </a:r>
            <a:r>
              <a:rPr lang="cs-CZ" dirty="0"/>
              <a:t> </a:t>
            </a:r>
            <a:r>
              <a:rPr lang="cs-CZ" dirty="0" err="1"/>
              <a:t>we</a:t>
            </a:r>
            <a:r>
              <a:rPr lang="cs-CZ" dirty="0"/>
              <a:t> list </a:t>
            </a:r>
            <a:r>
              <a:rPr lang="cs-CZ" dirty="0" err="1"/>
              <a:t>the</a:t>
            </a:r>
            <a:r>
              <a:rPr lang="cs-CZ" dirty="0"/>
              <a:t> most </a:t>
            </a:r>
            <a:r>
              <a:rPr lang="cs-CZ" dirty="0" err="1"/>
              <a:t>common</a:t>
            </a:r>
            <a:r>
              <a:rPr lang="cs-CZ" dirty="0"/>
              <a:t>:</a:t>
            </a:r>
          </a:p>
          <a:p>
            <a:pPr marL="0" indent="0">
              <a:buNone/>
            </a:pPr>
            <a:r>
              <a:rPr lang="cs-CZ" dirty="0"/>
              <a:t>1. </a:t>
            </a:r>
            <a:r>
              <a:rPr lang="cs-CZ" b="1" dirty="0" err="1"/>
              <a:t>Product</a:t>
            </a:r>
            <a:r>
              <a:rPr lang="cs-CZ" b="1" dirty="0"/>
              <a:t> &amp; </a:t>
            </a:r>
            <a:r>
              <a:rPr lang="cs-CZ" b="1" dirty="0" err="1"/>
              <a:t>Product</a:t>
            </a:r>
            <a:r>
              <a:rPr lang="cs-CZ" b="1" dirty="0"/>
              <a:t> Performance </a:t>
            </a:r>
            <a:r>
              <a:rPr lang="cs-CZ" b="1" dirty="0" err="1"/>
              <a:t>Innovation</a:t>
            </a:r>
            <a:endParaRPr lang="cs-CZ" b="1" dirty="0"/>
          </a:p>
          <a:p>
            <a:r>
              <a:rPr lang="cs-CZ" dirty="0" err="1"/>
              <a:t>Either</a:t>
            </a:r>
            <a:r>
              <a:rPr lang="cs-CZ" dirty="0"/>
              <a:t> a </a:t>
            </a:r>
            <a:r>
              <a:rPr lang="en-GB" dirty="0"/>
              <a:t>… </a:t>
            </a:r>
            <a:r>
              <a:rPr lang="cs-CZ" dirty="0" err="1"/>
              <a:t>is</a:t>
            </a:r>
            <a:r>
              <a:rPr lang="cs-CZ" dirty="0"/>
              <a:t> </a:t>
            </a:r>
            <a:r>
              <a:rPr lang="cs-CZ" dirty="0" err="1"/>
              <a:t>developed</a:t>
            </a:r>
            <a:r>
              <a:rPr lang="cs-CZ" dirty="0"/>
              <a:t> </a:t>
            </a:r>
            <a:r>
              <a:rPr lang="cs-CZ" dirty="0" err="1"/>
              <a:t>or</a:t>
            </a:r>
            <a:r>
              <a:rPr lang="cs-CZ" dirty="0"/>
              <a:t> </a:t>
            </a:r>
            <a:r>
              <a:rPr lang="cs-CZ" dirty="0" err="1"/>
              <a:t>the</a:t>
            </a:r>
            <a:r>
              <a:rPr lang="cs-CZ" dirty="0"/>
              <a:t> </a:t>
            </a:r>
            <a:r>
              <a:rPr lang="en-GB" dirty="0"/>
              <a:t>… </a:t>
            </a:r>
            <a:r>
              <a:rPr lang="cs-CZ" dirty="0" err="1"/>
              <a:t>is</a:t>
            </a:r>
            <a:r>
              <a:rPr lang="cs-CZ" dirty="0"/>
              <a:t> </a:t>
            </a:r>
            <a:r>
              <a:rPr lang="cs-CZ" dirty="0" err="1"/>
              <a:t>improved</a:t>
            </a:r>
            <a:r>
              <a:rPr lang="cs-CZ" dirty="0"/>
              <a:t>. </a:t>
            </a:r>
          </a:p>
          <a:p>
            <a:r>
              <a:rPr lang="cs-CZ" dirty="0" err="1"/>
              <a:t>This</a:t>
            </a:r>
            <a:r>
              <a:rPr lang="cs-CZ" dirty="0"/>
              <a:t> </a:t>
            </a:r>
            <a:r>
              <a:rPr lang="cs-CZ" dirty="0" err="1"/>
              <a:t>kind</a:t>
            </a:r>
            <a:r>
              <a:rPr lang="cs-CZ" dirty="0"/>
              <a:t> </a:t>
            </a:r>
            <a:r>
              <a:rPr lang="cs-CZ" dirty="0" err="1"/>
              <a:t>of</a:t>
            </a:r>
            <a:r>
              <a:rPr lang="cs-CZ" dirty="0"/>
              <a:t> </a:t>
            </a:r>
            <a:r>
              <a:rPr lang="cs-CZ" dirty="0" err="1"/>
              <a:t>innovation</a:t>
            </a:r>
            <a:r>
              <a:rPr lang="cs-CZ" dirty="0"/>
              <a:t> </a:t>
            </a:r>
            <a:r>
              <a:rPr lang="cs-CZ" dirty="0" err="1"/>
              <a:t>is</a:t>
            </a:r>
            <a:r>
              <a:rPr lang="cs-CZ" dirty="0"/>
              <a:t> very </a:t>
            </a:r>
            <a:r>
              <a:rPr lang="cs-CZ" dirty="0" err="1"/>
              <a:t>common</a:t>
            </a:r>
            <a:r>
              <a:rPr lang="cs-CZ" dirty="0"/>
              <a:t> in </a:t>
            </a:r>
            <a:r>
              <a:rPr lang="cs-CZ" dirty="0" err="1"/>
              <a:t>the</a:t>
            </a:r>
            <a:r>
              <a:rPr lang="cs-CZ" dirty="0"/>
              <a:t> business </a:t>
            </a:r>
            <a:r>
              <a:rPr lang="cs-CZ" dirty="0" err="1"/>
              <a:t>world</a:t>
            </a:r>
            <a:r>
              <a:rPr lang="cs-CZ" dirty="0"/>
              <a:t>.</a:t>
            </a:r>
          </a:p>
        </p:txBody>
      </p:sp>
    </p:spTree>
    <p:extLst>
      <p:ext uri="{BB962C8B-B14F-4D97-AF65-F5344CB8AC3E}">
        <p14:creationId xmlns:p14="http://schemas.microsoft.com/office/powerpoint/2010/main" val="22082372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B3B76E-F6B9-3A40-9A42-9E0C25F4E1CC}"/>
              </a:ext>
            </a:extLst>
          </p:cNvPr>
          <p:cNvSpPr>
            <a:spLocks noGrp="1"/>
          </p:cNvSpPr>
          <p:nvPr>
            <p:ph type="title"/>
          </p:nvPr>
        </p:nvSpPr>
        <p:spPr/>
        <p:txBody>
          <a:bodyPr/>
          <a:lstStyle/>
          <a:p>
            <a:r>
              <a:rPr lang="cs-CZ" dirty="0"/>
              <a:t>3 </a:t>
            </a:r>
            <a:r>
              <a:rPr lang="cs-CZ" dirty="0" err="1"/>
              <a:t>types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EFA6F73B-4986-6441-A646-BA337E88FB52}"/>
              </a:ext>
            </a:extLst>
          </p:cNvPr>
          <p:cNvSpPr>
            <a:spLocks noGrp="1"/>
          </p:cNvSpPr>
          <p:nvPr>
            <p:ph idx="1"/>
          </p:nvPr>
        </p:nvSpPr>
        <p:spPr/>
        <p:txBody>
          <a:bodyPr/>
          <a:lstStyle/>
          <a:p>
            <a:pPr algn="just">
              <a:lnSpc>
                <a:spcPct val="150000"/>
              </a:lnSpc>
            </a:pPr>
            <a:r>
              <a:rPr lang="en-US" dirty="0"/>
              <a:t>Examples of these functional ecosystems can be found in the </a:t>
            </a:r>
            <a:r>
              <a:rPr lang="en-GB" dirty="0"/>
              <a:t>… … </a:t>
            </a:r>
            <a:r>
              <a:rPr lang="en-US" dirty="0"/>
              <a:t> where the platforms get connected to the digital services of the partners involved to create a very product-centric ecosystem of a smart and connected car, mostly limited to a limited number of products.</a:t>
            </a:r>
          </a:p>
        </p:txBody>
      </p:sp>
    </p:spTree>
    <p:extLst>
      <p:ext uri="{BB962C8B-B14F-4D97-AF65-F5344CB8AC3E}">
        <p14:creationId xmlns:p14="http://schemas.microsoft.com/office/powerpoint/2010/main" val="42339728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B022B7-C83F-784F-932C-11250BFB6D9E}"/>
              </a:ext>
            </a:extLst>
          </p:cNvPr>
          <p:cNvSpPr>
            <a:spLocks noGrp="1"/>
          </p:cNvSpPr>
          <p:nvPr>
            <p:ph type="title"/>
          </p:nvPr>
        </p:nvSpPr>
        <p:spPr/>
        <p:txBody>
          <a:bodyPr/>
          <a:lstStyle/>
          <a:p>
            <a:r>
              <a:rPr lang="cs-CZ" dirty="0"/>
              <a:t>3 </a:t>
            </a:r>
            <a:r>
              <a:rPr lang="cs-CZ" dirty="0" err="1"/>
              <a:t>types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D37F6590-D769-7B45-925E-F101E0C4D23A}"/>
              </a:ext>
            </a:extLst>
          </p:cNvPr>
          <p:cNvSpPr>
            <a:spLocks noGrp="1"/>
          </p:cNvSpPr>
          <p:nvPr>
            <p:ph idx="1"/>
          </p:nvPr>
        </p:nvSpPr>
        <p:spPr>
          <a:xfrm>
            <a:off x="1130270" y="1815921"/>
            <a:ext cx="9603275" cy="4340180"/>
          </a:xfrm>
        </p:spPr>
        <p:txBody>
          <a:bodyPr>
            <a:normAutofit fontScale="85000" lnSpcReduction="10000"/>
          </a:bodyPr>
          <a:lstStyle/>
          <a:p>
            <a:pPr algn="just">
              <a:lnSpc>
                <a:spcPct val="160000"/>
              </a:lnSpc>
            </a:pPr>
            <a:r>
              <a:rPr lang="en-US" b="1" dirty="0"/>
              <a:t>Platform Ecosystem</a:t>
            </a:r>
          </a:p>
          <a:p>
            <a:pPr algn="just">
              <a:lnSpc>
                <a:spcPct val="160000"/>
              </a:lnSpc>
            </a:pPr>
            <a:r>
              <a:rPr lang="en-US" dirty="0"/>
              <a:t>More advanced ecosystems are the digital platform ecosystems. They can involve </a:t>
            </a:r>
            <a:r>
              <a:rPr lang="en-GB" dirty="0"/>
              <a:t>… … </a:t>
            </a:r>
            <a:r>
              <a:rPr lang="en-US" dirty="0"/>
              <a:t>and also can incorporate a multitude of digital offerings. This digital ecosystem is very much based on the “data first” approach to leverage the customer insights to further upsell or design new offerings due to the data generated. </a:t>
            </a:r>
          </a:p>
          <a:p>
            <a:pPr algn="just">
              <a:lnSpc>
                <a:spcPct val="160000"/>
              </a:lnSpc>
            </a:pPr>
            <a:r>
              <a:rPr lang="en-US" dirty="0"/>
              <a:t>But the biggest differentiator is the common platform under which all the partners participate and create their value with/from. So, the ecosystem orchestrator is offering a common platform under which all the connected parties work together. </a:t>
            </a:r>
          </a:p>
        </p:txBody>
      </p:sp>
    </p:spTree>
    <p:extLst>
      <p:ext uri="{BB962C8B-B14F-4D97-AF65-F5344CB8AC3E}">
        <p14:creationId xmlns:p14="http://schemas.microsoft.com/office/powerpoint/2010/main" val="38331680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52A2A3-5B5B-8A46-8C4C-D848E87A2E5C}"/>
              </a:ext>
            </a:extLst>
          </p:cNvPr>
          <p:cNvSpPr>
            <a:spLocks noGrp="1"/>
          </p:cNvSpPr>
          <p:nvPr>
            <p:ph type="title"/>
          </p:nvPr>
        </p:nvSpPr>
        <p:spPr/>
        <p:txBody>
          <a:bodyPr/>
          <a:lstStyle/>
          <a:p>
            <a:r>
              <a:rPr lang="cs-CZ" dirty="0"/>
              <a:t>3 </a:t>
            </a:r>
            <a:r>
              <a:rPr lang="cs-CZ" dirty="0" err="1"/>
              <a:t>types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72F86E84-ED30-2746-9E5F-D68872F5C4D5}"/>
              </a:ext>
            </a:extLst>
          </p:cNvPr>
          <p:cNvSpPr>
            <a:spLocks noGrp="1"/>
          </p:cNvSpPr>
          <p:nvPr>
            <p:ph idx="1"/>
          </p:nvPr>
        </p:nvSpPr>
        <p:spPr/>
        <p:txBody>
          <a:bodyPr/>
          <a:lstStyle/>
          <a:p>
            <a:pPr algn="just">
              <a:lnSpc>
                <a:spcPct val="150000"/>
              </a:lnSpc>
            </a:pPr>
            <a:r>
              <a:rPr lang="en-US" dirty="0"/>
              <a:t>Google Home is a good example of this. Google is the provides a common platform under which developers, producers and engineers can work together to create home appliances which use the Google Home platform to become connected and smart. </a:t>
            </a:r>
          </a:p>
          <a:p>
            <a:pPr algn="just">
              <a:lnSpc>
                <a:spcPct val="150000"/>
              </a:lnSpc>
            </a:pPr>
            <a:r>
              <a:rPr lang="en-US" dirty="0"/>
              <a:t>Google itself is developing tools like their home speaker but also partners can use the platform ecosystem to offer their products and services.</a:t>
            </a:r>
          </a:p>
        </p:txBody>
      </p:sp>
    </p:spTree>
    <p:extLst>
      <p:ext uri="{BB962C8B-B14F-4D97-AF65-F5344CB8AC3E}">
        <p14:creationId xmlns:p14="http://schemas.microsoft.com/office/powerpoint/2010/main" val="24136684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34F8A7-9794-644F-9304-00E4C1195179}"/>
              </a:ext>
            </a:extLst>
          </p:cNvPr>
          <p:cNvSpPr>
            <a:spLocks noGrp="1"/>
          </p:cNvSpPr>
          <p:nvPr>
            <p:ph type="title"/>
          </p:nvPr>
        </p:nvSpPr>
        <p:spPr/>
        <p:txBody>
          <a:bodyPr/>
          <a:lstStyle/>
          <a:p>
            <a:r>
              <a:rPr lang="cs-CZ" dirty="0"/>
              <a:t>3 </a:t>
            </a:r>
            <a:r>
              <a:rPr lang="cs-CZ" dirty="0" err="1"/>
              <a:t>types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4CDDDFAE-BB04-854B-A53A-B75E0EEB3E31}"/>
              </a:ext>
            </a:extLst>
          </p:cNvPr>
          <p:cNvSpPr>
            <a:spLocks noGrp="1"/>
          </p:cNvSpPr>
          <p:nvPr>
            <p:ph idx="1"/>
          </p:nvPr>
        </p:nvSpPr>
        <p:spPr>
          <a:xfrm>
            <a:off x="1130269" y="1958980"/>
            <a:ext cx="9603275" cy="3945696"/>
          </a:xfrm>
        </p:spPr>
        <p:txBody>
          <a:bodyPr/>
          <a:lstStyle/>
          <a:p>
            <a:pPr algn="just">
              <a:lnSpc>
                <a:spcPct val="150000"/>
              </a:lnSpc>
            </a:pPr>
            <a:r>
              <a:rPr lang="en-US" b="1" dirty="0"/>
              <a:t>Super Platform Ecosystem</a:t>
            </a:r>
          </a:p>
          <a:p>
            <a:pPr algn="just">
              <a:lnSpc>
                <a:spcPct val="150000"/>
              </a:lnSpc>
            </a:pPr>
            <a:r>
              <a:rPr lang="en-US" dirty="0"/>
              <a:t>One of the most </a:t>
            </a:r>
            <a:r>
              <a:rPr lang="en-GB" dirty="0"/>
              <a:t>… </a:t>
            </a:r>
            <a:r>
              <a:rPr lang="en-US" dirty="0"/>
              <a:t> and </a:t>
            </a:r>
            <a:r>
              <a:rPr lang="en-GB" dirty="0"/>
              <a:t>… </a:t>
            </a:r>
            <a:r>
              <a:rPr lang="en-US" dirty="0"/>
              <a:t> ecosystem models involves the integration of different platforms and the use of different user journeys including their data. Super Platform Ecosystems involve usually many different industries, different services and are trying to connect the whole user journey to the ecosystem as good as possible. Most Super Platform Ecosystems are now found in the hands of tech giants like </a:t>
            </a:r>
            <a:r>
              <a:rPr lang="en-GB" dirty="0"/>
              <a:t>… </a:t>
            </a:r>
            <a:r>
              <a:rPr lang="en-US" dirty="0"/>
              <a:t>, </a:t>
            </a:r>
            <a:r>
              <a:rPr lang="en-GB" dirty="0"/>
              <a:t>… </a:t>
            </a:r>
            <a:r>
              <a:rPr lang="en-US" dirty="0"/>
              <a:t>, </a:t>
            </a:r>
            <a:r>
              <a:rPr lang="en-GB" dirty="0"/>
              <a:t>… </a:t>
            </a:r>
            <a:r>
              <a:rPr lang="en-US" dirty="0"/>
              <a:t>, </a:t>
            </a:r>
            <a:r>
              <a:rPr lang="en-GB" dirty="0"/>
              <a:t>…</a:t>
            </a:r>
            <a:r>
              <a:rPr lang="en-US" dirty="0"/>
              <a:t> and some others.</a:t>
            </a:r>
          </a:p>
          <a:p>
            <a:pPr algn="just">
              <a:lnSpc>
                <a:spcPct val="150000"/>
              </a:lnSpc>
            </a:pPr>
            <a:endParaRPr lang="en-US" dirty="0"/>
          </a:p>
        </p:txBody>
      </p:sp>
    </p:spTree>
    <p:extLst>
      <p:ext uri="{BB962C8B-B14F-4D97-AF65-F5344CB8AC3E}">
        <p14:creationId xmlns:p14="http://schemas.microsoft.com/office/powerpoint/2010/main" val="22369623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D418FA-CC79-BD43-9FF0-CC657DC54146}"/>
              </a:ext>
            </a:extLst>
          </p:cNvPr>
          <p:cNvSpPr>
            <a:spLocks noGrp="1"/>
          </p:cNvSpPr>
          <p:nvPr>
            <p:ph type="title"/>
          </p:nvPr>
        </p:nvSpPr>
        <p:spPr/>
        <p:txBody>
          <a:bodyPr/>
          <a:lstStyle/>
          <a:p>
            <a:r>
              <a:rPr lang="cs-CZ" dirty="0"/>
              <a:t>3 </a:t>
            </a:r>
            <a:r>
              <a:rPr lang="cs-CZ" dirty="0" err="1"/>
              <a:t>types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1AA87827-4F07-AC40-807B-31B1FBDCD482}"/>
              </a:ext>
            </a:extLst>
          </p:cNvPr>
          <p:cNvSpPr>
            <a:spLocks noGrp="1"/>
          </p:cNvSpPr>
          <p:nvPr>
            <p:ph idx="1"/>
          </p:nvPr>
        </p:nvSpPr>
        <p:spPr>
          <a:xfrm>
            <a:off x="1130270" y="2171768"/>
            <a:ext cx="9603275" cy="3932817"/>
          </a:xfrm>
        </p:spPr>
        <p:txBody>
          <a:bodyPr>
            <a:normAutofit/>
          </a:bodyPr>
          <a:lstStyle/>
          <a:p>
            <a:pPr algn="just">
              <a:lnSpc>
                <a:spcPct val="150000"/>
              </a:lnSpc>
            </a:pPr>
            <a:r>
              <a:rPr lang="en-US" dirty="0"/>
              <a:t>WeChat, the </a:t>
            </a:r>
            <a:r>
              <a:rPr lang="en-GB" dirty="0"/>
              <a:t>… </a:t>
            </a:r>
            <a:r>
              <a:rPr lang="en-US" dirty="0"/>
              <a:t>, is a perfect example of creating a Super Platform Ecosystem. The app now covers all important aspects of the user’s life. In a single platform it offers thousands of services and features including everyday </a:t>
            </a:r>
            <a:r>
              <a:rPr lang="en-GB" dirty="0"/>
              <a:t>… </a:t>
            </a:r>
            <a:r>
              <a:rPr lang="en-US" dirty="0"/>
              <a:t>, </a:t>
            </a:r>
            <a:r>
              <a:rPr lang="en-GB" dirty="0"/>
              <a:t>… </a:t>
            </a:r>
            <a:r>
              <a:rPr lang="en-US" dirty="0"/>
              <a:t>, </a:t>
            </a:r>
            <a:r>
              <a:rPr lang="en-GB" dirty="0"/>
              <a:t>… </a:t>
            </a:r>
            <a:r>
              <a:rPr lang="en-US" dirty="0"/>
              <a:t>, </a:t>
            </a:r>
            <a:r>
              <a:rPr lang="en-GB"/>
              <a:t>… </a:t>
            </a:r>
            <a:r>
              <a:rPr lang="en-US"/>
              <a:t> </a:t>
            </a:r>
            <a:r>
              <a:rPr lang="en-US" dirty="0"/>
              <a:t>and more. </a:t>
            </a:r>
          </a:p>
          <a:p>
            <a:pPr algn="just">
              <a:lnSpc>
                <a:spcPct val="150000"/>
              </a:lnSpc>
            </a:pPr>
            <a:r>
              <a:rPr lang="en-US" dirty="0"/>
              <a:t>With every added offering, WeChat can integrate more into daily life thus enabling better data collection which can lead to new offerings and a “lock-in”.</a:t>
            </a:r>
          </a:p>
        </p:txBody>
      </p:sp>
    </p:spTree>
    <p:extLst>
      <p:ext uri="{BB962C8B-B14F-4D97-AF65-F5344CB8AC3E}">
        <p14:creationId xmlns:p14="http://schemas.microsoft.com/office/powerpoint/2010/main" val="29327579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A94309-52A8-B646-AA62-BF07424AD55E}"/>
              </a:ext>
            </a:extLst>
          </p:cNvPr>
          <p:cNvSpPr>
            <a:spLocks noGrp="1"/>
          </p:cNvSpPr>
          <p:nvPr>
            <p:ph type="title"/>
          </p:nvPr>
        </p:nvSpPr>
        <p:spPr/>
        <p:txBody>
          <a:bodyPr/>
          <a:lstStyle/>
          <a:p>
            <a:r>
              <a:rPr lang="cs-CZ" dirty="0" err="1"/>
              <a:t>Task</a:t>
            </a:r>
            <a:r>
              <a:rPr lang="cs-CZ" dirty="0"/>
              <a:t> 1: </a:t>
            </a:r>
          </a:p>
        </p:txBody>
      </p:sp>
      <p:sp>
        <p:nvSpPr>
          <p:cNvPr id="3" name="Zástupný obsah 2">
            <a:extLst>
              <a:ext uri="{FF2B5EF4-FFF2-40B4-BE49-F238E27FC236}">
                <a16:creationId xmlns:a16="http://schemas.microsoft.com/office/drawing/2014/main" id="{7C5C1125-A2CB-134A-893E-DDDEF26395AD}"/>
              </a:ext>
            </a:extLst>
          </p:cNvPr>
          <p:cNvSpPr>
            <a:spLocks noGrp="1"/>
          </p:cNvSpPr>
          <p:nvPr>
            <p:ph idx="1"/>
          </p:nvPr>
        </p:nvSpPr>
        <p:spPr/>
        <p:txBody>
          <a:bodyPr/>
          <a:lstStyle/>
          <a:p>
            <a:r>
              <a:rPr lang="cs-CZ" dirty="0" err="1"/>
              <a:t>What</a:t>
            </a:r>
            <a:r>
              <a:rPr lang="cs-CZ" dirty="0"/>
              <a:t> </a:t>
            </a:r>
            <a:r>
              <a:rPr lang="cs-CZ" dirty="0" err="1"/>
              <a:t>makes</a:t>
            </a:r>
            <a:r>
              <a:rPr lang="cs-CZ" dirty="0"/>
              <a:t> a </a:t>
            </a:r>
            <a:r>
              <a:rPr lang="cs-CZ" dirty="0" err="1"/>
              <a:t>World's</a:t>
            </a:r>
            <a:r>
              <a:rPr lang="cs-CZ" dirty="0"/>
              <a:t> Most </a:t>
            </a:r>
            <a:r>
              <a:rPr lang="cs-CZ" dirty="0" err="1"/>
              <a:t>Innovative</a:t>
            </a:r>
            <a:r>
              <a:rPr lang="cs-CZ" dirty="0"/>
              <a:t> </a:t>
            </a:r>
            <a:r>
              <a:rPr lang="cs-CZ" dirty="0" err="1"/>
              <a:t>Company</a:t>
            </a:r>
            <a:r>
              <a:rPr lang="cs-CZ" dirty="0"/>
              <a:t>?</a:t>
            </a:r>
          </a:p>
          <a:p>
            <a:pPr lvl="1"/>
            <a:r>
              <a:rPr lang="cs-CZ" dirty="0" err="1"/>
              <a:t>Write</a:t>
            </a:r>
            <a:r>
              <a:rPr lang="cs-CZ" dirty="0"/>
              <a:t> </a:t>
            </a:r>
            <a:r>
              <a:rPr lang="cs-CZ" dirty="0" err="1"/>
              <a:t>the</a:t>
            </a:r>
            <a:r>
              <a:rPr lang="cs-CZ" dirty="0"/>
              <a:t> </a:t>
            </a:r>
            <a:r>
              <a:rPr lang="cs-CZ" dirty="0" err="1"/>
              <a:t>answers</a:t>
            </a:r>
            <a:r>
              <a:rPr lang="cs-CZ" dirty="0"/>
              <a:t> on </a:t>
            </a:r>
            <a:r>
              <a:rPr lang="cs-CZ" dirty="0" err="1"/>
              <a:t>the</a:t>
            </a:r>
            <a:r>
              <a:rPr lang="cs-CZ" dirty="0"/>
              <a:t> </a:t>
            </a:r>
            <a:r>
              <a:rPr lang="cs-CZ" dirty="0" err="1"/>
              <a:t>basis</a:t>
            </a:r>
            <a:r>
              <a:rPr lang="cs-CZ" dirty="0"/>
              <a:t> </a:t>
            </a:r>
            <a:r>
              <a:rPr lang="cs-CZ" dirty="0" err="1"/>
              <a:t>of</a:t>
            </a:r>
            <a:r>
              <a:rPr lang="cs-CZ" dirty="0"/>
              <a:t> </a:t>
            </a:r>
            <a:r>
              <a:rPr lang="cs-CZ" dirty="0" err="1"/>
              <a:t>the</a:t>
            </a:r>
            <a:r>
              <a:rPr lang="cs-CZ" dirty="0"/>
              <a:t> </a:t>
            </a:r>
            <a:r>
              <a:rPr lang="cs-CZ" dirty="0" err="1"/>
              <a:t>following</a:t>
            </a:r>
            <a:r>
              <a:rPr lang="cs-CZ" dirty="0"/>
              <a:t> video:</a:t>
            </a:r>
          </a:p>
          <a:p>
            <a:pPr lvl="2"/>
            <a:r>
              <a:rPr lang="cs-CZ" dirty="0">
                <a:hlinkClick r:id="rId2"/>
              </a:rPr>
              <a:t>https://www.youtube.com/watch?v=MBO5DCmNUBQ</a:t>
            </a:r>
            <a:endParaRPr lang="cs-CZ" dirty="0"/>
          </a:p>
          <a:p>
            <a:pPr lvl="2"/>
            <a:endParaRPr lang="cs-CZ" dirty="0"/>
          </a:p>
          <a:p>
            <a:endParaRPr lang="cs-CZ" dirty="0"/>
          </a:p>
        </p:txBody>
      </p:sp>
    </p:spTree>
    <p:extLst>
      <p:ext uri="{BB962C8B-B14F-4D97-AF65-F5344CB8AC3E}">
        <p14:creationId xmlns:p14="http://schemas.microsoft.com/office/powerpoint/2010/main" val="29304364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17E795-5F6C-C949-98D4-DC4E91B0DE34}"/>
              </a:ext>
            </a:extLst>
          </p:cNvPr>
          <p:cNvSpPr>
            <a:spLocks noGrp="1"/>
          </p:cNvSpPr>
          <p:nvPr>
            <p:ph type="title"/>
          </p:nvPr>
        </p:nvSpPr>
        <p:spPr/>
        <p:txBody>
          <a:bodyPr/>
          <a:lstStyle/>
          <a:p>
            <a:r>
              <a:rPr lang="cs-CZ" dirty="0" err="1"/>
              <a:t>Task</a:t>
            </a:r>
            <a:r>
              <a:rPr lang="cs-CZ" dirty="0"/>
              <a:t> 2:</a:t>
            </a:r>
          </a:p>
        </p:txBody>
      </p:sp>
      <p:sp>
        <p:nvSpPr>
          <p:cNvPr id="3" name="Zástupný obsah 2">
            <a:extLst>
              <a:ext uri="{FF2B5EF4-FFF2-40B4-BE49-F238E27FC236}">
                <a16:creationId xmlns:a16="http://schemas.microsoft.com/office/drawing/2014/main" id="{8326AE50-230A-6240-B00E-24E0F56F7DD1}"/>
              </a:ext>
            </a:extLst>
          </p:cNvPr>
          <p:cNvSpPr>
            <a:spLocks noGrp="1"/>
          </p:cNvSpPr>
          <p:nvPr>
            <p:ph idx="1"/>
          </p:nvPr>
        </p:nvSpPr>
        <p:spPr/>
        <p:txBody>
          <a:bodyPr/>
          <a:lstStyle/>
          <a:p>
            <a:r>
              <a:rPr lang="cs-CZ" dirty="0"/>
              <a:t>Make </a:t>
            </a:r>
            <a:r>
              <a:rPr lang="cs-CZ" dirty="0" err="1"/>
              <a:t>brief</a:t>
            </a:r>
            <a:r>
              <a:rPr lang="cs-CZ" dirty="0"/>
              <a:t> notes – 5 </a:t>
            </a:r>
            <a:r>
              <a:rPr lang="cs-CZ" dirty="0" err="1"/>
              <a:t>secrets</a:t>
            </a:r>
            <a:r>
              <a:rPr lang="cs-CZ" dirty="0"/>
              <a:t> </a:t>
            </a:r>
            <a:r>
              <a:rPr lang="cs-CZ" dirty="0" err="1"/>
              <a:t>of</a:t>
            </a:r>
            <a:r>
              <a:rPr lang="cs-CZ" dirty="0"/>
              <a:t> </a:t>
            </a:r>
            <a:r>
              <a:rPr lang="cs-CZ" dirty="0" err="1"/>
              <a:t>innovative</a:t>
            </a:r>
            <a:r>
              <a:rPr lang="cs-CZ" dirty="0"/>
              <a:t> </a:t>
            </a:r>
            <a:r>
              <a:rPr lang="cs-CZ" dirty="0" err="1"/>
              <a:t>companies</a:t>
            </a:r>
            <a:r>
              <a:rPr lang="cs-CZ" dirty="0"/>
              <a:t> – </a:t>
            </a:r>
            <a:r>
              <a:rPr lang="cs-CZ" dirty="0" err="1"/>
              <a:t>describe</a:t>
            </a:r>
            <a:r>
              <a:rPr lang="cs-CZ" dirty="0"/>
              <a:t> </a:t>
            </a:r>
            <a:r>
              <a:rPr lang="cs-CZ" dirty="0" err="1"/>
              <a:t>each</a:t>
            </a:r>
            <a:r>
              <a:rPr lang="cs-CZ" dirty="0"/>
              <a:t> </a:t>
            </a:r>
            <a:r>
              <a:rPr lang="cs-CZ" dirty="0" err="1"/>
              <a:t>of</a:t>
            </a:r>
            <a:r>
              <a:rPr lang="cs-CZ" dirty="0"/>
              <a:t> </a:t>
            </a:r>
            <a:r>
              <a:rPr lang="cs-CZ" dirty="0" err="1"/>
              <a:t>them</a:t>
            </a:r>
            <a:r>
              <a:rPr lang="cs-CZ"/>
              <a:t>. </a:t>
            </a:r>
          </a:p>
        </p:txBody>
      </p:sp>
    </p:spTree>
    <p:extLst>
      <p:ext uri="{BB962C8B-B14F-4D97-AF65-F5344CB8AC3E}">
        <p14:creationId xmlns:p14="http://schemas.microsoft.com/office/powerpoint/2010/main" val="624499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Five Moves in the Innovator's Playbook - QPMF">
            <a:extLst>
              <a:ext uri="{FF2B5EF4-FFF2-40B4-BE49-F238E27FC236}">
                <a16:creationId xmlns:a16="http://schemas.microsoft.com/office/drawing/2014/main" id="{685D4595-1FC1-A048-BF00-E28BAF0415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873" y="486064"/>
            <a:ext cx="4775200" cy="17018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ow to make a petrol lawnmower easier to pull over and start - Quora">
            <a:extLst>
              <a:ext uri="{FF2B5EF4-FFF2-40B4-BE49-F238E27FC236}">
                <a16:creationId xmlns:a16="http://schemas.microsoft.com/office/drawing/2014/main" id="{E42DB88B-4E7B-2146-B63C-C154AE7F0A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491" y="2344882"/>
            <a:ext cx="2730500" cy="29718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 pros and cons of electric lawn mowers - CNET">
            <a:extLst>
              <a:ext uri="{FF2B5EF4-FFF2-40B4-BE49-F238E27FC236}">
                <a16:creationId xmlns:a16="http://schemas.microsoft.com/office/drawing/2014/main" id="{2C833612-E93E-BB4D-8E29-075A943068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1886" y="2700482"/>
            <a:ext cx="3111500" cy="261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4971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FE3AE1-4A91-2E4A-BA2D-10804E5F5CB7}"/>
              </a:ext>
            </a:extLst>
          </p:cNvPr>
          <p:cNvSpPr>
            <a:spLocks noGrp="1"/>
          </p:cNvSpPr>
          <p:nvPr>
            <p:ph type="title"/>
          </p:nvPr>
        </p:nvSpPr>
        <p:spPr/>
        <p:txBody>
          <a:bodyPr/>
          <a:lstStyle/>
          <a:p>
            <a:r>
              <a:rPr lang="cs-CZ" dirty="0"/>
              <a:t>8 </a:t>
            </a:r>
            <a:r>
              <a:rPr lang="cs-CZ" dirty="0" err="1"/>
              <a:t>fields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026E6FFD-1E58-D244-8073-41FDE5B11070}"/>
              </a:ext>
            </a:extLst>
          </p:cNvPr>
          <p:cNvSpPr>
            <a:spLocks noGrp="1"/>
          </p:cNvSpPr>
          <p:nvPr>
            <p:ph idx="1"/>
          </p:nvPr>
        </p:nvSpPr>
        <p:spPr/>
        <p:txBody>
          <a:bodyPr/>
          <a:lstStyle/>
          <a:p>
            <a:pPr marL="0" indent="0" algn="just">
              <a:lnSpc>
                <a:spcPct val="150000"/>
              </a:lnSpc>
              <a:buNone/>
            </a:pPr>
            <a:r>
              <a:rPr lang="en-US" b="1" dirty="0"/>
              <a:t>2. Technology Innovation</a:t>
            </a:r>
          </a:p>
          <a:p>
            <a:pPr algn="just">
              <a:lnSpc>
                <a:spcPct val="150000"/>
              </a:lnSpc>
            </a:pPr>
            <a:r>
              <a:rPr lang="en-US" dirty="0"/>
              <a:t>New technologies can be also the basis for many other innovations. </a:t>
            </a:r>
          </a:p>
          <a:p>
            <a:pPr algn="just">
              <a:lnSpc>
                <a:spcPct val="150000"/>
              </a:lnSpc>
            </a:pPr>
            <a:r>
              <a:rPr lang="en-US" dirty="0"/>
              <a:t>The best example was the </a:t>
            </a:r>
            <a:r>
              <a:rPr lang="en-GB" dirty="0"/>
              <a:t>… </a:t>
            </a:r>
            <a:r>
              <a:rPr lang="en-US" dirty="0"/>
              <a:t>, which was itself an innovation but also lead to other innovations in various fields.</a:t>
            </a:r>
          </a:p>
          <a:p>
            <a:pPr algn="just">
              <a:lnSpc>
                <a:spcPct val="150000"/>
              </a:lnSpc>
            </a:pPr>
            <a:endParaRPr lang="en-US" dirty="0"/>
          </a:p>
        </p:txBody>
      </p:sp>
    </p:spTree>
    <p:extLst>
      <p:ext uri="{BB962C8B-B14F-4D97-AF65-F5344CB8AC3E}">
        <p14:creationId xmlns:p14="http://schemas.microsoft.com/office/powerpoint/2010/main" val="962046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2A2721-045D-E244-B2E8-43E41A2CB338}"/>
              </a:ext>
            </a:extLst>
          </p:cNvPr>
          <p:cNvSpPr>
            <a:spLocks noGrp="1"/>
          </p:cNvSpPr>
          <p:nvPr>
            <p:ph type="title"/>
          </p:nvPr>
        </p:nvSpPr>
        <p:spPr/>
        <p:txBody>
          <a:bodyPr/>
          <a:lstStyle/>
          <a:p>
            <a:r>
              <a:rPr lang="cs-CZ" dirty="0"/>
              <a:t>8 </a:t>
            </a:r>
            <a:r>
              <a:rPr lang="cs-CZ" dirty="0" err="1"/>
              <a:t>fields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D1CBE4E5-5EBF-E64B-8E39-5BFC2A2C352D}"/>
              </a:ext>
            </a:extLst>
          </p:cNvPr>
          <p:cNvSpPr>
            <a:spLocks noGrp="1"/>
          </p:cNvSpPr>
          <p:nvPr>
            <p:ph idx="1"/>
          </p:nvPr>
        </p:nvSpPr>
        <p:spPr>
          <a:xfrm>
            <a:off x="1130270" y="2171769"/>
            <a:ext cx="9603275" cy="3896522"/>
          </a:xfrm>
        </p:spPr>
        <p:txBody>
          <a:bodyPr/>
          <a:lstStyle/>
          <a:p>
            <a:pPr marL="0" indent="0" algn="just">
              <a:lnSpc>
                <a:spcPct val="150000"/>
              </a:lnSpc>
              <a:buNone/>
            </a:pPr>
            <a:r>
              <a:rPr lang="en-US" b="1" dirty="0"/>
              <a:t>3. Business Model Innovation</a:t>
            </a:r>
          </a:p>
          <a:p>
            <a:pPr algn="just">
              <a:lnSpc>
                <a:spcPct val="150000"/>
              </a:lnSpc>
            </a:pPr>
            <a:r>
              <a:rPr lang="en-US" dirty="0"/>
              <a:t>Many of the most successful companies in the world managed to innovate their business model. </a:t>
            </a:r>
          </a:p>
          <a:p>
            <a:pPr algn="just">
              <a:lnSpc>
                <a:spcPct val="150000"/>
              </a:lnSpc>
            </a:pPr>
            <a:r>
              <a:rPr lang="en-US" dirty="0"/>
              <a:t>Using </a:t>
            </a:r>
            <a:r>
              <a:rPr lang="en-GB" dirty="0"/>
              <a:t>… </a:t>
            </a:r>
            <a:r>
              <a:rPr lang="en-US" dirty="0"/>
              <a:t>, </a:t>
            </a:r>
            <a:r>
              <a:rPr lang="en-GB" dirty="0"/>
              <a:t>… </a:t>
            </a:r>
            <a:r>
              <a:rPr lang="en-US" dirty="0"/>
              <a:t> and </a:t>
            </a:r>
            <a:r>
              <a:rPr lang="en-GB" dirty="0"/>
              <a:t>… </a:t>
            </a:r>
            <a:r>
              <a:rPr lang="en-US" dirty="0"/>
              <a:t>can lead to new possible business models which can create, deliver and capture customer value. </a:t>
            </a:r>
          </a:p>
          <a:p>
            <a:pPr algn="just">
              <a:lnSpc>
                <a:spcPct val="150000"/>
              </a:lnSpc>
            </a:pPr>
            <a:r>
              <a:rPr lang="en-US" dirty="0"/>
              <a:t>Digital ecosystems are a well-known example of innovation using several technologies and creating a whole new type of business.</a:t>
            </a:r>
          </a:p>
          <a:p>
            <a:pPr algn="just">
              <a:lnSpc>
                <a:spcPct val="150000"/>
              </a:lnSpc>
            </a:pPr>
            <a:endParaRPr lang="en-US" dirty="0"/>
          </a:p>
        </p:txBody>
      </p:sp>
    </p:spTree>
    <p:extLst>
      <p:ext uri="{BB962C8B-B14F-4D97-AF65-F5344CB8AC3E}">
        <p14:creationId xmlns:p14="http://schemas.microsoft.com/office/powerpoint/2010/main" val="1683891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DA3208-A41A-574A-8F94-E32DE0F247A9}"/>
              </a:ext>
            </a:extLst>
          </p:cNvPr>
          <p:cNvSpPr>
            <a:spLocks noGrp="1"/>
          </p:cNvSpPr>
          <p:nvPr>
            <p:ph type="title"/>
          </p:nvPr>
        </p:nvSpPr>
        <p:spPr/>
        <p:txBody>
          <a:bodyPr/>
          <a:lstStyle/>
          <a:p>
            <a:r>
              <a:rPr lang="cs-CZ" dirty="0"/>
              <a:t>8 </a:t>
            </a:r>
            <a:r>
              <a:rPr lang="cs-CZ" dirty="0" err="1"/>
              <a:t>fields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7F7A37D0-81DE-0148-A1E6-20F259D0C458}"/>
              </a:ext>
            </a:extLst>
          </p:cNvPr>
          <p:cNvSpPr>
            <a:spLocks noGrp="1"/>
          </p:cNvSpPr>
          <p:nvPr>
            <p:ph idx="1"/>
          </p:nvPr>
        </p:nvSpPr>
        <p:spPr>
          <a:xfrm>
            <a:off x="1130270" y="2171768"/>
            <a:ext cx="9603275" cy="3924231"/>
          </a:xfrm>
        </p:spPr>
        <p:txBody>
          <a:bodyPr>
            <a:normAutofit/>
          </a:bodyPr>
          <a:lstStyle/>
          <a:p>
            <a:pPr marL="0" indent="0" algn="just">
              <a:lnSpc>
                <a:spcPct val="150000"/>
              </a:lnSpc>
              <a:buNone/>
            </a:pPr>
            <a:r>
              <a:rPr lang="en-US" b="1" dirty="0"/>
              <a:t>4. Organizational Innovation</a:t>
            </a:r>
          </a:p>
          <a:p>
            <a:pPr algn="just">
              <a:lnSpc>
                <a:spcPct val="150000"/>
              </a:lnSpc>
            </a:pPr>
            <a:r>
              <a:rPr lang="en-US" dirty="0"/>
              <a:t>Managing and sharing </a:t>
            </a:r>
            <a:r>
              <a:rPr lang="en-GB" dirty="0"/>
              <a:t>… </a:t>
            </a:r>
            <a:r>
              <a:rPr lang="en-US" dirty="0"/>
              <a:t> in a new way can also be an innovation. </a:t>
            </a:r>
          </a:p>
          <a:p>
            <a:pPr algn="just">
              <a:lnSpc>
                <a:spcPct val="150000"/>
              </a:lnSpc>
            </a:pPr>
            <a:r>
              <a:rPr lang="en-US" dirty="0"/>
              <a:t>It’s possible to use resources and assets in a completely </a:t>
            </a:r>
            <a:r>
              <a:rPr lang="en-GB" dirty="0"/>
              <a:t>… </a:t>
            </a:r>
            <a:r>
              <a:rPr lang="en-US" dirty="0"/>
              <a:t>.</a:t>
            </a:r>
          </a:p>
          <a:p>
            <a:pPr marL="0" indent="0" algn="just">
              <a:lnSpc>
                <a:spcPct val="150000"/>
              </a:lnSpc>
              <a:buNone/>
            </a:pPr>
            <a:r>
              <a:rPr lang="en-US" b="1" dirty="0"/>
              <a:t>5. Process Innovation</a:t>
            </a:r>
          </a:p>
          <a:p>
            <a:pPr algn="just">
              <a:lnSpc>
                <a:spcPct val="150000"/>
              </a:lnSpc>
            </a:pPr>
            <a:r>
              <a:rPr lang="en-US" dirty="0"/>
              <a:t>Innovation in the processes can improve the </a:t>
            </a:r>
            <a:r>
              <a:rPr lang="en-GB" dirty="0"/>
              <a:t>… </a:t>
            </a:r>
            <a:r>
              <a:rPr lang="en-US" dirty="0"/>
              <a:t> or </a:t>
            </a:r>
            <a:r>
              <a:rPr lang="en-GB" dirty="0"/>
              <a:t>… </a:t>
            </a:r>
            <a:r>
              <a:rPr lang="en-US" dirty="0"/>
              <a:t> of existing methods. </a:t>
            </a:r>
          </a:p>
          <a:p>
            <a:pPr algn="just">
              <a:lnSpc>
                <a:spcPct val="150000"/>
              </a:lnSpc>
            </a:pPr>
            <a:r>
              <a:rPr lang="en-US" dirty="0"/>
              <a:t>Possible process innovations involve production, delivery, or customer interaction.</a:t>
            </a:r>
          </a:p>
        </p:txBody>
      </p:sp>
    </p:spTree>
    <p:extLst>
      <p:ext uri="{BB962C8B-B14F-4D97-AF65-F5344CB8AC3E}">
        <p14:creationId xmlns:p14="http://schemas.microsoft.com/office/powerpoint/2010/main" val="3821149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5F6A89-8FAB-7E42-ADEE-62E1E4B87FE4}"/>
              </a:ext>
            </a:extLst>
          </p:cNvPr>
          <p:cNvSpPr>
            <a:spLocks noGrp="1"/>
          </p:cNvSpPr>
          <p:nvPr>
            <p:ph type="title"/>
          </p:nvPr>
        </p:nvSpPr>
        <p:spPr/>
        <p:txBody>
          <a:bodyPr/>
          <a:lstStyle/>
          <a:p>
            <a:r>
              <a:rPr lang="cs-CZ" dirty="0"/>
              <a:t>8 </a:t>
            </a:r>
            <a:r>
              <a:rPr lang="cs-CZ" dirty="0" err="1"/>
              <a:t>fields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87B9C56B-2D48-5D4D-AD7D-24B64B09F33E}"/>
              </a:ext>
            </a:extLst>
          </p:cNvPr>
          <p:cNvSpPr>
            <a:spLocks noGrp="1"/>
          </p:cNvSpPr>
          <p:nvPr>
            <p:ph idx="1"/>
          </p:nvPr>
        </p:nvSpPr>
        <p:spPr>
          <a:xfrm>
            <a:off x="1130270" y="1870364"/>
            <a:ext cx="9603275" cy="4294909"/>
          </a:xfrm>
        </p:spPr>
        <p:txBody>
          <a:bodyPr>
            <a:normAutofit/>
          </a:bodyPr>
          <a:lstStyle/>
          <a:p>
            <a:pPr algn="just">
              <a:lnSpc>
                <a:spcPct val="150000"/>
              </a:lnSpc>
            </a:pPr>
            <a:r>
              <a:rPr lang="en-US" b="1" dirty="0"/>
              <a:t>6. Marketing / Sales – New Channel Innovation</a:t>
            </a:r>
          </a:p>
          <a:p>
            <a:pPr algn="just">
              <a:lnSpc>
                <a:spcPct val="150000"/>
              </a:lnSpc>
            </a:pPr>
            <a:r>
              <a:rPr lang="en-US" dirty="0"/>
              <a:t>New methods to capture and hold attention from customers. Either through the use of innovative marketing/sales concepts or the use of new channels for customer acquisition/sales.</a:t>
            </a:r>
          </a:p>
          <a:p>
            <a:pPr algn="just">
              <a:lnSpc>
                <a:spcPct val="150000"/>
              </a:lnSpc>
            </a:pPr>
            <a:r>
              <a:rPr lang="en-US" b="1" dirty="0"/>
              <a:t>7. Network Innovation</a:t>
            </a:r>
          </a:p>
          <a:p>
            <a:pPr algn="just">
              <a:lnSpc>
                <a:spcPct val="150000"/>
              </a:lnSpc>
            </a:pPr>
            <a:r>
              <a:rPr lang="en-US" dirty="0"/>
              <a:t>By connecting different </a:t>
            </a:r>
            <a:r>
              <a:rPr lang="en-GB" dirty="0"/>
              <a:t>… </a:t>
            </a:r>
            <a:r>
              <a:rPr lang="en-US" dirty="0"/>
              <a:t> and </a:t>
            </a:r>
            <a:r>
              <a:rPr lang="en-GB" dirty="0"/>
              <a:t>… </a:t>
            </a:r>
            <a:r>
              <a:rPr lang="en-US" dirty="0"/>
              <a:t> it might be possible to create extra value. This type of innovation is very common due to the use of ICT services.</a:t>
            </a:r>
          </a:p>
          <a:p>
            <a:pPr algn="just">
              <a:lnSpc>
                <a:spcPct val="150000"/>
              </a:lnSpc>
            </a:pPr>
            <a:endParaRPr lang="en-US" dirty="0"/>
          </a:p>
        </p:txBody>
      </p:sp>
    </p:spTree>
    <p:extLst>
      <p:ext uri="{BB962C8B-B14F-4D97-AF65-F5344CB8AC3E}">
        <p14:creationId xmlns:p14="http://schemas.microsoft.com/office/powerpoint/2010/main" val="986197220"/>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erie">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{6014852C-EF22-2343-9F0C-3B2D1EDFF208}tf10001119</Template>
  <TotalTime>91</TotalTime>
  <Words>3304</Words>
  <Application>Microsoft Macintosh PowerPoint</Application>
  <PresentationFormat>Širokoúhlá obrazovka</PresentationFormat>
  <Paragraphs>192</Paragraphs>
  <Slides>46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46</vt:i4>
      </vt:variant>
    </vt:vector>
  </HeadingPairs>
  <TitlesOfParts>
    <vt:vector size="49" baseType="lpstr">
      <vt:lpstr>Arial</vt:lpstr>
      <vt:lpstr>Century Gothic</vt:lpstr>
      <vt:lpstr>Galerie</vt:lpstr>
      <vt:lpstr>Innovation types </vt:lpstr>
      <vt:lpstr>Innovations </vt:lpstr>
      <vt:lpstr>Peter Drucker point of view</vt:lpstr>
      <vt:lpstr>8 fields of innovations</vt:lpstr>
      <vt:lpstr>Prezentace aplikace PowerPoint</vt:lpstr>
      <vt:lpstr>8 fields of innovations</vt:lpstr>
      <vt:lpstr>8 fields of innovations</vt:lpstr>
      <vt:lpstr>8 fields of innovations</vt:lpstr>
      <vt:lpstr>8 fields of innovations</vt:lpstr>
      <vt:lpstr>8 fields of innovations</vt:lpstr>
      <vt:lpstr>4 types of innovations</vt:lpstr>
      <vt:lpstr>Prezentace aplikace PowerPoint</vt:lpstr>
      <vt:lpstr>4 types of innovations </vt:lpstr>
      <vt:lpstr>4 types of innovations </vt:lpstr>
      <vt:lpstr>4 types of innovations </vt:lpstr>
      <vt:lpstr>4 types of innovations </vt:lpstr>
      <vt:lpstr>4 types of innovations </vt:lpstr>
      <vt:lpstr>How to encourage innovations in a business</vt:lpstr>
      <vt:lpstr>How to encourage innovations in a business</vt:lpstr>
      <vt:lpstr>Protection of innovations</vt:lpstr>
      <vt:lpstr>Protection of innovations</vt:lpstr>
      <vt:lpstr>Protection of innovations</vt:lpstr>
      <vt:lpstr>Digital ecosystem</vt:lpstr>
      <vt:lpstr>Digital eCosystem example: Amazon</vt:lpstr>
      <vt:lpstr>Digital eCosystem example: Amazon</vt:lpstr>
      <vt:lpstr>Prezentace aplikace PowerPoint</vt:lpstr>
      <vt:lpstr>Digital ecosystem</vt:lpstr>
      <vt:lpstr>Digital ecosystem</vt:lpstr>
      <vt:lpstr>5 key characteristics of digital ecosystem</vt:lpstr>
      <vt:lpstr>5 key characteristics of digital ecosystem</vt:lpstr>
      <vt:lpstr>5 key characteristics of digital ecosystem</vt:lpstr>
      <vt:lpstr>5 key characteristics of digital ecosystem</vt:lpstr>
      <vt:lpstr>5 key characteristics of digital ecosystem</vt:lpstr>
      <vt:lpstr>5 key characteristics of digital ecosystem</vt:lpstr>
      <vt:lpstr>3 roles in a digital ecosystem</vt:lpstr>
      <vt:lpstr>3 roles in a digital ecosystem</vt:lpstr>
      <vt:lpstr>3 roles in a digital ecosystem</vt:lpstr>
      <vt:lpstr>3 roles in a digital ecosystem</vt:lpstr>
      <vt:lpstr>3 types of digital ecosystem</vt:lpstr>
      <vt:lpstr>3 types of digital ecosystem</vt:lpstr>
      <vt:lpstr>3 types of digital ecosystem</vt:lpstr>
      <vt:lpstr>3 types of digital ecosystem</vt:lpstr>
      <vt:lpstr>3 types of digital ecosystem</vt:lpstr>
      <vt:lpstr>3 types of digital ecosystem</vt:lpstr>
      <vt:lpstr>Task 1: </vt:lpstr>
      <vt:lpstr>Task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 types </dc:title>
  <dc:creator>Microsoft Office User</dc:creator>
  <cp:lastModifiedBy>Microsoft Office User</cp:lastModifiedBy>
  <cp:revision>4</cp:revision>
  <dcterms:created xsi:type="dcterms:W3CDTF">2022-02-28T20:19:02Z</dcterms:created>
  <dcterms:modified xsi:type="dcterms:W3CDTF">2022-03-09T08:24:21Z</dcterms:modified>
</cp:coreProperties>
</file>