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6" r:id="rId2"/>
    <p:sldId id="277" r:id="rId3"/>
    <p:sldId id="278" r:id="rId4"/>
    <p:sldId id="279" r:id="rId5"/>
    <p:sldId id="280" r:id="rId6"/>
    <p:sldId id="281" r:id="rId7"/>
    <p:sldId id="282" r:id="rId8"/>
    <p:sldId id="284" r:id="rId9"/>
    <p:sldId id="283" r:id="rId10"/>
    <p:sldId id="28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255"/>
  </p:normalViewPr>
  <p:slideViewPr>
    <p:cSldViewPr snapToGrid="0" snapToObjects="1">
      <p:cViewPr varScale="1">
        <p:scale>
          <a:sx n="97" d="100"/>
          <a:sy n="97" d="100"/>
        </p:scale>
        <p:origin x="6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6966184-4AA6-9548-B5B6-C9DFA97991BC}" type="datetimeFigureOut">
              <a:rPr lang="cs-CZ" smtClean="0"/>
              <a:t>23.03.2022</a:t>
            </a:fld>
            <a:endParaRPr lang="cs-CZ"/>
          </a:p>
        </p:txBody>
      </p:sp>
      <p:sp>
        <p:nvSpPr>
          <p:cNvPr id="5" name="Footer Placeholder 4"/>
          <p:cNvSpPr>
            <a:spLocks noGrp="1"/>
          </p:cNvSpPr>
          <p:nvPr>
            <p:ph type="ftr" sz="quarter" idx="11"/>
          </p:nvPr>
        </p:nvSpPr>
        <p:spPr>
          <a:xfrm>
            <a:off x="1371600" y="4323845"/>
            <a:ext cx="6400800" cy="365125"/>
          </a:xfrm>
        </p:spPr>
        <p:txBody>
          <a:bodyPr/>
          <a:lstStyle/>
          <a:p>
            <a:endParaRPr lang="cs-CZ"/>
          </a:p>
        </p:txBody>
      </p:sp>
      <p:sp>
        <p:nvSpPr>
          <p:cNvPr id="6" name="Slide Number Placeholder 5"/>
          <p:cNvSpPr>
            <a:spLocks noGrp="1"/>
          </p:cNvSpPr>
          <p:nvPr>
            <p:ph type="sldNum" sz="quarter" idx="12"/>
          </p:nvPr>
        </p:nvSpPr>
        <p:spPr>
          <a:xfrm>
            <a:off x="8077200" y="1430866"/>
            <a:ext cx="2743200" cy="365125"/>
          </a:xfrm>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180320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159954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64488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BD53166D-8EE4-2F42-97EE-4C8EA483315E}" type="slidenum">
              <a:rPr lang="cs-CZ" smtClean="0"/>
              <a:t>‹#›</a:t>
            </a:fld>
            <a:endParaRPr lang="cs-CZ"/>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1792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a:xfrm>
            <a:off x="685800" y="378883"/>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47716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66966184-4AA6-9548-B5B6-C9DFA97991BC}" type="datetimeFigureOut">
              <a:rPr lang="cs-CZ" smtClean="0"/>
              <a:t>23.03.2022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203475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66966184-4AA6-9548-B5B6-C9DFA97991BC}" type="datetimeFigureOut">
              <a:rPr lang="cs-CZ" smtClean="0"/>
              <a:t>23.03.2022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2167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6966184-4AA6-9548-B5B6-C9DFA97991BC}"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75424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6966184-4AA6-9548-B5B6-C9DFA97991BC}" type="datetimeFigureOut">
              <a:rPr lang="cs-CZ" smtClean="0"/>
              <a:t>23.03.2022</a:t>
            </a:fld>
            <a:endParaRPr lang="cs-CZ"/>
          </a:p>
        </p:txBody>
      </p:sp>
      <p:sp>
        <p:nvSpPr>
          <p:cNvPr id="5" name="Footer Placeholder 4"/>
          <p:cNvSpPr>
            <a:spLocks noGrp="1"/>
          </p:cNvSpPr>
          <p:nvPr>
            <p:ph type="ftr" sz="quarter" idx="11"/>
          </p:nvPr>
        </p:nvSpPr>
        <p:spPr>
          <a:xfrm>
            <a:off x="685800" y="381000"/>
            <a:ext cx="6991492" cy="36512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27225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6966184-4AA6-9548-B5B6-C9DFA97991BC}" type="datetimeFigureOut">
              <a:rPr lang="cs-CZ" smtClean="0"/>
              <a:t>23.03.2022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179716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6966184-4AA6-9548-B5B6-C9DFA97991BC}" type="datetimeFigureOut">
              <a:rPr lang="cs-CZ" smtClean="0"/>
              <a:t>23.03.2022</a:t>
            </a:fld>
            <a:endParaRPr lang="cs-CZ"/>
          </a:p>
        </p:txBody>
      </p:sp>
      <p:sp>
        <p:nvSpPr>
          <p:cNvPr id="5" name="Footer Placeholder 4"/>
          <p:cNvSpPr>
            <a:spLocks noGrp="1"/>
          </p:cNvSpPr>
          <p:nvPr>
            <p:ph type="ftr" sz="quarter" idx="11"/>
          </p:nvPr>
        </p:nvSpPr>
        <p:spPr>
          <a:xfrm>
            <a:off x="685800" y="381001"/>
            <a:ext cx="6991492" cy="36406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402595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74716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5800" y="3132666"/>
            <a:ext cx="5311775"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132666"/>
            <a:ext cx="5334000"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6966184-4AA6-9548-B5B6-C9DFA97991BC}" type="datetimeFigureOut">
              <a:rPr lang="cs-CZ" smtClean="0"/>
              <a:t>23.03.2022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196921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6966184-4AA6-9548-B5B6-C9DFA97991BC}" type="datetimeFigureOut">
              <a:rPr lang="cs-CZ" smtClean="0"/>
              <a:t>23.03.2022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45542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66184-4AA6-9548-B5B6-C9DFA97991BC}" type="datetimeFigureOut">
              <a:rPr lang="cs-CZ" smtClean="0"/>
              <a:t>23.03.2022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36206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329668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6966184-4AA6-9548-B5B6-C9DFA97991BC}" type="datetimeFigureOut">
              <a:rPr lang="cs-CZ" smtClean="0"/>
              <a:t>23.03.2022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D53166D-8EE4-2F42-97EE-4C8EA483315E}" type="slidenum">
              <a:rPr lang="cs-CZ" smtClean="0"/>
              <a:t>‹#›</a:t>
            </a:fld>
            <a:endParaRPr lang="cs-CZ"/>
          </a:p>
        </p:txBody>
      </p:sp>
    </p:spTree>
    <p:extLst>
      <p:ext uri="{BB962C8B-B14F-4D97-AF65-F5344CB8AC3E}">
        <p14:creationId xmlns:p14="http://schemas.microsoft.com/office/powerpoint/2010/main" val="18111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966184-4AA6-9548-B5B6-C9DFA97991BC}" type="datetimeFigureOut">
              <a:rPr lang="cs-CZ" smtClean="0"/>
              <a:t>23.03.2022</a:t>
            </a:fld>
            <a:endParaRPr lang="cs-CZ"/>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53166D-8EE4-2F42-97EE-4C8EA483315E}" type="slidenum">
              <a:rPr lang="cs-CZ" smtClean="0"/>
              <a:t>‹#›</a:t>
            </a:fld>
            <a:endParaRPr lang="cs-CZ"/>
          </a:p>
        </p:txBody>
      </p:sp>
    </p:spTree>
    <p:extLst>
      <p:ext uri="{BB962C8B-B14F-4D97-AF65-F5344CB8AC3E}">
        <p14:creationId xmlns:p14="http://schemas.microsoft.com/office/powerpoint/2010/main" val="3585984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FBUpnG1G4yQ" TargetMode="External"/><Relationship Id="rId2" Type="http://schemas.openxmlformats.org/officeDocument/2006/relationships/hyperlink" Target="https://interestingengineering.com/biomimicry-9-ways-engineers-have-been-inspired-by-nat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terestingengineering.com/dead-sperm-whale-found-with-6kg-of-plastic-in-its-stomach" TargetMode="External"/><Relationship Id="rId2" Type="http://schemas.openxmlformats.org/officeDocument/2006/relationships/hyperlink" Target="https://interestingengineering.com/video/these-crazy-water-vehicles-are-designed-to-mimic-sharks-and-whales" TargetMode="External"/><Relationship Id="rId1" Type="http://schemas.openxmlformats.org/officeDocument/2006/relationships/slideLayout" Target="../slideLayouts/slideLayout2.xml"/><Relationship Id="rId4" Type="http://schemas.openxmlformats.org/officeDocument/2006/relationships/hyperlink" Target="https://youtu.be/FMG5Ah1g8r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jHGTZmKWEn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0D20A-0349-6544-A99B-649E1905C1FB}"/>
              </a:ext>
            </a:extLst>
          </p:cNvPr>
          <p:cNvSpPr>
            <a:spLocks noGrp="1"/>
          </p:cNvSpPr>
          <p:nvPr>
            <p:ph type="ctrTitle"/>
          </p:nvPr>
        </p:nvSpPr>
        <p:spPr/>
        <p:txBody>
          <a:bodyPr>
            <a:normAutofit fontScale="90000"/>
          </a:bodyPr>
          <a:lstStyle/>
          <a:p>
            <a:pPr algn="ctr"/>
            <a:r>
              <a:rPr lang="cs-CZ" dirty="0" err="1"/>
              <a:t>Biomimicry</a:t>
            </a:r>
            <a:br>
              <a:rPr lang="cs-CZ" dirty="0"/>
            </a:br>
            <a:r>
              <a:rPr lang="cs-CZ" dirty="0" err="1"/>
              <a:t>innovations</a:t>
            </a:r>
            <a:r>
              <a:rPr lang="cs-CZ" dirty="0"/>
              <a:t> </a:t>
            </a:r>
            <a:r>
              <a:rPr lang="cs-CZ" dirty="0" err="1"/>
              <a:t>inspired</a:t>
            </a:r>
            <a:r>
              <a:rPr lang="cs-CZ" dirty="0"/>
              <a:t> by </a:t>
            </a:r>
            <a:r>
              <a:rPr lang="cs-CZ" dirty="0" err="1"/>
              <a:t>nature</a:t>
            </a:r>
            <a:endParaRPr lang="cs-CZ" dirty="0"/>
          </a:p>
        </p:txBody>
      </p:sp>
      <p:sp>
        <p:nvSpPr>
          <p:cNvPr id="3" name="Podnadpis 2">
            <a:extLst>
              <a:ext uri="{FF2B5EF4-FFF2-40B4-BE49-F238E27FC236}">
                <a16:creationId xmlns:a16="http://schemas.microsoft.com/office/drawing/2014/main" id="{19ACB01F-3D74-3248-BFC3-D94DD320CA7A}"/>
              </a:ext>
            </a:extLst>
          </p:cNvPr>
          <p:cNvSpPr>
            <a:spLocks noGrp="1"/>
          </p:cNvSpPr>
          <p:nvPr>
            <p:ph type="subTitle" idx="1"/>
          </p:nvPr>
        </p:nvSpPr>
        <p:spPr/>
        <p:txBody>
          <a:bodyPr/>
          <a:lstStyle/>
          <a:p>
            <a:pPr algn="ctr"/>
            <a:r>
              <a:rPr lang="cs-CZ" dirty="0"/>
              <a:t>Ing. Zuzana </a:t>
            </a:r>
            <a:r>
              <a:rPr lang="cs-CZ" dirty="0" err="1"/>
              <a:t>Repaská</a:t>
            </a:r>
            <a:r>
              <a:rPr lang="cs-CZ" dirty="0"/>
              <a:t>, Ph.D.</a:t>
            </a:r>
          </a:p>
        </p:txBody>
      </p:sp>
    </p:spTree>
    <p:extLst>
      <p:ext uri="{BB962C8B-B14F-4D97-AF65-F5344CB8AC3E}">
        <p14:creationId xmlns:p14="http://schemas.microsoft.com/office/powerpoint/2010/main" val="390937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B9381-7DB8-184A-81A7-0BC33E89BA66}"/>
              </a:ext>
            </a:extLst>
          </p:cNvPr>
          <p:cNvSpPr>
            <a:spLocks noGrp="1"/>
          </p:cNvSpPr>
          <p:nvPr>
            <p:ph type="title"/>
          </p:nvPr>
        </p:nvSpPr>
        <p:spPr/>
        <p:txBody>
          <a:bodyPr/>
          <a:lstStyle/>
          <a:p>
            <a:r>
              <a:rPr lang="cs-CZ"/>
              <a:t>bioMimicry</a:t>
            </a:r>
            <a:r>
              <a:rPr lang="cs-CZ" dirty="0"/>
              <a:t> </a:t>
            </a:r>
            <a:r>
              <a:rPr lang="cs-CZ" dirty="0" err="1"/>
              <a:t>examples</a:t>
            </a:r>
            <a:endParaRPr lang="cs-CZ" dirty="0"/>
          </a:p>
        </p:txBody>
      </p:sp>
      <p:pic>
        <p:nvPicPr>
          <p:cNvPr id="7170" name="Picture 2" descr="From Shark Skin to Speed – USC Viterbi School of Engineering">
            <a:extLst>
              <a:ext uri="{FF2B5EF4-FFF2-40B4-BE49-F238E27FC236}">
                <a16:creationId xmlns:a16="http://schemas.microsoft.com/office/drawing/2014/main" id="{3441CB54-A31F-3249-B17A-7D6CA26B0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1" y="3255818"/>
            <a:ext cx="5967489" cy="3592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iomimicry: 9 Ways Engineers Have Been 'Inspired' by Nature ">
            <a:extLst>
              <a:ext uri="{FF2B5EF4-FFF2-40B4-BE49-F238E27FC236}">
                <a16:creationId xmlns:a16="http://schemas.microsoft.com/office/drawing/2014/main" id="{0C1183B8-6832-234E-B4B6-1EF462B33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6165"/>
            <a:ext cx="6400799" cy="436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5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BCAF25-8A43-3F43-A029-4B99FDA14E27}"/>
              </a:ext>
            </a:extLst>
          </p:cNvPr>
          <p:cNvSpPr>
            <a:spLocks noGrp="1"/>
          </p:cNvSpPr>
          <p:nvPr>
            <p:ph type="title"/>
          </p:nvPr>
        </p:nvSpPr>
        <p:spPr/>
        <p:txBody>
          <a:bodyPr>
            <a:normAutofit fontScale="90000"/>
          </a:bodyPr>
          <a:lstStyle/>
          <a:p>
            <a:r>
              <a:rPr lang="cs-CZ" dirty="0" err="1"/>
              <a:t>Innovations</a:t>
            </a:r>
            <a:r>
              <a:rPr lang="cs-CZ" dirty="0"/>
              <a:t> and </a:t>
            </a:r>
            <a:r>
              <a:rPr lang="cs-CZ" dirty="0" err="1"/>
              <a:t>new</a:t>
            </a:r>
            <a:r>
              <a:rPr lang="cs-CZ" dirty="0"/>
              <a:t> technology </a:t>
            </a:r>
            <a:r>
              <a:rPr lang="cs-CZ" dirty="0" err="1"/>
              <a:t>inspired</a:t>
            </a:r>
            <a:r>
              <a:rPr lang="cs-CZ" dirty="0"/>
              <a:t> by </a:t>
            </a:r>
            <a:r>
              <a:rPr lang="cs-CZ" dirty="0" err="1"/>
              <a:t>nature</a:t>
            </a:r>
            <a:endParaRPr lang="cs-CZ" dirty="0"/>
          </a:p>
        </p:txBody>
      </p:sp>
      <p:sp>
        <p:nvSpPr>
          <p:cNvPr id="3" name="Zástupný obsah 2">
            <a:extLst>
              <a:ext uri="{FF2B5EF4-FFF2-40B4-BE49-F238E27FC236}">
                <a16:creationId xmlns:a16="http://schemas.microsoft.com/office/drawing/2014/main" id="{2374AE4E-382E-884E-8B05-C8E3BB3BAEBF}"/>
              </a:ext>
            </a:extLst>
          </p:cNvPr>
          <p:cNvSpPr>
            <a:spLocks noGrp="1"/>
          </p:cNvSpPr>
          <p:nvPr>
            <p:ph idx="1"/>
          </p:nvPr>
        </p:nvSpPr>
        <p:spPr>
          <a:xfrm>
            <a:off x="685800" y="2194560"/>
            <a:ext cx="10820400" cy="4233949"/>
          </a:xfrm>
        </p:spPr>
        <p:txBody>
          <a:bodyPr>
            <a:normAutofit fontScale="92500" lnSpcReduction="10000"/>
          </a:bodyPr>
          <a:lstStyle/>
          <a:p>
            <a:pPr>
              <a:lnSpc>
                <a:spcPct val="150000"/>
              </a:lnSpc>
            </a:pPr>
            <a:r>
              <a:rPr lang="en-US" sz="2400" b="1" dirty="0"/>
              <a:t>Biomimicry</a:t>
            </a:r>
            <a:r>
              <a:rPr lang="en-US" sz="2400" dirty="0"/>
              <a:t> </a:t>
            </a:r>
          </a:p>
          <a:p>
            <a:pPr lvl="1">
              <a:lnSpc>
                <a:spcPct val="150000"/>
              </a:lnSpc>
            </a:pPr>
            <a:r>
              <a:rPr lang="en-US" sz="2400" dirty="0"/>
              <a:t>………………………………………. ………………………………………………………………………………………</a:t>
            </a:r>
            <a:endParaRPr lang="en-US" sz="2400" u="sng" dirty="0"/>
          </a:p>
          <a:p>
            <a:pPr lvl="1">
              <a:lnSpc>
                <a:spcPct val="150000"/>
              </a:lnSpc>
            </a:pPr>
            <a:r>
              <a:rPr lang="en-US" sz="2400" dirty="0"/>
              <a:t>means </a:t>
            </a:r>
            <a:r>
              <a:rPr lang="en-US" sz="2400" b="1" dirty="0"/>
              <a:t>………………………………………………</a:t>
            </a:r>
          </a:p>
          <a:p>
            <a:pPr lvl="1">
              <a:lnSpc>
                <a:spcPct val="150000"/>
              </a:lnSpc>
            </a:pPr>
            <a:r>
              <a:rPr lang="en-US" sz="2200" dirty="0"/>
              <a:t>is the process of taking the innovations that exist in nature and applying them to technology</a:t>
            </a:r>
          </a:p>
          <a:p>
            <a:pPr lvl="2">
              <a:lnSpc>
                <a:spcPct val="150000"/>
              </a:lnSpc>
            </a:pPr>
            <a:r>
              <a:rPr lang="en-US" sz="2800" dirty="0">
                <a:hlinkClick r:id="rId2">
                  <a:extLst>
                    <a:ext uri="{A12FA001-AC4F-418D-AE19-62706E023703}">
                      <ahyp:hlinkClr xmlns:ahyp="http://schemas.microsoft.com/office/drawing/2018/hyperlinkcolor" val="tx"/>
                    </a:ext>
                  </a:extLst>
                </a:hlinkClick>
              </a:rPr>
              <a:t>What is biomimicry?</a:t>
            </a:r>
          </a:p>
          <a:p>
            <a:pPr lvl="3">
              <a:lnSpc>
                <a:spcPct val="150000"/>
              </a:lnSpc>
            </a:pPr>
            <a:r>
              <a:rPr lang="en-US" dirty="0">
                <a:hlinkClick r:id="rId3"/>
              </a:rPr>
              <a:t>https://youtu.be/FBUpnG1G4yQ</a:t>
            </a:r>
            <a:endParaRPr lang="en-US" sz="2600" dirty="0">
              <a:solidFill>
                <a:srgbClr val="FB4AB6"/>
              </a:solidFill>
              <a:hlinkClick r:id="rId2">
                <a:extLst>
                  <a:ext uri="{A12FA001-AC4F-418D-AE19-62706E023703}">
                    <ahyp:hlinkClr xmlns:ahyp="http://schemas.microsoft.com/office/drawing/2018/hyperlinkcolor" val="tx"/>
                  </a:ext>
                </a:extLst>
              </a:hlinkClick>
            </a:endParaRPr>
          </a:p>
          <a:p>
            <a:pPr>
              <a:lnSpc>
                <a:spcPct val="150000"/>
              </a:lnSpc>
            </a:pPr>
            <a:endParaRPr lang="en-US" sz="2400" dirty="0"/>
          </a:p>
        </p:txBody>
      </p:sp>
    </p:spTree>
    <p:extLst>
      <p:ext uri="{BB962C8B-B14F-4D97-AF65-F5344CB8AC3E}">
        <p14:creationId xmlns:p14="http://schemas.microsoft.com/office/powerpoint/2010/main" val="387079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CC2E9-D8DC-8E45-B33A-DCD628522BDF}"/>
              </a:ext>
            </a:extLst>
          </p:cNvPr>
          <p:cNvSpPr>
            <a:spLocks noGrp="1"/>
          </p:cNvSpPr>
          <p:nvPr>
            <p:ph type="title"/>
          </p:nvPr>
        </p:nvSpPr>
        <p:spPr/>
        <p:txBody>
          <a:bodyPr/>
          <a:lstStyle/>
          <a:p>
            <a:r>
              <a:rPr lang="cs-CZ" dirty="0" err="1"/>
              <a:t>biomimicry</a:t>
            </a:r>
            <a:endParaRPr lang="cs-CZ" dirty="0"/>
          </a:p>
        </p:txBody>
      </p:sp>
      <p:sp>
        <p:nvSpPr>
          <p:cNvPr id="3" name="Zástupný obsah 2">
            <a:extLst>
              <a:ext uri="{FF2B5EF4-FFF2-40B4-BE49-F238E27FC236}">
                <a16:creationId xmlns:a16="http://schemas.microsoft.com/office/drawing/2014/main" id="{4BC83237-D719-D141-A22D-08A61F15A9FF}"/>
              </a:ext>
            </a:extLst>
          </p:cNvPr>
          <p:cNvSpPr>
            <a:spLocks noGrp="1"/>
          </p:cNvSpPr>
          <p:nvPr>
            <p:ph idx="1"/>
          </p:nvPr>
        </p:nvSpPr>
        <p:spPr>
          <a:xfrm>
            <a:off x="685800" y="2194560"/>
            <a:ext cx="5853545" cy="4024125"/>
          </a:xfrm>
        </p:spPr>
        <p:txBody>
          <a:bodyPr>
            <a:normAutofit fontScale="92500"/>
          </a:bodyPr>
          <a:lstStyle/>
          <a:p>
            <a:pPr>
              <a:lnSpc>
                <a:spcPct val="150000"/>
              </a:lnSpc>
            </a:pPr>
            <a:r>
              <a:rPr lang="en-US" dirty="0"/>
              <a:t>Some of the tools, vehicles, and products that you see on a daily basis, or use, have been </a:t>
            </a:r>
            <a:r>
              <a:rPr lang="en-US" sz="2000" b="1" dirty="0"/>
              <a:t>……………………………… ………………………………</a:t>
            </a:r>
            <a:endParaRPr lang="en-US" dirty="0"/>
          </a:p>
          <a:p>
            <a:pPr>
              <a:lnSpc>
                <a:spcPct val="150000"/>
              </a:lnSpc>
            </a:pPr>
            <a:r>
              <a:rPr lang="en-US" dirty="0"/>
              <a:t>Biomimicry represents innovations that have changed the world for the better and have made your life a little bit </a:t>
            </a:r>
            <a:r>
              <a:rPr lang="en-US" sz="2000" b="1" dirty="0"/>
              <a:t>………………………………</a:t>
            </a:r>
            <a:r>
              <a:rPr lang="en-US" dirty="0"/>
              <a:t>.</a:t>
            </a:r>
          </a:p>
        </p:txBody>
      </p:sp>
      <p:pic>
        <p:nvPicPr>
          <p:cNvPr id="8194" name="Picture 2" descr="Chrysler bionic car inspired from boxfish. | Download Scientific Diagram">
            <a:extLst>
              <a:ext uri="{FF2B5EF4-FFF2-40B4-BE49-F238E27FC236}">
                <a16:creationId xmlns:a16="http://schemas.microsoft.com/office/drawing/2014/main" id="{5B4913B3-AC75-9B41-8FBD-DF60369DF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345" y="2214827"/>
            <a:ext cx="5450032" cy="40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6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317765-AE19-2A40-B250-DD845D174BFE}"/>
              </a:ext>
            </a:extLst>
          </p:cNvPr>
          <p:cNvSpPr>
            <a:spLocks noGrp="1"/>
          </p:cNvSpPr>
          <p:nvPr>
            <p:ph type="title"/>
          </p:nvPr>
        </p:nvSpPr>
        <p:spPr/>
        <p:txBody>
          <a:bodyPr/>
          <a:lstStyle/>
          <a:p>
            <a:r>
              <a:rPr lang="cs-CZ" dirty="0" err="1"/>
              <a:t>Biomimicry</a:t>
            </a:r>
            <a:r>
              <a:rPr lang="cs-CZ" dirty="0"/>
              <a:t> </a:t>
            </a:r>
            <a:r>
              <a:rPr lang="cs-CZ" dirty="0" err="1"/>
              <a:t>examples</a:t>
            </a:r>
            <a:endParaRPr lang="cs-CZ" dirty="0"/>
          </a:p>
        </p:txBody>
      </p:sp>
      <p:sp>
        <p:nvSpPr>
          <p:cNvPr id="3" name="Zástupný obsah 2">
            <a:extLst>
              <a:ext uri="{FF2B5EF4-FFF2-40B4-BE49-F238E27FC236}">
                <a16:creationId xmlns:a16="http://schemas.microsoft.com/office/drawing/2014/main" id="{FABD8AAF-C2C2-7A44-96A3-F0F9FEE983CA}"/>
              </a:ext>
            </a:extLst>
          </p:cNvPr>
          <p:cNvSpPr>
            <a:spLocks noGrp="1"/>
          </p:cNvSpPr>
          <p:nvPr>
            <p:ph idx="1"/>
          </p:nvPr>
        </p:nvSpPr>
        <p:spPr>
          <a:xfrm>
            <a:off x="685800" y="2057402"/>
            <a:ext cx="10820400" cy="4161284"/>
          </a:xfrm>
        </p:spPr>
        <p:txBody>
          <a:bodyPr/>
          <a:lstStyle/>
          <a:p>
            <a:pPr>
              <a:lnSpc>
                <a:spcPct val="150000"/>
              </a:lnSpc>
            </a:pPr>
            <a:r>
              <a:rPr lang="en-US" b="1" dirty="0"/>
              <a:t>Kingfisher &amp; The Shinkansen Train</a:t>
            </a:r>
          </a:p>
          <a:p>
            <a:pPr>
              <a:lnSpc>
                <a:spcPct val="150000"/>
              </a:lnSpc>
            </a:pPr>
            <a:r>
              <a:rPr lang="en-US" dirty="0"/>
              <a:t>First on the list the Kingfisher and the story of the Shinkansen. </a:t>
            </a:r>
          </a:p>
          <a:p>
            <a:pPr>
              <a:lnSpc>
                <a:spcPct val="150000"/>
              </a:lnSpc>
            </a:pPr>
            <a:r>
              <a:rPr lang="en-US" dirty="0"/>
              <a:t>Japan produces some of the most efficient and fast trains of the world, with speeds in the excess of </a:t>
            </a:r>
            <a:r>
              <a:rPr lang="en-US" sz="2000" b="1" dirty="0"/>
              <a:t>……………………………… </a:t>
            </a:r>
            <a:r>
              <a:rPr lang="en-US" b="1" dirty="0"/>
              <a:t>km/h</a:t>
            </a:r>
            <a:r>
              <a:rPr lang="en-US" dirty="0"/>
              <a:t>.</a:t>
            </a:r>
          </a:p>
          <a:p>
            <a:pPr>
              <a:lnSpc>
                <a:spcPct val="150000"/>
              </a:lnSpc>
            </a:pPr>
            <a:r>
              <a:rPr lang="en-US" dirty="0"/>
              <a:t>However, when traveling at these speeds after emerging from a tunnel the trains would produce a sonic boom, a huge source of noise pollution that plagued local Japanese residents. So, what did engineers do?</a:t>
            </a:r>
          </a:p>
          <a:p>
            <a:pPr lvl="1">
              <a:lnSpc>
                <a:spcPct val="150000"/>
              </a:lnSpc>
            </a:pPr>
            <a:endParaRPr lang="en-US" dirty="0"/>
          </a:p>
        </p:txBody>
      </p:sp>
    </p:spTree>
    <p:extLst>
      <p:ext uri="{BB962C8B-B14F-4D97-AF65-F5344CB8AC3E}">
        <p14:creationId xmlns:p14="http://schemas.microsoft.com/office/powerpoint/2010/main" val="391222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29E875-2717-9B46-B73E-22DC3A21D578}"/>
              </a:ext>
            </a:extLst>
          </p:cNvPr>
          <p:cNvSpPr>
            <a:spLocks noGrp="1"/>
          </p:cNvSpPr>
          <p:nvPr>
            <p:ph type="title"/>
          </p:nvPr>
        </p:nvSpPr>
        <p:spPr/>
        <p:txBody>
          <a:bodyPr/>
          <a:lstStyle/>
          <a:p>
            <a:r>
              <a:rPr lang="cs-CZ" dirty="0" err="1"/>
              <a:t>Biomimicry</a:t>
            </a:r>
            <a:r>
              <a:rPr lang="cs-CZ" dirty="0"/>
              <a:t> </a:t>
            </a:r>
            <a:r>
              <a:rPr lang="cs-CZ" dirty="0" err="1"/>
              <a:t>examples</a:t>
            </a:r>
            <a:endParaRPr lang="cs-CZ" dirty="0"/>
          </a:p>
        </p:txBody>
      </p:sp>
      <p:sp>
        <p:nvSpPr>
          <p:cNvPr id="3" name="Zástupný obsah 2">
            <a:extLst>
              <a:ext uri="{FF2B5EF4-FFF2-40B4-BE49-F238E27FC236}">
                <a16:creationId xmlns:a16="http://schemas.microsoft.com/office/drawing/2014/main" id="{6265072A-FBF4-944F-9BF1-624FAB6E69DA}"/>
              </a:ext>
            </a:extLst>
          </p:cNvPr>
          <p:cNvSpPr>
            <a:spLocks noGrp="1"/>
          </p:cNvSpPr>
          <p:nvPr>
            <p:ph idx="1"/>
          </p:nvPr>
        </p:nvSpPr>
        <p:spPr>
          <a:xfrm>
            <a:off x="685800" y="2057402"/>
            <a:ext cx="10820400" cy="4412672"/>
          </a:xfrm>
        </p:spPr>
        <p:txBody>
          <a:bodyPr>
            <a:normAutofit fontScale="92500" lnSpcReduction="20000"/>
          </a:bodyPr>
          <a:lstStyle/>
          <a:p>
            <a:pPr>
              <a:lnSpc>
                <a:spcPct val="150000"/>
              </a:lnSpc>
            </a:pPr>
            <a:r>
              <a:rPr lang="en-US" sz="2400" dirty="0"/>
              <a:t>With the help of a little biomimicry, engineers turned to an unlikely source, the Kingfisher. With their elongated beak, Kingfisher birds are able to travel between the air and water with very little splash while hunting.</a:t>
            </a:r>
          </a:p>
          <a:p>
            <a:pPr>
              <a:lnSpc>
                <a:spcPct val="150000"/>
              </a:lnSpc>
            </a:pPr>
            <a:r>
              <a:rPr lang="en-US" sz="2400" dirty="0"/>
              <a:t>Engineers redesigned the train in the image of the bird, giving the train a long beak-like shape at the front of the train. </a:t>
            </a:r>
          </a:p>
          <a:p>
            <a:pPr>
              <a:lnSpc>
                <a:spcPct val="150000"/>
              </a:lnSpc>
            </a:pPr>
            <a:r>
              <a:rPr lang="en-US" sz="2400" dirty="0"/>
              <a:t>With this simple upgrade, the engineers were able to reduce the noise of the train with the added benefits of having a train that uses </a:t>
            </a:r>
            <a:r>
              <a:rPr lang="en-US" sz="2400" b="1" dirty="0"/>
              <a:t>……………………………… </a:t>
            </a:r>
            <a:r>
              <a:rPr lang="en-US" sz="2400" dirty="0"/>
              <a:t> less electricity, and that is </a:t>
            </a:r>
            <a:r>
              <a:rPr lang="en-US" sz="2400" b="1" dirty="0"/>
              <a:t>……………………………… </a:t>
            </a:r>
            <a:r>
              <a:rPr lang="en-US" sz="2400" dirty="0"/>
              <a:t> faster than the original.</a:t>
            </a:r>
          </a:p>
        </p:txBody>
      </p:sp>
    </p:spTree>
    <p:extLst>
      <p:ext uri="{BB962C8B-B14F-4D97-AF65-F5344CB8AC3E}">
        <p14:creationId xmlns:p14="http://schemas.microsoft.com/office/powerpoint/2010/main" val="283689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98A324-D6C8-9D41-9476-F0BF9FD7B68B}"/>
              </a:ext>
            </a:extLst>
          </p:cNvPr>
          <p:cNvSpPr>
            <a:spLocks noGrp="1"/>
          </p:cNvSpPr>
          <p:nvPr>
            <p:ph type="title"/>
          </p:nvPr>
        </p:nvSpPr>
        <p:spPr>
          <a:xfrm>
            <a:off x="2895599" y="404155"/>
            <a:ext cx="8610600" cy="1293028"/>
          </a:xfrm>
        </p:spPr>
        <p:txBody>
          <a:bodyPr/>
          <a:lstStyle/>
          <a:p>
            <a:r>
              <a:rPr lang="cs-CZ" dirty="0" err="1"/>
              <a:t>bioMimicry</a:t>
            </a:r>
            <a:r>
              <a:rPr lang="cs-CZ" dirty="0"/>
              <a:t> </a:t>
            </a:r>
            <a:r>
              <a:rPr lang="cs-CZ" dirty="0" err="1"/>
              <a:t>examples</a:t>
            </a:r>
            <a:endParaRPr lang="cs-CZ" dirty="0"/>
          </a:p>
        </p:txBody>
      </p:sp>
      <p:pic>
        <p:nvPicPr>
          <p:cNvPr id="1026" name="Picture 2" descr="Biomimicry: 9 Ways Engineers Have Been 'Inspired' by Nature ">
            <a:extLst>
              <a:ext uri="{FF2B5EF4-FFF2-40B4-BE49-F238E27FC236}">
                <a16:creationId xmlns:a16="http://schemas.microsoft.com/office/drawing/2014/main" id="{901A738B-6B24-FC43-AD6D-C324A04C7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88" r="5555" b="4974"/>
          <a:stretch/>
        </p:blipFill>
        <p:spPr bwMode="auto">
          <a:xfrm>
            <a:off x="578587" y="1845733"/>
            <a:ext cx="4634025" cy="4904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mimicry: 9 Ways Engineers Have Been 'Inspired' by Nature ">
            <a:extLst>
              <a:ext uri="{FF2B5EF4-FFF2-40B4-BE49-F238E27FC236}">
                <a16:creationId xmlns:a16="http://schemas.microsoft.com/office/drawing/2014/main" id="{0E4492CC-957B-DB4A-99A9-D61E7A71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8" y="1845733"/>
            <a:ext cx="6539431" cy="490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3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8DBC1D-7EEA-3440-84D6-3AFCDC8DF8E2}"/>
              </a:ext>
            </a:extLst>
          </p:cNvPr>
          <p:cNvSpPr>
            <a:spLocks noGrp="1"/>
          </p:cNvSpPr>
          <p:nvPr>
            <p:ph type="title"/>
          </p:nvPr>
        </p:nvSpPr>
        <p:spPr/>
        <p:txBody>
          <a:bodyPr/>
          <a:lstStyle/>
          <a:p>
            <a:r>
              <a:rPr lang="cs-CZ" dirty="0" err="1"/>
              <a:t>bioMimicry</a:t>
            </a:r>
            <a:r>
              <a:rPr lang="cs-CZ" dirty="0"/>
              <a:t> </a:t>
            </a:r>
            <a:r>
              <a:rPr lang="cs-CZ" dirty="0" err="1"/>
              <a:t>examples</a:t>
            </a:r>
            <a:endParaRPr lang="cs-CZ" dirty="0"/>
          </a:p>
        </p:txBody>
      </p:sp>
      <p:sp>
        <p:nvSpPr>
          <p:cNvPr id="3" name="Zástupný obsah 2">
            <a:extLst>
              <a:ext uri="{FF2B5EF4-FFF2-40B4-BE49-F238E27FC236}">
                <a16:creationId xmlns:a16="http://schemas.microsoft.com/office/drawing/2014/main" id="{A5992040-0D76-234E-BAF5-70A2E83864B4}"/>
              </a:ext>
            </a:extLst>
          </p:cNvPr>
          <p:cNvSpPr>
            <a:spLocks noGrp="1"/>
          </p:cNvSpPr>
          <p:nvPr>
            <p:ph idx="1"/>
          </p:nvPr>
        </p:nvSpPr>
        <p:spPr>
          <a:xfrm>
            <a:off x="526473" y="2057401"/>
            <a:ext cx="10979727" cy="4648199"/>
          </a:xfrm>
        </p:spPr>
        <p:txBody>
          <a:bodyPr/>
          <a:lstStyle/>
          <a:p>
            <a:pPr>
              <a:lnSpc>
                <a:spcPct val="150000"/>
              </a:lnSpc>
            </a:pPr>
            <a:r>
              <a:rPr lang="en-US" b="1" dirty="0"/>
              <a:t>Whales &amp; Wind Turbines</a:t>
            </a:r>
          </a:p>
          <a:p>
            <a:pPr lvl="1">
              <a:lnSpc>
                <a:spcPct val="150000"/>
              </a:lnSpc>
            </a:pPr>
            <a:r>
              <a:rPr lang="en-US" dirty="0"/>
              <a:t>Whales are some of nature’s largest creatures, yet they are widely aerodynamic, being some the </a:t>
            </a:r>
            <a:r>
              <a:rPr lang="en-US" dirty="0">
                <a:hlinkClick r:id="rId2">
                  <a:extLst>
                    <a:ext uri="{A12FA001-AC4F-418D-AE19-62706E023703}">
                      <ahyp:hlinkClr xmlns:ahyp="http://schemas.microsoft.com/office/drawing/2018/hyperlinkcolor" val="tx"/>
                    </a:ext>
                  </a:extLst>
                </a:hlinkClick>
              </a:rPr>
              <a:t>best swimmers, divers and jumpers in the ocean</a:t>
            </a:r>
            <a:r>
              <a:rPr lang="en-US" dirty="0"/>
              <a:t>. What contributes to this? Like an airplane, the whale’s fins are its </a:t>
            </a:r>
            <a:r>
              <a:rPr lang="en-US" b="1" dirty="0"/>
              <a:t>………………………………</a:t>
            </a:r>
            <a:r>
              <a:rPr lang="en-US" dirty="0"/>
              <a:t>, unique because of the bump protrusions on the fins, called tubercles.</a:t>
            </a:r>
          </a:p>
          <a:p>
            <a:pPr lvl="1">
              <a:lnSpc>
                <a:spcPct val="150000"/>
              </a:lnSpc>
            </a:pPr>
            <a:r>
              <a:rPr lang="en-US" dirty="0"/>
              <a:t>The efficiency at which a </a:t>
            </a:r>
            <a:r>
              <a:rPr lang="en-US" dirty="0">
                <a:hlinkClick r:id="rId3">
                  <a:extLst>
                    <a:ext uri="{A12FA001-AC4F-418D-AE19-62706E023703}">
                      <ahyp:hlinkClr xmlns:ahyp="http://schemas.microsoft.com/office/drawing/2018/hyperlinkcolor" val="tx"/>
                    </a:ext>
                  </a:extLst>
                </a:hlinkClick>
              </a:rPr>
              <a:t>whale</a:t>
            </a:r>
            <a:r>
              <a:rPr lang="en-US" dirty="0"/>
              <a:t> can swim has inspired serrated-edge wind turbines; turbines that themselves are far quieter and efficient than the smooth blades that are more commonly known.</a:t>
            </a:r>
          </a:p>
          <a:p>
            <a:pPr lvl="1">
              <a:lnSpc>
                <a:spcPct val="150000"/>
              </a:lnSpc>
            </a:pPr>
            <a:r>
              <a:rPr lang="en-US" dirty="0">
                <a:hlinkClick r:id="rId4">
                  <a:extLst>
                    <a:ext uri="{A12FA001-AC4F-418D-AE19-62706E023703}">
                      <ahyp:hlinkClr xmlns:ahyp="http://schemas.microsoft.com/office/drawing/2018/hyperlinkcolor" val="tx"/>
                    </a:ext>
                  </a:extLst>
                </a:hlinkClick>
              </a:rPr>
              <a:t>https://youtu.be/FMG5Ah1g8rM</a:t>
            </a:r>
            <a:endParaRPr lang="en-US" dirty="0"/>
          </a:p>
          <a:p>
            <a:pPr lvl="1">
              <a:lnSpc>
                <a:spcPct val="150000"/>
              </a:lnSpc>
            </a:pPr>
            <a:endParaRPr lang="en-US" dirty="0"/>
          </a:p>
        </p:txBody>
      </p:sp>
    </p:spTree>
    <p:extLst>
      <p:ext uri="{BB962C8B-B14F-4D97-AF65-F5344CB8AC3E}">
        <p14:creationId xmlns:p14="http://schemas.microsoft.com/office/powerpoint/2010/main" val="14571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F194A3-5E72-724B-A110-9C657F102395}"/>
              </a:ext>
            </a:extLst>
          </p:cNvPr>
          <p:cNvSpPr>
            <a:spLocks noGrp="1"/>
          </p:cNvSpPr>
          <p:nvPr>
            <p:ph type="title"/>
          </p:nvPr>
        </p:nvSpPr>
        <p:spPr/>
        <p:txBody>
          <a:bodyPr/>
          <a:lstStyle/>
          <a:p>
            <a:r>
              <a:rPr lang="cs-CZ" dirty="0" err="1"/>
              <a:t>bioMimicry</a:t>
            </a:r>
            <a:r>
              <a:rPr lang="cs-CZ" dirty="0"/>
              <a:t> </a:t>
            </a:r>
            <a:r>
              <a:rPr lang="cs-CZ" dirty="0" err="1"/>
              <a:t>examples</a:t>
            </a:r>
            <a:endParaRPr lang="cs-CZ" dirty="0"/>
          </a:p>
        </p:txBody>
      </p:sp>
      <p:pic>
        <p:nvPicPr>
          <p:cNvPr id="3074" name="Picture 2" descr="Biomimicry: 9 Ways Engineers Have Been 'Inspired' by Nature ">
            <a:extLst>
              <a:ext uri="{FF2B5EF4-FFF2-40B4-BE49-F238E27FC236}">
                <a16:creationId xmlns:a16="http://schemas.microsoft.com/office/drawing/2014/main" id="{6D59DAF4-7A1B-5042-880A-104519110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2577549"/>
            <a:ext cx="5552661" cy="4164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omimicry: 9 Ways Engineers Have Been 'Inspired' by Nature ">
            <a:extLst>
              <a:ext uri="{FF2B5EF4-FFF2-40B4-BE49-F238E27FC236}">
                <a16:creationId xmlns:a16="http://schemas.microsoft.com/office/drawing/2014/main" id="{0E5C551B-1FF7-2441-92C8-B0C1FCD33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846" y="2577549"/>
            <a:ext cx="6246745" cy="41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D8E827-6CCF-0E46-AD5D-B6E6B503F19C}"/>
              </a:ext>
            </a:extLst>
          </p:cNvPr>
          <p:cNvSpPr>
            <a:spLocks noGrp="1"/>
          </p:cNvSpPr>
          <p:nvPr>
            <p:ph type="title"/>
          </p:nvPr>
        </p:nvSpPr>
        <p:spPr/>
        <p:txBody>
          <a:bodyPr/>
          <a:lstStyle/>
          <a:p>
            <a:r>
              <a:rPr lang="cs-CZ" dirty="0" err="1"/>
              <a:t>bioMimicry</a:t>
            </a:r>
            <a:r>
              <a:rPr lang="cs-CZ" dirty="0"/>
              <a:t> </a:t>
            </a:r>
            <a:r>
              <a:rPr lang="cs-CZ" dirty="0" err="1"/>
              <a:t>examples</a:t>
            </a:r>
            <a:endParaRPr lang="cs-CZ" dirty="0"/>
          </a:p>
        </p:txBody>
      </p:sp>
      <p:sp>
        <p:nvSpPr>
          <p:cNvPr id="3" name="Zástupný obsah 2">
            <a:extLst>
              <a:ext uri="{FF2B5EF4-FFF2-40B4-BE49-F238E27FC236}">
                <a16:creationId xmlns:a16="http://schemas.microsoft.com/office/drawing/2014/main" id="{0B754F98-25C7-E446-B1DA-F0E914C94C60}"/>
              </a:ext>
            </a:extLst>
          </p:cNvPr>
          <p:cNvSpPr>
            <a:spLocks noGrp="1"/>
          </p:cNvSpPr>
          <p:nvPr>
            <p:ph idx="1"/>
          </p:nvPr>
        </p:nvSpPr>
        <p:spPr>
          <a:xfrm>
            <a:off x="685800" y="1814945"/>
            <a:ext cx="10416637" cy="4719935"/>
          </a:xfrm>
        </p:spPr>
        <p:txBody>
          <a:bodyPr>
            <a:normAutofit/>
          </a:bodyPr>
          <a:lstStyle/>
          <a:p>
            <a:pPr algn="just">
              <a:lnSpc>
                <a:spcPct val="150000"/>
              </a:lnSpc>
            </a:pPr>
            <a:r>
              <a:rPr lang="en-US" b="1"/>
              <a:t>Sharks &amp; Aquatic Vehicles </a:t>
            </a:r>
          </a:p>
          <a:p>
            <a:pPr lvl="1" algn="just">
              <a:lnSpc>
                <a:spcPct val="150000"/>
              </a:lnSpc>
            </a:pPr>
            <a:r>
              <a:rPr lang="en-US"/>
              <a:t>After NASA examined the microscopic pattern of shark skin, they created their own laboratory shark skin or riblets film to use on a host of products. Why? Sharks are some of nature's most efficient swimmers.</a:t>
            </a:r>
          </a:p>
          <a:p>
            <a:pPr lvl="1" algn="just">
              <a:lnSpc>
                <a:spcPct val="150000"/>
              </a:lnSpc>
            </a:pPr>
            <a:r>
              <a:rPr lang="en-US"/>
              <a:t>The small little grooves or dentricles in sharkskin significantly reduces the drag of a vessel when its attached to the surface. This sharkskin film is used on a host of everyday objects like coatings for ship’s hulls, submarines, aircraft, and even swimwear for humans.</a:t>
            </a:r>
          </a:p>
          <a:p>
            <a:pPr lvl="1" algn="just">
              <a:lnSpc>
                <a:spcPct val="150000"/>
              </a:lnSpc>
            </a:pPr>
            <a:r>
              <a:rPr lang="en-US">
                <a:hlinkClick r:id="rId2"/>
              </a:rPr>
              <a:t>https://youtu.be/jHGTZmKWEnU</a:t>
            </a:r>
            <a:endParaRPr lang="en-US"/>
          </a:p>
          <a:p>
            <a:pPr lvl="1" algn="just">
              <a:lnSpc>
                <a:spcPct val="150000"/>
              </a:lnSpc>
            </a:pPr>
            <a:endParaRPr lang="en-US"/>
          </a:p>
        </p:txBody>
      </p:sp>
    </p:spTree>
    <p:extLst>
      <p:ext uri="{BB962C8B-B14F-4D97-AF65-F5344CB8AC3E}">
        <p14:creationId xmlns:p14="http://schemas.microsoft.com/office/powerpoint/2010/main" val="2368984081"/>
      </p:ext>
    </p:extLst>
  </p:cSld>
  <p:clrMapOvr>
    <a:masterClrMapping/>
  </p:clrMapOvr>
</p:sld>
</file>

<file path=ppt/theme/theme1.xml><?xml version="1.0" encoding="utf-8"?>
<a:theme xmlns:a="http://schemas.openxmlformats.org/drawingml/2006/main" name="Kondenzační stopa">
  <a:themeElements>
    <a:clrScheme name="Kondenzační stop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21</TotalTime>
  <Words>497</Words>
  <Application>Microsoft Macintosh PowerPoint</Application>
  <PresentationFormat>Širokoúhlá obrazovka</PresentationFormat>
  <Paragraphs>34</Paragraphs>
  <Slides>10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Century Gothic</vt:lpstr>
      <vt:lpstr>Kondenzační stopa</vt:lpstr>
      <vt:lpstr>Biomimicry innovations inspired by nature</vt:lpstr>
      <vt:lpstr>Innovations and new technology inspired by nature</vt:lpstr>
      <vt:lpstr>biomimicry</vt:lpstr>
      <vt:lpstr>Biomimicry examples</vt:lpstr>
      <vt:lpstr>Biomimicry examples</vt:lpstr>
      <vt:lpstr>bioMimicry examples</vt:lpstr>
      <vt:lpstr>bioMimicry examples</vt:lpstr>
      <vt:lpstr>bioMimicry examples</vt:lpstr>
      <vt:lpstr>bioMimicry examples</vt:lpstr>
      <vt:lpstr>bioMimicry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 innovations inspired by nature</dc:title>
  <dc:creator>Microsoft Office User</dc:creator>
  <cp:lastModifiedBy>Microsoft Office User</cp:lastModifiedBy>
  <cp:revision>3</cp:revision>
  <dcterms:created xsi:type="dcterms:W3CDTF">2022-03-23T07:54:36Z</dcterms:created>
  <dcterms:modified xsi:type="dcterms:W3CDTF">2022-03-23T08:16:34Z</dcterms:modified>
</cp:coreProperties>
</file>