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4" r:id="rId18"/>
    <p:sldId id="271" r:id="rId19"/>
    <p:sldId id="273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361"/>
  </p:normalViewPr>
  <p:slideViewPr>
    <p:cSldViewPr snapToGrid="0" snapToObjects="1">
      <p:cViewPr varScale="1">
        <p:scale>
          <a:sx n="100" d="100"/>
          <a:sy n="100" d="100"/>
        </p:scale>
        <p:origin x="4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03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98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586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7142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858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432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917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142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23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82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39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08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566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1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42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16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00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66184-4AA6-9548-B5B6-C9DFA97991BC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3166D-8EE4-2F42-97EE-4C8EA48331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35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nibusinessinfo.co.uk/content/getting-product-market-babocush-video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Blood_test" TargetMode="External"/><Relationship Id="rId3" Type="http://schemas.openxmlformats.org/officeDocument/2006/relationships/hyperlink" Target="https://en.wikipedia.org/wiki/Fraud#Criminal_fraud" TargetMode="External"/><Relationship Id="rId7" Type="http://schemas.openxmlformats.org/officeDocument/2006/relationships/hyperlink" Target="https://en.wikipedia.org/wiki/Valuation_(finance)" TargetMode="External"/><Relationship Id="rId12" Type="http://schemas.openxmlformats.org/officeDocument/2006/relationships/image" Target="../media/image11.jpeg"/><Relationship Id="rId2" Type="http://schemas.openxmlformats.org/officeDocument/2006/relationships/hyperlink" Target="https://en.wikipedia.org/wiki/Biotechnolog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Health_technology" TargetMode="External"/><Relationship Id="rId11" Type="http://schemas.openxmlformats.org/officeDocument/2006/relationships/hyperlink" Target="https://en.wikipedia.org/wiki/Fortune_(magazine)" TargetMode="External"/><Relationship Id="rId5" Type="http://schemas.openxmlformats.org/officeDocument/2006/relationships/hyperlink" Target="https://en.wikipedia.org/wiki/Theranos" TargetMode="External"/><Relationship Id="rId10" Type="http://schemas.openxmlformats.org/officeDocument/2006/relationships/hyperlink" Target="https://en.wikipedia.org/wiki/Forbes.com" TargetMode="External"/><Relationship Id="rId4" Type="http://schemas.openxmlformats.org/officeDocument/2006/relationships/hyperlink" Target="https://en.wikipedia.org/wiki/Chief_executive_officer" TargetMode="External"/><Relationship Id="rId9" Type="http://schemas.openxmlformats.org/officeDocument/2006/relationships/hyperlink" Target="https://en.wikipedia.org/wiki/Fingerprick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HHG1yAH-X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C9FFE5-8C0B-104C-AB85-2FA7046BB0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Benefits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innovations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4282A7-6CBB-4743-A0A6-2D391290D4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Zuzana </a:t>
            </a:r>
            <a:r>
              <a:rPr lang="cs-CZ" dirty="0" err="1"/>
              <a:t>Repaská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2983479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16405-3BA2-3447-BBAA-D36CE3C72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approaches</a:t>
            </a:r>
            <a:r>
              <a:rPr lang="cs-CZ" dirty="0"/>
              <a:t> to </a:t>
            </a:r>
            <a:r>
              <a:rPr lang="cs-CZ" dirty="0" err="1"/>
              <a:t>innovation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6D195C-DC8B-E146-8B28-0518DCC2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8026400" cy="40241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Possible solution: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………………….. …………………..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en-GB" dirty="0"/>
              <a:t>2. ………………….. …………………..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endParaRPr lang="en-GB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en-GB" dirty="0"/>
              <a:t>3. ………………….. …………………..</a:t>
            </a:r>
            <a:r>
              <a:rPr lang="en-US" dirty="0"/>
              <a:t>.</a:t>
            </a:r>
          </a:p>
          <a:p>
            <a:pPr lvl="1">
              <a:lnSpc>
                <a:spcPct val="150000"/>
              </a:lnSpc>
            </a:pPr>
            <a:endParaRPr lang="en-US" dirty="0"/>
          </a:p>
        </p:txBody>
      </p:sp>
      <p:pic>
        <p:nvPicPr>
          <p:cNvPr id="5122" name="Picture 2" descr="Productengroep Burgers - Schouten">
            <a:extLst>
              <a:ext uri="{FF2B5EF4-FFF2-40B4-BE49-F238E27FC236}">
                <a16:creationId xmlns:a16="http://schemas.microsoft.com/office/drawing/2014/main" id="{90BDBDD6-2D6F-7A4C-BF5E-E1D3EE018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2200" y="2336800"/>
            <a:ext cx="3289300" cy="246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18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09A39C-DA14-B74D-A3A9-FA5F6AA26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approaches</a:t>
            </a:r>
            <a:r>
              <a:rPr lang="cs-CZ" dirty="0"/>
              <a:t> to </a:t>
            </a:r>
            <a:r>
              <a:rPr lang="cs-CZ" dirty="0" err="1"/>
              <a:t>innovation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CE68DB-7607-1D4E-A818-274A2AC36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983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If research shows people have less time to go to the shops, you could also overhaul your distribution processes, offering customers: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 </a:t>
            </a:r>
            <a:r>
              <a:rPr lang="en-GB" dirty="0"/>
              <a:t>………………….. …………………..</a:t>
            </a:r>
            <a:r>
              <a:rPr lang="en-US" dirty="0"/>
              <a:t>,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If your main competitors' products have a reputation for being cheap and cheerful, rather than trying to undercut them on price, you could innovate by: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78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9FFA1C-498D-3946-9E8B-33D77B459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Risks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not </a:t>
            </a:r>
            <a:r>
              <a:rPr lang="cs-CZ" dirty="0" err="1"/>
              <a:t>innovating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D58E5F-F8E3-7F42-BE06-9C714C0A2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8420100" cy="40241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Doing something new, untested or unproven may seem risky. </a:t>
            </a:r>
          </a:p>
          <a:p>
            <a:pPr>
              <a:lnSpc>
                <a:spcPct val="150000"/>
              </a:lnSpc>
            </a:pPr>
            <a:r>
              <a:rPr lang="en-US" dirty="0"/>
              <a:t>However, the biggest risk of all for a modern business may in fact be </a:t>
            </a:r>
            <a:r>
              <a:rPr lang="en-GB" dirty="0"/>
              <a:t>………………….. …………………..</a:t>
            </a:r>
            <a:r>
              <a:rPr lang="en-US" b="1" dirty="0"/>
              <a:t>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Inability to improve </a:t>
            </a:r>
            <a:r>
              <a:rPr lang="en-US" dirty="0"/>
              <a:t>your products or services may leave your business unable to </a:t>
            </a:r>
            <a:r>
              <a:rPr lang="en-US" b="1" dirty="0"/>
              <a:t>compete, diversify or simply operate</a:t>
            </a:r>
            <a:r>
              <a:rPr lang="en-US" dirty="0"/>
              <a:t>. 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6146" name="Picture 2" descr="The art of predicting business risks: Why non-experts do it better | Fortune">
            <a:extLst>
              <a:ext uri="{FF2B5EF4-FFF2-40B4-BE49-F238E27FC236}">
                <a16:creationId xmlns:a16="http://schemas.microsoft.com/office/drawing/2014/main" id="{099EADF3-7618-E742-9587-6444406C1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2444750"/>
            <a:ext cx="31750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362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F80C3-07CC-6C40-83E4-1AABF6612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Risks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not </a:t>
            </a:r>
            <a:r>
              <a:rPr lang="cs-CZ" dirty="0" err="1"/>
              <a:t>innovating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3A394F-A8FA-8E41-822C-A60E67BCB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69160"/>
            <a:ext cx="10820400" cy="402412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Businesses that </a:t>
            </a:r>
            <a:r>
              <a:rPr lang="en-US" b="1" dirty="0"/>
              <a:t>fail to innovate run the risk of</a:t>
            </a:r>
            <a:r>
              <a:rPr lang="en-US" dirty="0"/>
              <a:t>: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</a:t>
            </a:r>
            <a:endParaRPr lang="en-US" dirty="0"/>
          </a:p>
        </p:txBody>
      </p:sp>
      <p:pic>
        <p:nvPicPr>
          <p:cNvPr id="7170" name="Picture 2" descr="Lose Market Share - Revealed Resources">
            <a:extLst>
              <a:ext uri="{FF2B5EF4-FFF2-40B4-BE49-F238E27FC236}">
                <a16:creationId xmlns:a16="http://schemas.microsoft.com/office/drawing/2014/main" id="{F70F8161-0DC5-F94B-B5DD-DC4D46EA4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0" y="3139822"/>
            <a:ext cx="3898900" cy="208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508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C732B-E9FA-A748-B658-5F920DA78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Risk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innovation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78EA69-09FF-5B4F-BFC9-093F0130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41500"/>
            <a:ext cx="10820400" cy="47117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Risks of innovation</a:t>
            </a:r>
          </a:p>
          <a:p>
            <a:pPr>
              <a:lnSpc>
                <a:spcPct val="150000"/>
              </a:lnSpc>
            </a:pPr>
            <a:r>
              <a:rPr lang="en-US" dirty="0"/>
              <a:t>You can face several </a:t>
            </a:r>
            <a:r>
              <a:rPr lang="en-US" b="1" dirty="0"/>
              <a:t>types of innovation risks</a:t>
            </a:r>
            <a:r>
              <a:rPr lang="en-US" dirty="0"/>
              <a:t> in your business. </a:t>
            </a:r>
          </a:p>
          <a:p>
            <a:pPr>
              <a:lnSpc>
                <a:spcPct val="150000"/>
              </a:lnSpc>
            </a:pPr>
            <a:r>
              <a:rPr lang="en-US" dirty="0"/>
              <a:t>Risks can be: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</a:t>
            </a:r>
            <a:r>
              <a:rPr lang="en-US" dirty="0"/>
              <a:t> </a:t>
            </a:r>
          </a:p>
          <a:p>
            <a:pPr lvl="2">
              <a:lnSpc>
                <a:spcPct val="150000"/>
              </a:lnSpc>
            </a:pPr>
            <a:r>
              <a:rPr lang="en-US" dirty="0"/>
              <a:t>E.g. failing to meet your quality, cost or scheduling requirements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 </a:t>
            </a:r>
          </a:p>
          <a:p>
            <a:pPr lvl="2">
              <a:lnSpc>
                <a:spcPct val="150000"/>
              </a:lnSpc>
            </a:pPr>
            <a:r>
              <a:rPr lang="en-US" dirty="0"/>
              <a:t>E.g. failing to attract enough customers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 </a:t>
            </a:r>
          </a:p>
          <a:p>
            <a:pPr lvl="2">
              <a:lnSpc>
                <a:spcPct val="150000"/>
              </a:lnSpc>
            </a:pPr>
            <a:r>
              <a:rPr lang="en-US" dirty="0"/>
              <a:t>E.g. investing in unsuccessful innovation projects – example Elizabeth Holmes (</a:t>
            </a:r>
            <a:r>
              <a:rPr lang="en-US" dirty="0" err="1"/>
              <a:t>Theranos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911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DA048D-EC50-BE43-BBA8-C07952726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Risk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innovation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AE33A8-4C3C-8B47-8204-149B6DFAF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As part of any innovation process, you should strive to understand, evaluate and manage risk. </a:t>
            </a:r>
          </a:p>
          <a:p>
            <a:pPr>
              <a:lnSpc>
                <a:spcPct val="150000"/>
              </a:lnSpc>
            </a:pPr>
            <a:r>
              <a:rPr lang="en-US" dirty="0"/>
              <a:t>To reduce the risks, you can consider the following: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 </a:t>
            </a:r>
            <a:r>
              <a:rPr lang="en-US" dirty="0"/>
              <a:t>- consultants, industry professionals or contacts in business networks can provide valuable insight into your related markets. 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 </a:t>
            </a:r>
            <a:r>
              <a:rPr lang="en-US" dirty="0"/>
              <a:t>- sharing the development process with a business partner spreads the risk, and means you can benefit from their expertise and resources. </a:t>
            </a:r>
          </a:p>
        </p:txBody>
      </p:sp>
    </p:spTree>
    <p:extLst>
      <p:ext uri="{BB962C8B-B14F-4D97-AF65-F5344CB8AC3E}">
        <p14:creationId xmlns:p14="http://schemas.microsoft.com/office/powerpoint/2010/main" val="1912117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C63FEB-CF4F-B446-9810-C1C9B5CB4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Risk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innovation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116928-A51B-B04D-B6FB-292848787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79600"/>
            <a:ext cx="10820400" cy="4826000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 </a:t>
            </a:r>
            <a:r>
              <a:rPr lang="en-US" b="1" dirty="0"/>
              <a:t> - </a:t>
            </a:r>
            <a:r>
              <a:rPr lang="en-US" dirty="0"/>
              <a:t>allowing somebody else to bear the risks of developing your idea in return for a fee and royalties.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 </a:t>
            </a:r>
            <a:r>
              <a:rPr lang="en-US" b="1" dirty="0"/>
              <a:t> - </a:t>
            </a:r>
            <a:r>
              <a:rPr lang="en-US" dirty="0"/>
              <a:t>these could help to spread financial risk and allow you to develop your system to a higher quality, reducing operational risk.</a:t>
            </a:r>
            <a:r>
              <a:rPr lang="en-US" b="1" dirty="0"/>
              <a:t>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 </a:t>
            </a:r>
            <a:r>
              <a:rPr lang="en-US" dirty="0"/>
              <a:t>- looking for ways to enhance your existing offering. New ideas for low-cost opportunities may come from customer feedback, employees, or networking with other businesses.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 </a:t>
            </a:r>
            <a:r>
              <a:rPr lang="en-US" b="1" dirty="0"/>
              <a:t>- </a:t>
            </a:r>
            <a:r>
              <a:rPr lang="en-US" dirty="0"/>
              <a:t>keep up to date with market research and technological developments that may influence your business.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926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E7ACAD-2545-9D4C-96ED-9AB1D615E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229253"/>
            <a:ext cx="8610600" cy="1293028"/>
          </a:xfrm>
        </p:spPr>
        <p:txBody>
          <a:bodyPr/>
          <a:lstStyle/>
          <a:p>
            <a:r>
              <a:rPr lang="cs-CZ" dirty="0"/>
              <a:t>Case study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685B92-0DF4-444F-933C-4B5E5252F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85103"/>
            <a:ext cx="6032500" cy="4024125"/>
          </a:xfrm>
        </p:spPr>
        <p:txBody>
          <a:bodyPr/>
          <a:lstStyle/>
          <a:p>
            <a:r>
              <a:rPr lang="en-US"/>
              <a:t>Watch the video describing the way of bringing an innovative product on a market:</a:t>
            </a:r>
          </a:p>
          <a:p>
            <a:pPr lvl="1"/>
            <a:r>
              <a:rPr lang="en-US">
                <a:hlinkClick r:id="rId2"/>
              </a:rPr>
              <a:t>https://www.nibusinessinfo.co.uk/content/getting-product-market-babocush-video</a:t>
            </a:r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  <p:pic>
        <p:nvPicPr>
          <p:cNvPr id="1028" name="Picture 4" descr="Is it safe to put your baby on the Babocush? | Babocush.com | Babocush  Limited">
            <a:extLst>
              <a:ext uri="{FF2B5EF4-FFF2-40B4-BE49-F238E27FC236}">
                <a16:creationId xmlns:a16="http://schemas.microsoft.com/office/drawing/2014/main" id="{28690B0E-3217-A841-82D1-D49520A7D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397" y="1685103"/>
            <a:ext cx="4219953" cy="4779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abocush Twitterissä: &quot;Developed to combat severe colic and reflux, the  babocush is an innovative baby cushion that provides babies with the  support they need. The aim of the babocush is to offer">
            <a:extLst>
              <a:ext uri="{FF2B5EF4-FFF2-40B4-BE49-F238E27FC236}">
                <a16:creationId xmlns:a16="http://schemas.microsoft.com/office/drawing/2014/main" id="{33E5281A-E840-C741-A850-A0DD290A8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0" y="3373384"/>
            <a:ext cx="3892550" cy="3145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297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D955A5-718C-634B-BFDA-0D6803F63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Case study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C00812-89D4-B54E-B021-F01B10CFB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10820400" cy="4902200"/>
          </a:xfrm>
        </p:spPr>
        <p:txBody>
          <a:bodyPr>
            <a:normAutofit/>
          </a:bodyPr>
          <a:lstStyle/>
          <a:p>
            <a:r>
              <a:rPr lang="en-US" dirty="0"/>
              <a:t>How did she come up with her idea?</a:t>
            </a:r>
          </a:p>
          <a:p>
            <a:pPr lvl="1"/>
            <a:r>
              <a:rPr lang="en-GB" dirty="0"/>
              <a:t>………………….. ………………….. </a:t>
            </a:r>
          </a:p>
          <a:p>
            <a:r>
              <a:rPr lang="en-US" dirty="0"/>
              <a:t>Did she asked for help?</a:t>
            </a:r>
          </a:p>
          <a:p>
            <a:pPr lvl="1"/>
            <a:r>
              <a:rPr lang="en-GB" dirty="0"/>
              <a:t>………………….. ………………….. </a:t>
            </a:r>
          </a:p>
          <a:p>
            <a:pPr lvl="1"/>
            <a:r>
              <a:rPr lang="en-GB" dirty="0"/>
              <a:t>………………….. ………………….. </a:t>
            </a:r>
          </a:p>
          <a:p>
            <a:r>
              <a:rPr lang="en-GB" dirty="0"/>
              <a:t>In </a:t>
            </a:r>
            <a:r>
              <a:rPr lang="en-US" dirty="0"/>
              <a:t>which countries is currently the highest demand (sales)?</a:t>
            </a:r>
          </a:p>
          <a:p>
            <a:pPr lvl="1"/>
            <a:r>
              <a:rPr lang="en-US" dirty="0"/>
              <a:t>..</a:t>
            </a:r>
          </a:p>
          <a:p>
            <a:pPr lvl="1"/>
            <a:r>
              <a:rPr lang="en-GB" dirty="0"/>
              <a:t>………………….. ………………….. </a:t>
            </a:r>
          </a:p>
          <a:p>
            <a:pPr lvl="1"/>
            <a:r>
              <a:rPr lang="en-GB" dirty="0"/>
              <a:t>………………….. ………………….. </a:t>
            </a:r>
          </a:p>
          <a:p>
            <a:r>
              <a:rPr lang="en-US" dirty="0"/>
              <a:t>What were top 3 tips for bringing an innovative product to the market?</a:t>
            </a:r>
          </a:p>
          <a:p>
            <a:pPr lvl="1"/>
            <a:r>
              <a:rPr lang="en-US" dirty="0"/>
              <a:t>……………..</a:t>
            </a:r>
          </a:p>
          <a:p>
            <a:pPr lvl="1"/>
            <a:r>
              <a:rPr lang="en-US" dirty="0"/>
              <a:t>……………………………..</a:t>
            </a:r>
          </a:p>
          <a:p>
            <a:pPr lvl="1"/>
            <a:r>
              <a:rPr lang="en-US" dirty="0"/>
              <a:t>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737931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C3236B-252A-954E-84AD-4499ED873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Case study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0995B7-8A65-C34B-BB03-FA47D547A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kind of protection did she use?</a:t>
            </a:r>
          </a:p>
          <a:p>
            <a:pPr lvl="1"/>
            <a:r>
              <a:rPr lang="en-US" dirty="0"/>
              <a:t>…………….</a:t>
            </a:r>
          </a:p>
          <a:p>
            <a:pPr lvl="1"/>
            <a:r>
              <a:rPr lang="en-US" dirty="0"/>
              <a:t>………………………………………</a:t>
            </a:r>
          </a:p>
          <a:p>
            <a:pPr lvl="1"/>
            <a:r>
              <a:rPr lang="en-US" dirty="0"/>
              <a:t>……………………………………….</a:t>
            </a:r>
          </a:p>
          <a:p>
            <a:r>
              <a:rPr lang="en-US" dirty="0"/>
              <a:t>Did she thought about giving up?</a:t>
            </a:r>
          </a:p>
          <a:p>
            <a:pPr lvl="1"/>
            <a:r>
              <a:rPr lang="en-US" dirty="0"/>
              <a:t>………………</a:t>
            </a:r>
          </a:p>
          <a:p>
            <a:r>
              <a:rPr lang="en-US" dirty="0"/>
              <a:t>What was the biggest challenge?</a:t>
            </a:r>
          </a:p>
          <a:p>
            <a:pPr lvl="1"/>
            <a:r>
              <a:rPr lang="en-US" dirty="0"/>
              <a:t>……….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0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E15ED-BC61-3740-8AD0-F64783B5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Benefits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> in business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C1738A-EED9-B340-88F2-36BDF456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9398000" cy="40241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Innovation can deliver significant benefits. </a:t>
            </a:r>
          </a:p>
          <a:p>
            <a:pPr>
              <a:lnSpc>
                <a:spcPct val="150000"/>
              </a:lnSpc>
            </a:pPr>
            <a:r>
              <a:rPr lang="en-GB" dirty="0"/>
              <a:t>It is one of the </a:t>
            </a:r>
            <a:r>
              <a:rPr lang="en-GB" b="1" dirty="0"/>
              <a:t>critical skills for achieving success </a:t>
            </a:r>
            <a:r>
              <a:rPr lang="en-GB" dirty="0"/>
              <a:t>in any business. </a:t>
            </a:r>
          </a:p>
          <a:p>
            <a:pPr>
              <a:lnSpc>
                <a:spcPct val="150000"/>
              </a:lnSpc>
            </a:pPr>
            <a:r>
              <a:rPr lang="en-GB" dirty="0"/>
              <a:t>It can </a:t>
            </a:r>
            <a:r>
              <a:rPr lang="en-GB" b="1" dirty="0"/>
              <a:t>help you</a:t>
            </a:r>
            <a:r>
              <a:rPr lang="en-GB" dirty="0"/>
              <a:t>: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…………………..,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…………………..,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               and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.</a:t>
            </a:r>
          </a:p>
        </p:txBody>
      </p:sp>
      <p:pic>
        <p:nvPicPr>
          <p:cNvPr id="2050" name="Picture 2" descr="Competitive Edge: How to Gain an Edge Over the Competition - PR News">
            <a:extLst>
              <a:ext uri="{FF2B5EF4-FFF2-40B4-BE49-F238E27FC236}">
                <a16:creationId xmlns:a16="http://schemas.microsoft.com/office/drawing/2014/main" id="{A6032063-73CC-7849-AC15-5033ED395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924300"/>
            <a:ext cx="4540932" cy="2542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144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8EACB-3488-C64E-81CF-9ADC1D314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Negative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„</a:t>
            </a:r>
            <a:r>
              <a:rPr lang="cs-CZ" dirty="0" err="1"/>
              <a:t>innovator</a:t>
            </a:r>
            <a:r>
              <a:rPr lang="cs-CZ" dirty="0"/>
              <a:t>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E1DFF8-5090-3E47-A627-05F05C7F7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2194560"/>
            <a:ext cx="8051800" cy="4485640"/>
          </a:xfrm>
        </p:spPr>
        <p:txBody>
          <a:bodyPr>
            <a:normAutofit/>
          </a:bodyPr>
          <a:lstStyle/>
          <a:p>
            <a:r>
              <a:rPr lang="en-US" sz="2000" b="1" dirty="0"/>
              <a:t>Elizabeth Anne Holmes</a:t>
            </a:r>
            <a:r>
              <a:rPr lang="en-US" sz="2000" dirty="0"/>
              <a:t> (born February 3, 1984) is an American former </a:t>
            </a:r>
            <a:r>
              <a:rPr lang="en-US" sz="2000" dirty="0">
                <a:hlinkClick r:id="rId2" tooltip="Biotechnolog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biotechnology</a:t>
            </a:r>
            <a:r>
              <a:rPr lang="en-US" sz="2000" dirty="0"/>
              <a:t> entrepreneur who was convicted of </a:t>
            </a:r>
            <a:r>
              <a:rPr lang="en-US" sz="2000" dirty="0">
                <a:hlinkClick r:id="rId3" tooltip="Frau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criminal fraud</a:t>
            </a:r>
            <a:r>
              <a:rPr lang="en-US" sz="2000" dirty="0"/>
              <a:t>. In 2003, Holmes founded and was the </a:t>
            </a:r>
            <a:r>
              <a:rPr lang="en-US" sz="2000" dirty="0">
                <a:hlinkClick r:id="rId4" tooltip="Chief executive offic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chief executive officer</a:t>
            </a:r>
            <a:r>
              <a:rPr lang="en-US" sz="2000" dirty="0"/>
              <a:t> (CEO) of </a:t>
            </a:r>
            <a:r>
              <a:rPr lang="en-US" sz="2000" dirty="0">
                <a:hlinkClick r:id="rId5" tooltip="Therano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Theranos</a:t>
            </a:r>
            <a:r>
              <a:rPr lang="en-US" sz="2000" dirty="0"/>
              <a:t>, a now-defunct </a:t>
            </a:r>
            <a:r>
              <a:rPr lang="en-US" sz="2000" dirty="0">
                <a:hlinkClick r:id="rId6" tooltip="Health technolog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health technology</a:t>
            </a:r>
            <a:r>
              <a:rPr lang="en-US" sz="2000" dirty="0"/>
              <a:t> company that soared in </a:t>
            </a:r>
            <a:r>
              <a:rPr lang="en-US" sz="2000" dirty="0">
                <a:hlinkClick r:id="rId7" tooltip="Valuation (financ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valuation</a:t>
            </a:r>
            <a:r>
              <a:rPr lang="en-US" sz="2000" dirty="0"/>
              <a:t> after the company claimed to have revolutionized </a:t>
            </a:r>
            <a:r>
              <a:rPr lang="en-US" sz="2000" dirty="0">
                <a:hlinkClick r:id="rId8" tooltip="Blood tes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blood testing</a:t>
            </a:r>
            <a:r>
              <a:rPr lang="en-US" sz="2000" dirty="0"/>
              <a:t> by developing methods that could use surprisingly small volumes of blood, such as from a </a:t>
            </a:r>
            <a:r>
              <a:rPr lang="en-US" sz="2000" dirty="0">
                <a:hlinkClick r:id="rId9" tooltip="Fingerpric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fingerprick</a:t>
            </a:r>
            <a:r>
              <a:rPr lang="en-US" sz="2000" dirty="0"/>
              <a:t>. By 2015, </a:t>
            </a:r>
            <a:r>
              <a:rPr lang="en-US" sz="2000" i="1" dirty="0">
                <a:hlinkClick r:id="rId10" tooltip="Forbes.co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Forbes</a:t>
            </a:r>
            <a:r>
              <a:rPr lang="en-US" sz="2000" dirty="0"/>
              <a:t> had named Holmes the youngest and wealthiest self-made female billionaire in America on the basis of a $9-billion valuation of her company. In the following year, as revelations of potential fraud about </a:t>
            </a:r>
            <a:r>
              <a:rPr lang="en-US" sz="2000" dirty="0" err="1"/>
              <a:t>Theranos's</a:t>
            </a:r>
            <a:r>
              <a:rPr lang="en-US" sz="2000" dirty="0"/>
              <a:t> claims began to surface, </a:t>
            </a:r>
            <a:r>
              <a:rPr lang="en-US" sz="2000" i="1" dirty="0"/>
              <a:t>Forbes</a:t>
            </a:r>
            <a:r>
              <a:rPr lang="en-US" sz="2000" dirty="0"/>
              <a:t> revised its estimate of Holmes's net worth to zero, and </a:t>
            </a:r>
            <a:r>
              <a:rPr lang="en-US" sz="2000" i="1" dirty="0">
                <a:hlinkClick r:id="rId11" tooltip="Fortune (magazine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Fortune</a:t>
            </a:r>
            <a:r>
              <a:rPr lang="en-US" sz="2000" dirty="0"/>
              <a:t> named her in its feature article on "The World's 19 Most Disappointing Leaders"</a:t>
            </a:r>
          </a:p>
        </p:txBody>
      </p:sp>
      <p:pic>
        <p:nvPicPr>
          <p:cNvPr id="8194" name="Picture 2" descr="Elizabeth Holmes míří k soudu | E15.cz">
            <a:extLst>
              <a:ext uri="{FF2B5EF4-FFF2-40B4-BE49-F238E27FC236}">
                <a16:creationId xmlns:a16="http://schemas.microsoft.com/office/drawing/2014/main" id="{2B1004A4-579E-0B45-B85B-DCB8C5AD7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2194560"/>
            <a:ext cx="3708400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59021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C9FC13-DB01-A24B-8535-39CF98036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Negative </a:t>
            </a:r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innovator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86DCF2-91BC-2241-A2A8-5DEC90014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TASK 2:</a:t>
            </a:r>
          </a:p>
          <a:p>
            <a:pPr lvl="1"/>
            <a:r>
              <a:rPr lang="en-US" dirty="0"/>
              <a:t>Watch the video and determine: what 3 techniques (psychopathic traits) did she used to persuade investors to provide a lot of money for her „innovation“?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hlinkClick r:id="rId2"/>
              </a:rPr>
              <a:t>https://www.youtube.com/watch?v=BHHG1yAH-XY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310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74A20-A909-6349-A526-25CE1147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Benefits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> in business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8BA67E-1D86-9D48-803F-80E7D81FC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2194560"/>
            <a:ext cx="8610600" cy="402412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/>
              <a:t>Some of the </a:t>
            </a:r>
            <a:r>
              <a:rPr lang="en-GB" b="1" dirty="0"/>
              <a:t>key practical benefits of innovation </a:t>
            </a:r>
            <a:r>
              <a:rPr lang="en-GB" dirty="0"/>
              <a:t>are: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……………………………………..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………………………………………………………… 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A5737B5-D8EC-8746-A00A-4F6F1AA4721C}"/>
              </a:ext>
            </a:extLst>
          </p:cNvPr>
          <p:cNvSpPr txBox="1"/>
          <p:nvPr/>
        </p:nvSpPr>
        <p:spPr>
          <a:xfrm>
            <a:off x="8013700" y="2194560"/>
            <a:ext cx="4178300" cy="4194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Brand recognition </a:t>
            </a:r>
            <a:r>
              <a:rPr lang="en-US" dirty="0"/>
              <a:t>refers to the ability of consumers to recognize and identify a specific brand. Brand recognition is typically considered successful when consumers are able to recognize a brand without explicitly being exposed to its name, but merely to visual or auditory cues such as logos, packaging, or jingles.</a:t>
            </a:r>
          </a:p>
        </p:txBody>
      </p:sp>
    </p:spTree>
    <p:extLst>
      <p:ext uri="{BB962C8B-B14F-4D97-AF65-F5344CB8AC3E}">
        <p14:creationId xmlns:p14="http://schemas.microsoft.com/office/powerpoint/2010/main" val="284897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D0DAD4-49EE-4E45-8ED1-5AAAEA11F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Benefits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innovation</a:t>
            </a:r>
            <a:r>
              <a:rPr lang="cs-CZ" dirty="0"/>
              <a:t> in business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12B2F7-2A70-984F-B39B-34E5DC075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Innovation enables </a:t>
            </a:r>
            <a:r>
              <a:rPr lang="en-US" b="1" dirty="0"/>
              <a:t>problem-solving</a:t>
            </a:r>
            <a:r>
              <a:rPr lang="en-US" dirty="0"/>
              <a:t> and provides </a:t>
            </a:r>
            <a:r>
              <a:rPr lang="en-US" b="1" dirty="0"/>
              <a:t>creative insight </a:t>
            </a:r>
            <a:r>
              <a:rPr lang="en-US" dirty="0"/>
              <a:t>that allows you to look at things from a </a:t>
            </a:r>
            <a:r>
              <a:rPr lang="en-US" b="1" dirty="0"/>
              <a:t>different perspective</a:t>
            </a:r>
            <a:r>
              <a:rPr lang="en-US" dirty="0"/>
              <a:t>, regardless of whether you are developing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 new </a:t>
            </a:r>
            <a:r>
              <a:rPr lang="en-GB" dirty="0"/>
              <a:t>…………………..</a:t>
            </a:r>
            <a:r>
              <a:rPr lang="en-US" dirty="0"/>
              <a:t>,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refreshing </a:t>
            </a:r>
            <a:r>
              <a:rPr lang="en-GB" dirty="0"/>
              <a:t>…………………..</a:t>
            </a:r>
            <a:r>
              <a:rPr lang="en-US" dirty="0"/>
              <a:t> or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finding an original way to stay ahead of the competition.</a:t>
            </a:r>
          </a:p>
        </p:txBody>
      </p:sp>
      <p:pic>
        <p:nvPicPr>
          <p:cNvPr id="3074" name="Picture 2" descr="New product Sticker Stock Vector Image by ©newartgraphics #62934927">
            <a:extLst>
              <a:ext uri="{FF2B5EF4-FFF2-40B4-BE49-F238E27FC236}">
                <a16:creationId xmlns:a16="http://schemas.microsoft.com/office/drawing/2014/main" id="{FA9EA23F-664E-8B46-A721-5BB16F062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700" y="349834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619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226E8A-E779-574F-95A0-530753F52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Benefits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innovationn</a:t>
            </a:r>
            <a:r>
              <a:rPr lang="cs-CZ" dirty="0"/>
              <a:t> in business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8D7BFD-9682-2343-9609-E9D9661C5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How do managers approach innovation depends on their  business. </a:t>
            </a:r>
          </a:p>
          <a:p>
            <a:pPr>
              <a:lnSpc>
                <a:spcPct val="150000"/>
              </a:lnSpc>
            </a:pPr>
            <a:r>
              <a:rPr lang="en-US" dirty="0"/>
              <a:t>Typically, it can be: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an enhancement to the </a:t>
            </a:r>
            <a:r>
              <a:rPr lang="en-GB" dirty="0"/>
              <a:t>…………………………………….</a:t>
            </a:r>
            <a:r>
              <a:rPr lang="en-US" dirty="0"/>
              <a:t>,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an </a:t>
            </a:r>
            <a:r>
              <a:rPr lang="en-GB" dirty="0"/>
              <a:t>…………………..</a:t>
            </a:r>
            <a:r>
              <a:rPr lang="en-US" dirty="0"/>
              <a:t> to the business or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 </a:t>
            </a:r>
            <a:r>
              <a:rPr lang="en-GB" dirty="0"/>
              <a:t>…………………………………….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93349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D36877-97D9-F844-B566-1BE235C5F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approaches</a:t>
            </a:r>
            <a:r>
              <a:rPr lang="cs-CZ" dirty="0"/>
              <a:t> to </a:t>
            </a:r>
            <a:r>
              <a:rPr lang="cs-CZ" dirty="0" err="1"/>
              <a:t>innovation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166C25-EBA5-F048-9335-1833B8BDE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How the managers </a:t>
            </a:r>
            <a:r>
              <a:rPr lang="en-US" b="1" dirty="0"/>
              <a:t>approach innovation </a:t>
            </a:r>
            <a:r>
              <a:rPr lang="en-US" dirty="0"/>
              <a:t>depends on: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their business </a:t>
            </a:r>
            <a:r>
              <a:rPr lang="en-US" b="1" dirty="0"/>
              <a:t>strategy</a:t>
            </a:r>
            <a:r>
              <a:rPr lang="en-US" dirty="0"/>
              <a:t>, </a:t>
            </a:r>
          </a:p>
          <a:p>
            <a:pPr lvl="1">
              <a:lnSpc>
                <a:spcPct val="150000"/>
              </a:lnSpc>
            </a:pPr>
            <a:r>
              <a:rPr lang="en-US" b="1" dirty="0"/>
              <a:t>capability</a:t>
            </a:r>
            <a:r>
              <a:rPr lang="en-US" dirty="0"/>
              <a:t> and market understanding,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as well as how much </a:t>
            </a:r>
            <a:r>
              <a:rPr lang="en-US" b="1" dirty="0"/>
              <a:t>finance</a:t>
            </a:r>
            <a:r>
              <a:rPr lang="en-US" dirty="0"/>
              <a:t> they have available.</a:t>
            </a:r>
          </a:p>
        </p:txBody>
      </p:sp>
    </p:spTree>
    <p:extLst>
      <p:ext uri="{BB962C8B-B14F-4D97-AF65-F5344CB8AC3E}">
        <p14:creationId xmlns:p14="http://schemas.microsoft.com/office/powerpoint/2010/main" val="134377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8F348-A43D-0A4A-AA24-BA9E0D5E2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approaches</a:t>
            </a:r>
            <a:r>
              <a:rPr lang="cs-CZ" dirty="0"/>
              <a:t> to </a:t>
            </a:r>
            <a:r>
              <a:rPr lang="cs-CZ" dirty="0" err="1"/>
              <a:t>innovation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C94C00-7F1F-3E4D-89E3-57C054245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There are many approaches including: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continuous </a:t>
            </a:r>
            <a:r>
              <a:rPr lang="en-GB" dirty="0"/>
              <a:t>………………….. …………………..</a:t>
            </a:r>
            <a:endParaRPr lang="en-US" b="1" dirty="0"/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improving a </a:t>
            </a:r>
            <a:r>
              <a:rPr lang="en-GB" dirty="0"/>
              <a:t>………………….. …………………..</a:t>
            </a:r>
            <a:endParaRPr lang="en-US" b="1" dirty="0"/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………………….. …………………..</a:t>
            </a:r>
            <a:r>
              <a:rPr lang="en-US" dirty="0"/>
              <a:t>– e.g. by offering complementary services or products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using </a:t>
            </a:r>
            <a:r>
              <a:rPr lang="en-GB" dirty="0"/>
              <a:t>………………….. ………………….. </a:t>
            </a:r>
            <a:r>
              <a:rPr lang="en-US" dirty="0"/>
              <a:t>to add value to an existing product or service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exploiting new technology </a:t>
            </a:r>
            <a:r>
              <a:rPr lang="en-GB" dirty="0"/>
              <a:t>………………….. …………………..</a:t>
            </a:r>
            <a:r>
              <a:rPr lang="en-US" dirty="0"/>
              <a:t>, service or business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49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F0A96C-11CE-CC47-B392-9A8B7EA8D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approaches</a:t>
            </a:r>
            <a:r>
              <a:rPr lang="cs-CZ" dirty="0"/>
              <a:t> to </a:t>
            </a:r>
            <a:r>
              <a:rPr lang="cs-CZ" dirty="0" err="1"/>
              <a:t>innovation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5940DA-0CC9-7949-AB04-C724EC23E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92301"/>
            <a:ext cx="10820400" cy="49657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How a </a:t>
            </a:r>
            <a:r>
              <a:rPr lang="en-US" b="1" dirty="0"/>
              <a:t>designer can help </a:t>
            </a:r>
            <a:r>
              <a:rPr lang="en-US" dirty="0"/>
              <a:t>the company to innovate?</a:t>
            </a:r>
          </a:p>
          <a:p>
            <a:pPr>
              <a:lnSpc>
                <a:spcPct val="150000"/>
              </a:lnSpc>
            </a:pPr>
            <a:r>
              <a:rPr lang="en-US" dirty="0"/>
              <a:t>Designers can help the company: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add value to your products and services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stimulate sales growth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exploit new markets</a:t>
            </a:r>
          </a:p>
          <a:p>
            <a:pPr>
              <a:lnSpc>
                <a:spcPct val="150000"/>
              </a:lnSpc>
            </a:pPr>
            <a:r>
              <a:rPr lang="en-US" dirty="0"/>
              <a:t>Design is about more than creating the look and feel of a final product. Their methods and processes include:</a:t>
            </a:r>
          </a:p>
          <a:p>
            <a:pPr lvl="1">
              <a:lnSpc>
                <a:spcPct val="150000"/>
              </a:lnSpc>
            </a:pPr>
            <a:r>
              <a:rPr lang="en-US" b="1" dirty="0"/>
              <a:t>research</a:t>
            </a:r>
            <a:r>
              <a:rPr lang="en-US" dirty="0"/>
              <a:t> - </a:t>
            </a:r>
            <a:r>
              <a:rPr lang="en-GB" dirty="0"/>
              <a:t>………………….. ………………….. ………………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b="1" dirty="0"/>
              <a:t>brainstorming</a:t>
            </a:r>
            <a:r>
              <a:rPr lang="en-US" dirty="0"/>
              <a:t> - </a:t>
            </a:r>
            <a:r>
              <a:rPr lang="en-GB" dirty="0"/>
              <a:t>………………….. …………………..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b="1" dirty="0"/>
              <a:t>prototyping</a:t>
            </a:r>
            <a:r>
              <a:rPr lang="en-US" dirty="0"/>
              <a:t> - which lets you check viability of your ideas early in the innovation process</a:t>
            </a:r>
          </a:p>
          <a:p>
            <a:pPr lvl="1">
              <a:lnSpc>
                <a:spcPct val="150000"/>
              </a:lnSpc>
            </a:pPr>
            <a:endParaRPr lang="en-US" dirty="0"/>
          </a:p>
        </p:txBody>
      </p:sp>
      <p:pic>
        <p:nvPicPr>
          <p:cNvPr id="4098" name="Picture 2" descr="A Comprehensive Guide to Market Research: 4 Proven Methods | Hotjar Blog">
            <a:extLst>
              <a:ext uri="{FF2B5EF4-FFF2-40B4-BE49-F238E27FC236}">
                <a16:creationId xmlns:a16="http://schemas.microsoft.com/office/drawing/2014/main" id="{F6850EBB-C5E9-1040-8D86-41E725307F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175679"/>
            <a:ext cx="40386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5112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DAF83-7D33-9A4F-8676-C8014ECA6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approaches</a:t>
            </a:r>
            <a:r>
              <a:rPr lang="cs-CZ" dirty="0"/>
              <a:t> to </a:t>
            </a:r>
            <a:r>
              <a:rPr lang="cs-CZ" dirty="0" err="1"/>
              <a:t>innovation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9E30EB-8DA0-E948-A970-128D6012F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5864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Importance of </a:t>
            </a:r>
            <a:r>
              <a:rPr lang="en-US" b="1" dirty="0"/>
              <a:t>marketplace analysis</a:t>
            </a:r>
          </a:p>
          <a:p>
            <a:pPr>
              <a:lnSpc>
                <a:spcPct val="150000"/>
              </a:lnSpc>
            </a:pPr>
            <a:r>
              <a:rPr lang="en-US" dirty="0"/>
              <a:t>Innovation is </a:t>
            </a:r>
            <a:r>
              <a:rPr lang="en-US" b="1" dirty="0"/>
              <a:t>not something separate </a:t>
            </a:r>
            <a:r>
              <a:rPr lang="en-US" dirty="0"/>
              <a:t>from everything else your business does. </a:t>
            </a:r>
          </a:p>
          <a:p>
            <a:pPr>
              <a:lnSpc>
                <a:spcPct val="150000"/>
              </a:lnSpc>
            </a:pPr>
            <a:r>
              <a:rPr lang="en-US" dirty="0"/>
              <a:t>Instead, to move your business forward: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 </a:t>
            </a:r>
            <a:r>
              <a:rPr lang="en-US" b="1" dirty="0"/>
              <a:t>and 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………………….. ………………….. ………………….. ………………….. </a:t>
            </a:r>
            <a:endParaRPr lang="en-US" b="1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en-US" b="1" dirty="0"/>
              <a:t>TASK 1:</a:t>
            </a:r>
            <a:r>
              <a:rPr lang="en-US" dirty="0"/>
              <a:t>  Identify opportunities for innovation by adapting your product or service to the way your marketplace is changing. Imagine, you're a specialist hamburger manufacturer. What kind of innovation would you offer?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214270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Kondenzační stopa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{C301A164-58B3-064D-9AC5-76EB7EF97F70}tf10001079</Template>
  <TotalTime>111</TotalTime>
  <Words>1171</Words>
  <Application>Microsoft Macintosh PowerPoint</Application>
  <PresentationFormat>Širokoúhlá obrazovka</PresentationFormat>
  <Paragraphs>136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Century Gothic</vt:lpstr>
      <vt:lpstr>Kondenzační stopa</vt:lpstr>
      <vt:lpstr>Benefits of innovations</vt:lpstr>
      <vt:lpstr>Benefits of innovation in business</vt:lpstr>
      <vt:lpstr>Benefits of innovation in business</vt:lpstr>
      <vt:lpstr>Benefits of innovation in business</vt:lpstr>
      <vt:lpstr>Benefits of innovationn in business</vt:lpstr>
      <vt:lpstr>Common approaches to innovation</vt:lpstr>
      <vt:lpstr>Common approaches to innovation</vt:lpstr>
      <vt:lpstr>Common approaches to innovation</vt:lpstr>
      <vt:lpstr>Common approaches to innovation</vt:lpstr>
      <vt:lpstr>Common approaches to innovation</vt:lpstr>
      <vt:lpstr>Examples of possible approaches to innovation</vt:lpstr>
      <vt:lpstr>Risks of not innovating </vt:lpstr>
      <vt:lpstr>Risks of not innovating</vt:lpstr>
      <vt:lpstr>Risk of innovation</vt:lpstr>
      <vt:lpstr>Risk of innovation</vt:lpstr>
      <vt:lpstr>Risk of innovation</vt:lpstr>
      <vt:lpstr>Case study</vt:lpstr>
      <vt:lpstr>Case study</vt:lpstr>
      <vt:lpstr>Case study</vt:lpstr>
      <vt:lpstr>Negative example of „innovator“</vt:lpstr>
      <vt:lpstr>Negative example of innovator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 of innovations</dc:title>
  <dc:creator>Microsoft Office User</dc:creator>
  <cp:lastModifiedBy>Microsoft Office User</cp:lastModifiedBy>
  <cp:revision>2</cp:revision>
  <dcterms:created xsi:type="dcterms:W3CDTF">2022-03-15T19:22:11Z</dcterms:created>
  <dcterms:modified xsi:type="dcterms:W3CDTF">2022-03-15T21:13:42Z</dcterms:modified>
</cp:coreProperties>
</file>