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58" r:id="rId6"/>
    <p:sldId id="282" r:id="rId7"/>
    <p:sldId id="283" r:id="rId8"/>
    <p:sldId id="265" r:id="rId9"/>
    <p:sldId id="267" r:id="rId10"/>
    <p:sldId id="276" r:id="rId11"/>
    <p:sldId id="277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31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43C478-A542-44D9-93D0-CBB4C6B8EC54}" type="datetime1">
              <a:rPr lang="cs-CZ" smtClean="0"/>
              <a:t>09.03.2022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3F42-CAA7-4C0E-AD98-1D1833C6EC65}" type="datetime1">
              <a:rPr lang="cs-CZ" smtClean="0"/>
              <a:pPr/>
              <a:t>09.03.2022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á poznám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7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2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67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69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1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2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í produk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Digitální název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Zástupný symbol pro text 11">
            <a:extLst>
              <a:ext uri="{FF2B5EF4-FFF2-40B4-BE49-F238E27FC236}">
                <a16:creationId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Vložte nebo přetáhněte svůj návrh obrazovky sem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21" name="Zástupný symbol obrázku 4">
            <a:extLst>
              <a:ext uri="{FF2B5EF4-FFF2-40B4-BE49-F238E27FC236}">
                <a16:creationId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7" name="Zástupný symbol obrázku 5">
            <a:extLst>
              <a:ext uri="{FF2B5EF4-FFF2-40B4-BE49-F238E27FC236}">
                <a16:creationId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8" name="Zástupný symbol obrázku 29">
            <a:extLst>
              <a:ext uri="{FF2B5EF4-FFF2-40B4-BE49-F238E27FC236}">
                <a16:creationId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9" name="Zástupný symbol obrázku 31">
            <a:extLst>
              <a:ext uri="{FF2B5EF4-FFF2-40B4-BE49-F238E27FC236}">
                <a16:creationId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433BD65-76FA-4699-AB42-310BFFF3C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5266935-E58D-4E6D-B2F5-9DF63E929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s ikon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2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E4858EE-D2E3-4944-8356-8E309A98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íležitosti na tr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Záhlaví oddílu</a:t>
            </a:r>
          </a:p>
        </p:txBody>
      </p:sp>
      <p:sp>
        <p:nvSpPr>
          <p:cNvPr id="8" name="Zástupný symbol pro text 9">
            <a:extLst>
              <a:ext uri="{FF2B5EF4-FFF2-40B4-BE49-F238E27FC236}">
                <a16:creationId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9" name="Zástupný symbol pro text 9">
            <a:extLst>
              <a:ext uri="{FF2B5EF4-FFF2-40B4-BE49-F238E27FC236}">
                <a16:creationId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11" name="Zástupný symbol pro text 9">
            <a:extLst>
              <a:ext uri="{FF2B5EF4-FFF2-40B4-BE49-F238E27FC236}">
                <a16:creationId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2</a:t>
            </a:r>
          </a:p>
        </p:txBody>
      </p:sp>
      <p:sp>
        <p:nvSpPr>
          <p:cNvPr id="12" name="Zástupný symbol pro text 9">
            <a:extLst>
              <a:ext uri="{FF2B5EF4-FFF2-40B4-BE49-F238E27FC236}">
                <a16:creationId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3</a:t>
            </a:r>
          </a:p>
        </p:txBody>
      </p:sp>
      <p:sp>
        <p:nvSpPr>
          <p:cNvPr id="13" name="Zástupný symbol pro obsah 3">
            <a:extLst>
              <a:ext uri="{FF2B5EF4-FFF2-40B4-BE49-F238E27FC236}">
                <a16:creationId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4" name="Zástupný symbol pro text 5">
            <a:extLst>
              <a:ext uri="{FF2B5EF4-FFF2-40B4-BE49-F238E27FC236}">
                <a16:creationId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5" name="Zástupný symbol pro text 9">
            <a:extLst>
              <a:ext uri="{FF2B5EF4-FFF2-40B4-BE49-F238E27FC236}">
                <a16:creationId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6" name="Zástupný symbol pro text 5">
            <a:extLst>
              <a:ext uri="{FF2B5EF4-FFF2-40B4-BE49-F238E27FC236}">
                <a16:creationId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17" name="Rovnoramenný trojúhelník 16" descr="Ozdobný trojúhelník">
            <a:extLst>
              <a:ext uri="{FF2B5EF4-FFF2-40B4-BE49-F238E27FC236}">
                <a16:creationId xmlns:a16="http://schemas.microsoft.com/office/drawing/2014/main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:a16="http://schemas.microsoft.com/office/drawing/2014/main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9" name="Zástupný symbol pro text 5">
            <a:extLst>
              <a:ext uri="{FF2B5EF4-FFF2-40B4-BE49-F238E27FC236}">
                <a16:creationId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0" name="Zástupný symbol pro text 5">
            <a:extLst>
              <a:ext uri="{FF2B5EF4-FFF2-40B4-BE49-F238E27FC236}">
                <a16:creationId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1" name="Zástupný symbol pro text 5">
            <a:extLst>
              <a:ext uri="{FF2B5EF4-FFF2-40B4-BE49-F238E27FC236}">
                <a16:creationId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ětiúhelník 5" descr="Ozdobný pětiúhelník">
            <a:extLst>
              <a:ext uri="{FF2B5EF4-FFF2-40B4-BE49-F238E27FC236}">
                <a16:creationId xmlns:a16="http://schemas.microsoft.com/office/drawing/2014/main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:a16="http://schemas.microsoft.com/office/drawing/2014/main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:a16="http://schemas.microsoft.com/office/drawing/2014/main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:a16="http://schemas.microsoft.com/office/drawing/2014/main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:a16="http://schemas.microsoft.com/office/drawing/2014/main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:a16="http://schemas.microsoft.com/office/drawing/2014/main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1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2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3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3" name="Zástupný symbol pro text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5" name="Zástupný symbol pro text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8" name="Zástupný symbol pro text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9" name="Zástupný symbol pro text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0" name="Zástupný symbol pro text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1" name="Zástupný symbol pro text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3" name="Zástupný symbol pro text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4" name="Zástupný symbol pro text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5" name="Zástupný symbol pro text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6" name="Zástupný symbol pro text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7" name="Zástupný symbol pro text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8" name="Zástupný symbol pro text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9" name="Zástupný symbol pro text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0" name="Zástupný symbol pro text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1" name="Zástupný symbol pro text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2" name="Zástupný symbol pro text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3" name="Zástupný symbol pro text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cs-CZ" noProof="0" dirty="0"/>
              <a:t>Název položky</a:t>
            </a:r>
          </a:p>
        </p:txBody>
      </p:sp>
      <p:sp>
        <p:nvSpPr>
          <p:cNvPr id="37" name="Zástupný symbol pro text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Měsíc Rok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69" name="Rovnoramenný trojúhelník 68">
            <a:extLst>
              <a:ext uri="{FF2B5EF4-FFF2-40B4-BE49-F238E27FC236}">
                <a16:creationId xmlns:a16="http://schemas.microsoft.com/office/drawing/2014/main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0" name="Rovnoramenný trojúhelník 69">
            <a:extLst>
              <a:ext uri="{FF2B5EF4-FFF2-40B4-BE49-F238E27FC236}">
                <a16:creationId xmlns:a16="http://schemas.microsoft.com/office/drawing/2014/main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1" name="Rovnoramenný trojúhelník 70">
            <a:extLst>
              <a:ext uri="{FF2B5EF4-FFF2-40B4-BE49-F238E27FC236}">
                <a16:creationId xmlns:a16="http://schemas.microsoft.com/office/drawing/2014/main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3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28" name="Zástupný symbol pro text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1" name="Zástupný symbol obrázku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2" name="Zástupný symbol pro text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3" name="Zástupný symbol pro text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4" name="Zástupný symbol pro text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5" name="Zástupný symbol obrázku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6" name="Zástupný symbol pro text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7" name="Zástupný symbol pro text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8" name="Zástupný symbol pro text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:a16="http://schemas.microsoft.com/office/drawing/2014/main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9" name="Rovnoramenný trojúhelník 18" descr="Ozdobný trojúhelník">
            <a:extLst>
              <a:ext uri="{FF2B5EF4-FFF2-40B4-BE49-F238E27FC236}">
                <a16:creationId xmlns:a16="http://schemas.microsoft.com/office/drawing/2014/main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0" name="Rovnoramenný trojúhelník 19" descr="Ozdobný trojúhelník">
            <a:extLst>
              <a:ext uri="{FF2B5EF4-FFF2-40B4-BE49-F238E27FC236}">
                <a16:creationId xmlns:a16="http://schemas.microsoft.com/office/drawing/2014/main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C93CC81-5594-46D3-8702-EA80661EC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74853" y="3304412"/>
            <a:ext cx="176403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6438FE2-2FFE-4509-910B-C664B9523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687169" y="2422412"/>
            <a:ext cx="0" cy="1764000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EF389373-8813-47E5-8647-A58E018CB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47312" y="3304414"/>
            <a:ext cx="176400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6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49" name="Zástupný symbol pro text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0" name="Zástupný symbol pro text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1" name="Zástupný symbol pro text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2" name="Zástupný symbol pro text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3" name="Zástupný symbol pro text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4" name="Zástupný symbol pro text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5" name="Zástupný symbol pro text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6" name="Zástupný symbol pro text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7" name="Zástupný symbol pro text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8" name="Zástupný symbol pro text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59" name="Zástupný symbol obrázku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0" name="Zástupný symbol obrázku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1" name="Zástupný symbol obrázku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2" name="Zástupný symbol obrázku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21" name="Zástupný symbol pro text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23" name="Zástupný symbol obrázku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ěkujeme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Volný tvar: Obrazec 45">
            <a:extLst>
              <a:ext uri="{FF2B5EF4-FFF2-40B4-BE49-F238E27FC236}">
                <a16:creationId xmlns:a16="http://schemas.microsoft.com/office/drawing/2014/main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930402"/>
            <a:ext cx="4680000" cy="997196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DĚKUJEME!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dirty="0"/>
              <a:t>Jméno a příjmení</a:t>
            </a:r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Kontaktní číslo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E-mail nebo uživatelské jméno ze sociální sítě</a:t>
            </a:r>
          </a:p>
        </p:txBody>
      </p:sp>
      <p:sp>
        <p:nvSpPr>
          <p:cNvPr id="45" name="Zástupný symbol pro text 8">
            <a:extLst>
              <a:ext uri="{FF2B5EF4-FFF2-40B4-BE49-F238E27FC236}">
                <a16:creationId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:a16="http://schemas.microsoft.com/office/drawing/2014/main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:a16="http://schemas.microsoft.com/office/drawing/2014/main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:a16="http://schemas.microsoft.com/office/drawing/2014/main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6" name="Pětiúhelník 15" descr="Ozdobný pětiúhelník">
            <a:extLst>
              <a:ext uri="{FF2B5EF4-FFF2-40B4-BE49-F238E27FC236}">
                <a16:creationId xmlns:a16="http://schemas.microsoft.com/office/drawing/2014/main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FCA193A-09AA-4164-9400-3CD9F4ACE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dělovac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0" name="Zástupný symbol obrázku 4">
            <a:extLst>
              <a:ext uri="{FF2B5EF4-FFF2-40B4-BE49-F238E27FC236}">
                <a16:creationId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obrázku 2">
            <a:extLst>
              <a:ext uri="{FF2B5EF4-FFF2-40B4-BE49-F238E27FC236}">
                <a16:creationId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ý nadpis a obsah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Skupina 86">
            <a:extLst>
              <a:ext uri="{FF2B5EF4-FFF2-40B4-BE49-F238E27FC236}">
                <a16:creationId xmlns:a16="http://schemas.microsoft.com/office/drawing/2014/main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Přímá spojnice 87">
              <a:extLst>
                <a:ext uri="{FF2B5EF4-FFF2-40B4-BE49-F238E27FC236}">
                  <a16:creationId xmlns:a16="http://schemas.microsoft.com/office/drawing/2014/main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>
              <a:extLst>
                <a:ext uri="{FF2B5EF4-FFF2-40B4-BE49-F238E27FC236}">
                  <a16:creationId xmlns:a16="http://schemas.microsoft.com/office/drawing/2014/main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>
              <a:extLst>
                <a:ext uri="{FF2B5EF4-FFF2-40B4-BE49-F238E27FC236}">
                  <a16:creationId xmlns:a16="http://schemas.microsoft.com/office/drawing/2014/main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:a16="http://schemas.microsoft.com/office/drawing/2014/main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>
              <a:extLst>
                <a:ext uri="{FF2B5EF4-FFF2-40B4-BE49-F238E27FC236}">
                  <a16:creationId xmlns:a16="http://schemas.microsoft.com/office/drawing/2014/main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94">
              <a:extLst>
                <a:ext uri="{FF2B5EF4-FFF2-40B4-BE49-F238E27FC236}">
                  <a16:creationId xmlns:a16="http://schemas.microsoft.com/office/drawing/2014/main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>
              <a:extLst>
                <a:ext uri="{FF2B5EF4-FFF2-40B4-BE49-F238E27FC236}">
                  <a16:creationId xmlns:a16="http://schemas.microsoft.com/office/drawing/2014/main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>
              <a:extLst>
                <a:ext uri="{FF2B5EF4-FFF2-40B4-BE49-F238E27FC236}">
                  <a16:creationId xmlns:a16="http://schemas.microsoft.com/office/drawing/2014/main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99">
              <a:extLst>
                <a:ext uri="{FF2B5EF4-FFF2-40B4-BE49-F238E27FC236}">
                  <a16:creationId xmlns:a16="http://schemas.microsoft.com/office/drawing/2014/main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>
              <a:extLst>
                <a:ext uri="{FF2B5EF4-FFF2-40B4-BE49-F238E27FC236}">
                  <a16:creationId xmlns:a16="http://schemas.microsoft.com/office/drawing/2014/main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>
              <a:extLst>
                <a:ext uri="{FF2B5EF4-FFF2-40B4-BE49-F238E27FC236}">
                  <a16:creationId xmlns:a16="http://schemas.microsoft.com/office/drawing/2014/main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:a16="http://schemas.microsoft.com/office/drawing/2014/main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:a16="http://schemas.microsoft.com/office/drawing/2014/main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:a16="http://schemas.microsoft.com/office/drawing/2014/main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:a16="http://schemas.microsoft.com/office/drawing/2014/main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:a16="http://schemas.microsoft.com/office/drawing/2014/main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>
              <a:extLst>
                <a:ext uri="{FF2B5EF4-FFF2-40B4-BE49-F238E27FC236}">
                  <a16:creationId xmlns:a16="http://schemas.microsoft.com/office/drawing/2014/main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>
              <a:extLst>
                <a:ext uri="{FF2B5EF4-FFF2-40B4-BE49-F238E27FC236}">
                  <a16:creationId xmlns:a16="http://schemas.microsoft.com/office/drawing/2014/main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:a16="http://schemas.microsoft.com/office/drawing/2014/main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:a16="http://schemas.microsoft.com/office/drawing/2014/main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>
              <a:extLst>
                <a:ext uri="{FF2B5EF4-FFF2-40B4-BE49-F238E27FC236}">
                  <a16:creationId xmlns:a16="http://schemas.microsoft.com/office/drawing/2014/main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79">
              <a:extLst>
                <a:ext uri="{FF2B5EF4-FFF2-40B4-BE49-F238E27FC236}">
                  <a16:creationId xmlns:a16="http://schemas.microsoft.com/office/drawing/2014/main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>
              <a:extLst>
                <a:ext uri="{FF2B5EF4-FFF2-40B4-BE49-F238E27FC236}">
                  <a16:creationId xmlns:a16="http://schemas.microsoft.com/office/drawing/2014/main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>
              <a:extLst>
                <a:ext uri="{FF2B5EF4-FFF2-40B4-BE49-F238E27FC236}">
                  <a16:creationId xmlns:a16="http://schemas.microsoft.com/office/drawing/2014/main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>
              <a:extLst>
                <a:ext uri="{FF2B5EF4-FFF2-40B4-BE49-F238E27FC236}">
                  <a16:creationId xmlns:a16="http://schemas.microsoft.com/office/drawing/2014/main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83">
              <a:extLst>
                <a:ext uri="{FF2B5EF4-FFF2-40B4-BE49-F238E27FC236}">
                  <a16:creationId xmlns:a16="http://schemas.microsoft.com/office/drawing/2014/main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84">
              <a:extLst>
                <a:ext uri="{FF2B5EF4-FFF2-40B4-BE49-F238E27FC236}">
                  <a16:creationId xmlns:a16="http://schemas.microsoft.com/office/drawing/2014/main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>
              <a:extLst>
                <a:ext uri="{FF2B5EF4-FFF2-40B4-BE49-F238E27FC236}">
                  <a16:creationId xmlns:a16="http://schemas.microsoft.com/office/drawing/2014/main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3" name="Zástupný symbol pro text 7">
            <a:extLst>
              <a:ext uri="{FF2B5EF4-FFF2-40B4-BE49-F238E27FC236}">
                <a16:creationId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6" name="Pětiúhelník 55" descr="Ozdobný pětiúhelník">
            <a:extLst>
              <a:ext uri="{FF2B5EF4-FFF2-40B4-BE49-F238E27FC236}">
                <a16:creationId xmlns:a16="http://schemas.microsoft.com/office/drawing/2014/main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7" name="Pětiúhelník 56" descr="Ozdobný pětiúhelník">
            <a:extLst>
              <a:ext uri="{FF2B5EF4-FFF2-40B4-BE49-F238E27FC236}">
                <a16:creationId xmlns:a16="http://schemas.microsoft.com/office/drawing/2014/main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8" name="Pětiúhelník 57" descr="Ozdobný pětiúhelník">
            <a:extLst>
              <a:ext uri="{FF2B5EF4-FFF2-40B4-BE49-F238E27FC236}">
                <a16:creationId xmlns:a16="http://schemas.microsoft.com/office/drawing/2014/main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nadpis a obsah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é odrážk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0" name="Zástupný symbol pro text 19">
            <a:extLst>
              <a:ext uri="{FF2B5EF4-FFF2-40B4-BE49-F238E27FC236}">
                <a16:creationId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4" name="Zástupný symbol pro text 23">
            <a:extLst>
              <a:ext uri="{FF2B5EF4-FFF2-40B4-BE49-F238E27FC236}">
                <a16:creationId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6" name="Zástupný symbol pro text 25">
            <a:extLst>
              <a:ext uri="{FF2B5EF4-FFF2-40B4-BE49-F238E27FC236}">
                <a16:creationId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8" name="Zástupný symbol pro text 27">
            <a:extLst>
              <a:ext uri="{FF2B5EF4-FFF2-40B4-BE49-F238E27FC236}">
                <a16:creationId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30" name="Zástupný symbol obrázku 29">
            <a:extLst>
              <a:ext uri="{FF2B5EF4-FFF2-40B4-BE49-F238E27FC236}">
                <a16:creationId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4" name="Zástupný symbol obrázku 33">
            <a:extLst>
              <a:ext uri="{FF2B5EF4-FFF2-40B4-BE49-F238E27FC236}">
                <a16:creationId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6" name="Zástupný symbol obrázku 35">
            <a:extLst>
              <a:ext uri="{FF2B5EF4-FFF2-40B4-BE49-F238E27FC236}">
                <a16:creationId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8DD25A4B-413E-4F3B-A6B1-FB87ABA39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297EC0C2-B526-47F7-B368-62FAF6AC5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48E637F-ACCC-4022-8AE0-75FA2B0A9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27372FDE-7F88-43EF-B037-C5C6B320C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0" name="Zástupný symbol obrázku 5">
            <a:extLst>
              <a:ext uri="{FF2B5EF4-FFF2-40B4-BE49-F238E27FC236}">
                <a16:creationId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1" name="Zástupný symbol obrázku 29">
            <a:extLst>
              <a:ext uri="{FF2B5EF4-FFF2-40B4-BE49-F238E27FC236}">
                <a16:creationId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2" name="Zástupný symbol obrázku 31">
            <a:extLst>
              <a:ext uri="{FF2B5EF4-FFF2-40B4-BE49-F238E27FC236}">
                <a16:creationId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DCB492DF-015F-4763-8E2B-9FCAC513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4C92078-CAC9-4E77-A670-543037FD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drážk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45" name="Zástupný symbol pro obsah 2">
            <a:extLst>
              <a:ext uri="{FF2B5EF4-FFF2-40B4-BE49-F238E27FC236}">
                <a16:creationId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7" name="Zástupný symbol pro text 11">
            <a:extLst>
              <a:ext uri="{FF2B5EF4-FFF2-40B4-BE49-F238E27FC236}">
                <a16:creationId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8" name="Zástupný symbol pro text 13">
            <a:extLst>
              <a:ext uri="{FF2B5EF4-FFF2-40B4-BE49-F238E27FC236}">
                <a16:creationId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9" name="Zástupný symbol pro text 15">
            <a:extLst>
              <a:ext uri="{FF2B5EF4-FFF2-40B4-BE49-F238E27FC236}">
                <a16:creationId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0" name="Zástupný symbol pro text 17">
            <a:extLst>
              <a:ext uri="{FF2B5EF4-FFF2-40B4-BE49-F238E27FC236}">
                <a16:creationId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1" name="Zástupný symbol pro text 19">
            <a:extLst>
              <a:ext uri="{FF2B5EF4-FFF2-40B4-BE49-F238E27FC236}">
                <a16:creationId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2" name="Zástupný symbol pro text 21">
            <a:extLst>
              <a:ext uri="{FF2B5EF4-FFF2-40B4-BE49-F238E27FC236}">
                <a16:creationId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3" name="Zástupný symbol pro text 23">
            <a:extLst>
              <a:ext uri="{FF2B5EF4-FFF2-40B4-BE49-F238E27FC236}">
                <a16:creationId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2" name="Zástupný symbol obrázku 5">
            <a:extLst>
              <a:ext uri="{FF2B5EF4-FFF2-40B4-BE49-F238E27FC236}">
                <a16:creationId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3" name="Zástupný symbol obrázku 29">
            <a:extLst>
              <a:ext uri="{FF2B5EF4-FFF2-40B4-BE49-F238E27FC236}">
                <a16:creationId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4" name="Zástupný symbol obrázku 5">
            <a:extLst>
              <a:ext uri="{FF2B5EF4-FFF2-40B4-BE49-F238E27FC236}">
                <a16:creationId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57" name="Zástupný symbol obrázku 29">
            <a:extLst>
              <a:ext uri="{FF2B5EF4-FFF2-40B4-BE49-F238E27FC236}">
                <a16:creationId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DF7DB65-3C5B-4EDB-A955-ABBDB1E9B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B94532BF-8ADC-4104-B50B-62223D310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Přední kolo jízdního kola před budovou, je vidět noha v tenisce&#10;">
            <a:extLst>
              <a:ext uri="{FF2B5EF4-FFF2-40B4-BE49-F238E27FC236}">
                <a16:creationId xmlns:a16="http://schemas.microsoft.com/office/drawing/2014/main" id="{4148EE3D-B18F-4050-A0E4-BB79AF76A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0" y="108000"/>
            <a:ext cx="6573838" cy="6635750"/>
          </a:xfrm>
        </p:spPr>
      </p:pic>
      <p:grpSp>
        <p:nvGrpSpPr>
          <p:cNvPr id="4" name="Skupina 3" descr="Tři trojúhelníkové obrysy, které zvýrazní obrázek">
            <a:extLst>
              <a:ext uri="{FF2B5EF4-FFF2-40B4-BE49-F238E27FC236}">
                <a16:creationId xmlns:a16="http://schemas.microsoft.com/office/drawing/2014/main" id="{2D5C8341-DC6A-4348-90C6-7D96336E23A4}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Rovnoramenný trojúhelník 20" descr="Ozdobný trojúhelník">
              <a:extLst>
                <a:ext uri="{FF2B5EF4-FFF2-40B4-BE49-F238E27FC236}">
                  <a16:creationId xmlns:a16="http://schemas.microsoft.com/office/drawing/2014/main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2" name="Rovnoramenný trojúhelník 21" descr="Ozdobný trojúhelník">
              <a:extLst>
                <a:ext uri="{FF2B5EF4-FFF2-40B4-BE49-F238E27FC236}">
                  <a16:creationId xmlns:a16="http://schemas.microsoft.com/office/drawing/2014/main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3" name="Rovnoramenný trojúhelník 22" descr="Ozdobný trojúhelník">
              <a:extLst>
                <a:ext uri="{FF2B5EF4-FFF2-40B4-BE49-F238E27FC236}">
                  <a16:creationId xmlns:a16="http://schemas.microsoft.com/office/drawing/2014/main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42" name="Nadpis 1">
            <a:extLst>
              <a:ext uri="{FF2B5EF4-FFF2-40B4-BE49-F238E27FC236}">
                <a16:creationId xmlns:a16="http://schemas.microsoft.com/office/drawing/2014/main" id="{D2A66A00-2AF9-4C25-8355-C424244C6BC4}"/>
              </a:ext>
            </a:extLst>
          </p:cNvPr>
          <p:cNvSpPr txBox="1">
            <a:spLocks/>
          </p:cNvSpPr>
          <p:nvPr/>
        </p:nvSpPr>
        <p:spPr>
          <a:xfrm>
            <a:off x="6864124" y="2800888"/>
            <a:ext cx="5219876" cy="747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  <a:scene3d>
              <a:camera prst="perspectiveContrastingLeftFacing" fov="6300000">
                <a:rot lat="20400000" lon="78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cs-CZ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RETROMARKETING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462337"/>
            <a:ext cx="4736077" cy="852046"/>
          </a:xfrm>
          <a:solidFill>
            <a:schemeClr val="bg1"/>
          </a:solidFill>
        </p:spPr>
        <p:txBody>
          <a:bodyPr rtlCol="0"/>
          <a:lstStyle/>
          <a:p>
            <a:pPr rtl="0">
              <a:spcBef>
                <a:spcPts val="600"/>
              </a:spcBef>
            </a:pPr>
            <a:r>
              <a:rPr lang="cs-CZ" dirty="0">
                <a:solidFill>
                  <a:schemeClr val="tx1"/>
                </a:solidFill>
              </a:rPr>
              <a:t>Trendy v marketingové komunikaci</a:t>
            </a:r>
          </a:p>
          <a:p>
            <a:pPr rtl="0">
              <a:spcBef>
                <a:spcPts val="600"/>
              </a:spcBef>
            </a:pPr>
            <a:r>
              <a:rPr lang="cs-CZ" noProof="1">
                <a:solidFill>
                  <a:schemeClr val="tx1"/>
                </a:solidFill>
              </a:rPr>
              <a:t>4. cvičení</a:t>
            </a:r>
          </a:p>
          <a:p>
            <a:pPr rtl="0">
              <a:spcBef>
                <a:spcPts val="600"/>
              </a:spcBef>
            </a:pPr>
            <a:r>
              <a:rPr lang="cs-CZ" noProof="1">
                <a:solidFill>
                  <a:schemeClr val="tx1"/>
                </a:solidFill>
              </a:rPr>
              <a:t>Renáta Pavlíčková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B83CDD5-D698-4440-9946-D5AF12F0C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062" y="543617"/>
            <a:ext cx="2186401" cy="969496"/>
          </a:xfrm>
        </p:spPr>
        <p:txBody>
          <a:bodyPr/>
          <a:lstStyle/>
          <a:p>
            <a:r>
              <a:rPr lang="cs-CZ" i="1" dirty="0"/>
              <a:t>XTMK</a:t>
            </a:r>
          </a:p>
        </p:txBody>
      </p: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pic>
        <p:nvPicPr>
          <p:cNvPr id="38" name="Zástupný symbol obrázku 37" descr="Starý, zlatožlutý automobil na silnici před hnědými stromy">
            <a:extLst>
              <a:ext uri="{FF2B5EF4-FFF2-40B4-BE49-F238E27FC236}">
                <a16:creationId xmlns:a16="http://schemas.microsoft.com/office/drawing/2014/main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2" name="Skupina 1" descr="Tři trojúhelníkové obrysy, které zvýrazní obrázek">
            <a:extLst>
              <a:ext uri="{FF2B5EF4-FFF2-40B4-BE49-F238E27FC236}">
                <a16:creationId xmlns:a16="http://schemas.microsoft.com/office/drawing/2014/main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:a16="http://schemas.microsoft.com/office/drawing/2014/main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:a16="http://schemas.microsoft.com/office/drawing/2014/main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:a16="http://schemas.microsoft.com/office/drawing/2014/main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5218043" cy="4754880"/>
          </a:xfrm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Relativní novota ve skupině marketingových odvětví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Skrovné teoretické pokrytí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Doposud spíše intuitivní využívání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Nejednotná aplikace samotného pojmu </a:t>
            </a:r>
            <a:r>
              <a:rPr lang="cs-CZ" sz="1400" dirty="0" err="1"/>
              <a:t>retromarketing</a:t>
            </a:r>
            <a:endParaRPr lang="cs-CZ" sz="1400" dirty="0"/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Potenciál ve vztahu k cílové skupině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Minulost se stala přítomností a staré je nové „nové“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:a16="http://schemas.microsoft.com/office/drawing/2014/main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60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grpSp>
        <p:nvGrpSpPr>
          <p:cNvPr id="2" name="Skupina 1" descr="Tři trojúhelníkové obrysy, které zvýrazní obrázek">
            <a:extLst>
              <a:ext uri="{FF2B5EF4-FFF2-40B4-BE49-F238E27FC236}">
                <a16:creationId xmlns:a16="http://schemas.microsoft.com/office/drawing/2014/main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:a16="http://schemas.microsoft.com/office/drawing/2014/main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:a16="http://schemas.microsoft.com/office/drawing/2014/main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:a16="http://schemas.microsoft.com/office/drawing/2014/main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4759101" cy="4754880"/>
          </a:xfrm>
        </p:spPr>
        <p:txBody>
          <a:bodyPr rtlCol="0"/>
          <a:lstStyle/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 err="1"/>
              <a:t>Retromarketing</a:t>
            </a:r>
            <a:r>
              <a:rPr lang="cs-CZ" sz="1400" dirty="0"/>
              <a:t> reaguje na  pocit  nostalgie  v soudobé  společnosti  a  ujišťuje  spotřebitele,  že  kupovaný  produkt  má tradici, je prověřený časem a je autentický.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i="1" dirty="0" err="1"/>
              <a:t>Retromarketing</a:t>
            </a:r>
            <a:r>
              <a:rPr lang="cs-CZ" sz="1400" i="1" dirty="0"/>
              <a:t> staví na chuti mládí.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:a16="http://schemas.microsoft.com/office/drawing/2014/main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CA78F016-A19A-4A01-A102-DDEEC42121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8868" r="288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F44E0-84A3-4005-A8FB-7E401A82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RETROSVĚT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4EEDA1C-BB12-45AD-8976-B245AD938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848788"/>
            <a:ext cx="4161313" cy="969166"/>
          </a:xfrm>
        </p:spPr>
        <p:txBody>
          <a:bodyPr rtlCol="0"/>
          <a:lstStyle/>
          <a:p>
            <a:pPr rtl="0"/>
            <a:r>
              <a:rPr lang="cs-CZ" sz="2400" i="1" dirty="0">
                <a:latin typeface="+mn-lt"/>
              </a:rPr>
              <a:t>Příběh: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E331BF-8B1D-4C80-A3F7-56EB13CE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232484"/>
            <a:ext cx="3594568" cy="2670765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„Za zvuků hitovek diskotékového krále Michala Davida popíjím kofolu, </a:t>
            </a:r>
            <a:br>
              <a:rPr lang="cs-CZ" i="0" dirty="0">
                <a:solidFill>
                  <a:srgbClr val="1E1E1E"/>
                </a:solidFill>
                <a:effectLst/>
                <a:latin typeface="karma"/>
              </a:rPr>
            </a:b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v kapse na mě čeká žvýkačka Pedro, do rytmu si podupávají nohy obuté do botasek. Scéna jako z filmu z 80. let? Kdepak, vítejte v dnešním </a:t>
            </a:r>
            <a:r>
              <a:rPr lang="cs-CZ" i="0" dirty="0" err="1">
                <a:solidFill>
                  <a:srgbClr val="1E1E1E"/>
                </a:solidFill>
                <a:effectLst/>
                <a:latin typeface="karma"/>
              </a:rPr>
              <a:t>retrosvětě</a:t>
            </a: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.“</a:t>
            </a:r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CDB8D5-A871-44D7-937A-31DA23DEC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D75A17E3-9A91-4661-919A-5FF72B63B9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781" b="27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9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3F812-D832-4843-B4CC-5528C05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</a:t>
            </a:r>
          </a:p>
        </p:txBody>
      </p:sp>
      <p:pic>
        <p:nvPicPr>
          <p:cNvPr id="13" name="Zástupný symbol obrázku 12" descr="Ikona terče">
            <a:extLst>
              <a:ext uri="{FF2B5EF4-FFF2-40B4-BE49-F238E27FC236}">
                <a16:creationId xmlns:a16="http://schemas.microsoft.com/office/drawing/2014/main" id="{5FD2D4D4-A3BE-48EC-8236-8F7FE74A2C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BD6C52E-AD0F-4DA4-8BA5-91499CC67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s-CZ" sz="2400" dirty="0"/>
              <a:t>Buď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24F1D46-074D-4CBA-AB14-F7A4E87D3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Retro musíte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buď milovat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,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nebo nenávidět. 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Nic mezi tím prý není. Ale protože se mezi marketingovými trendy drží už několik let,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retromilců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bude na světě bezesporu více.</a:t>
            </a:r>
          </a:p>
          <a:p>
            <a:pPr marL="266700" marR="0" lvl="0" indent="-2667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Vysvětlení je podle odborníků jednoduché: lidé prostě rádi vzpomínají, a zejména na dětství či mládí.</a:t>
            </a:r>
            <a:endParaRPr kumimoji="0" lang="cs-CZ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rtl="0"/>
            <a:endParaRPr lang="cs-CZ" noProof="1"/>
          </a:p>
        </p:txBody>
      </p:sp>
      <p:pic>
        <p:nvPicPr>
          <p:cNvPr id="15" name="Zástupný symbol obrázku 14" descr="Ikona přednášejícího">
            <a:extLst>
              <a:ext uri="{FF2B5EF4-FFF2-40B4-BE49-F238E27FC236}">
                <a16:creationId xmlns:a16="http://schemas.microsoft.com/office/drawing/2014/main" id="{E78B6438-3E3E-47F6-A034-B8AF2620BE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609173-F04D-4B6A-8418-25C7AF260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cs-CZ" sz="2400" dirty="0"/>
              <a:t>Nebo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69F5CE4-6AAC-45D6-B176-6F74235DE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787356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Už starší výzkumy zjistily, že naše hodnocení jednotlivých historických období je výrazně ovlivněno naším postavením v životním cyklu. Věk spojený s bezstarostným mládím tak máme tendenci posuzovat pozitivněji bez ohledu na skutečnou sociální nebo politickou situaci té doby. To se sveze i na značky a produkty, kterými jsme byli obklopeni a které jsme používali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BBF633-9BE3-4237-BAE5-2092B2668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92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6412758-3A48-4125-9949-52260595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70065"/>
            <a:ext cx="5472000" cy="360000"/>
          </a:xfrm>
        </p:spPr>
        <p:txBody>
          <a:bodyPr rtlCol="0"/>
          <a:lstStyle/>
          <a:p>
            <a:pPr rtl="0"/>
            <a:r>
              <a:rPr lang="cs-CZ" dirty="0"/>
              <a:t>Nostalgický nádech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0FEF168-A4F8-4B1A-8B8E-2BC173653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20059"/>
            <a:ext cx="4990605" cy="2035650"/>
          </a:xfrm>
        </p:spPr>
        <p:txBody>
          <a:bodyPr rtlCol="0"/>
          <a:lstStyle/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Obliba retra je pro výrobce i marketéry doslova rájem na zemi. </a:t>
            </a:r>
          </a:p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Nemusejí ten či onen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brand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dlouho a nákladně představovat, vždyť tady už byl. </a:t>
            </a:r>
            <a:endParaRPr lang="cs-CZ" noProof="1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5B85C47-1421-43A5-B78B-9178CF5406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8270" y="3019646"/>
            <a:ext cx="5178056" cy="2307266"/>
          </a:xfrm>
        </p:spPr>
        <p:txBody>
          <a:bodyPr rtlCol="0"/>
          <a:lstStyle/>
          <a:p>
            <a:pPr rtl="0"/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karma"/>
              <a:ea typeface="+mn-ea"/>
              <a:cs typeface="Arial" panose="020B0604020202020204" pitchFamily="34" charset="0"/>
            </a:endParaRPr>
          </a:p>
          <a:p>
            <a:pPr rtl="0"/>
            <a:endParaRPr lang="cs-CZ" dirty="0">
              <a:solidFill>
                <a:srgbClr val="1E1E1E"/>
              </a:solidFill>
              <a:latin typeface="karma"/>
            </a:endParaRPr>
          </a:p>
          <a:p>
            <a:pPr rtl="0"/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Prosycenost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populace obeznámeností s těmito značkami je velmi vysoká a to je něco, co by u nově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launchované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značky stálo v dnešní době nemalé peníze, pokud by to bylo vůbec v éře přesycenosti reklamou do takové míry dosažitelné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8D9352-DAF3-4598-89EF-19A90B5B3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3FFFA03-D06E-4CA7-A022-EB1FAFCA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6" y="252495"/>
            <a:ext cx="4824317" cy="28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7AAA4A0-2720-45D8-85A0-0F8719C2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705669"/>
            <a:ext cx="5283741" cy="3124299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7B3DCAF-F4DB-4255-AF69-7F4D99E13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cs-CZ" noProof="1"/>
          </a:p>
          <a:p>
            <a:pPr marL="0" indent="0" rtl="0">
              <a:buNone/>
            </a:pPr>
            <a:endParaRPr lang="cs-CZ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2815C4-A9DF-486F-81A0-EA36530E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944251"/>
            <a:ext cx="4680000" cy="969496"/>
          </a:xfrm>
        </p:spPr>
        <p:txBody>
          <a:bodyPr rtlCol="0"/>
          <a:lstStyle/>
          <a:p>
            <a:pPr rtl="0"/>
            <a:r>
              <a:rPr lang="cs-CZ" dirty="0"/>
              <a:t>PITRALON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AB3E62-9BD9-463A-93D2-E9BF0DE54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7367" y="5154839"/>
            <a:ext cx="5135525" cy="787411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Po nanesení </a:t>
            </a:r>
            <a:r>
              <a:rPr lang="cs-CZ" b="0" i="0" dirty="0" err="1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Pitralona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 hekaly miliony mužů - a můžou zas.</a:t>
            </a:r>
          </a:p>
          <a:p>
            <a:pPr rtl="0"/>
            <a:r>
              <a:rPr lang="cs-CZ" b="0" i="1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Autor: Repro Strategie</a:t>
            </a:r>
            <a:endParaRPr lang="cs-CZ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8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057AE-0AF2-460B-87EA-245C9F23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225" y="2431804"/>
            <a:ext cx="6335481" cy="1994392"/>
          </a:xfrm>
        </p:spPr>
        <p:txBody>
          <a:bodyPr rtlCol="0"/>
          <a:lstStyle/>
          <a:p>
            <a:pPr rtl="0"/>
            <a:r>
              <a:rPr lang="cs-CZ" spc="0" dirty="0"/>
              <a:t>Děkuji  </a:t>
            </a:r>
            <a:br>
              <a:rPr lang="cs-CZ" spc="0" dirty="0"/>
            </a:br>
            <a:r>
              <a:rPr lang="cs-CZ" spc="0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4389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5055086_TF11505402.potx" id="{F0E09C67-CE7A-4CBD-BD5A-727B851A877E}" vid="{95945792-ED81-45FB-BBDC-1D389F9B513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711F49-45CD-49BA-9047-D3F459D1024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 prodejní prezentace</Template>
  <TotalTime>94</TotalTime>
  <Words>342</Words>
  <Application>Microsoft Office PowerPoint</Application>
  <PresentationFormat>Širokoúhlá obrazovka</PresentationFormat>
  <Paragraphs>50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karma</vt:lpstr>
      <vt:lpstr>Times New Roman</vt:lpstr>
      <vt:lpstr>Tw Cen MT</vt:lpstr>
      <vt:lpstr>Wingdings</vt:lpstr>
      <vt:lpstr>Motiv Office</vt:lpstr>
      <vt:lpstr>XTMK</vt:lpstr>
      <vt:lpstr>RETROMARKETING</vt:lpstr>
      <vt:lpstr>RETROMARKETING</vt:lpstr>
      <vt:lpstr>RETROSVĚT</vt:lpstr>
      <vt:lpstr>RETRO</vt:lpstr>
      <vt:lpstr>Prezentace aplikace PowerPoint</vt:lpstr>
      <vt:lpstr>PITRALON</vt:lpstr>
      <vt:lpstr>Děkuji 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Pavlíčková Renáta</dc:creator>
  <cp:lastModifiedBy>Pavlíčková Renáta</cp:lastModifiedBy>
  <cp:revision>11</cp:revision>
  <dcterms:created xsi:type="dcterms:W3CDTF">2022-03-07T12:47:32Z</dcterms:created>
  <dcterms:modified xsi:type="dcterms:W3CDTF">2022-03-09T11:26:00Z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