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0"/>
  </p:notesMasterIdLst>
  <p:handoutMasterIdLst>
    <p:handoutMasterId r:id="rId41"/>
  </p:handoutMasterIdLst>
  <p:sldIdLst>
    <p:sldId id="256" r:id="rId3"/>
    <p:sldId id="354" r:id="rId4"/>
    <p:sldId id="368" r:id="rId5"/>
    <p:sldId id="380" r:id="rId6"/>
    <p:sldId id="596" r:id="rId7"/>
    <p:sldId id="489" r:id="rId8"/>
    <p:sldId id="509" r:id="rId9"/>
    <p:sldId id="471" r:id="rId10"/>
    <p:sldId id="470" r:id="rId11"/>
    <p:sldId id="481" r:id="rId12"/>
    <p:sldId id="482" r:id="rId13"/>
    <p:sldId id="480" r:id="rId14"/>
    <p:sldId id="484" r:id="rId15"/>
    <p:sldId id="545" r:id="rId16"/>
    <p:sldId id="491" r:id="rId17"/>
    <p:sldId id="488" r:id="rId18"/>
    <p:sldId id="487" r:id="rId19"/>
    <p:sldId id="486" r:id="rId20"/>
    <p:sldId id="485" r:id="rId21"/>
    <p:sldId id="477" r:id="rId22"/>
    <p:sldId id="502" r:id="rId23"/>
    <p:sldId id="501" r:id="rId24"/>
    <p:sldId id="500" r:id="rId25"/>
    <p:sldId id="499" r:id="rId26"/>
    <p:sldId id="497" r:id="rId27"/>
    <p:sldId id="496" r:id="rId28"/>
    <p:sldId id="495" r:id="rId29"/>
    <p:sldId id="494" r:id="rId30"/>
    <p:sldId id="493" r:id="rId31"/>
    <p:sldId id="492" r:id="rId32"/>
    <p:sldId id="483" r:id="rId33"/>
    <p:sldId id="504" r:id="rId34"/>
    <p:sldId id="546" r:id="rId35"/>
    <p:sldId id="547" r:id="rId36"/>
    <p:sldId id="532" r:id="rId37"/>
    <p:sldId id="508" r:id="rId38"/>
    <p:sldId id="515"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17" userDrawn="1">
          <p15:clr>
            <a:srgbClr val="A4A3A4"/>
          </p15:clr>
        </p15:guide>
        <p15:guide id="2" pos="499"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dvíková Pavla" initials="LP"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CCFF"/>
    <a:srgbClr val="99FF99"/>
    <a:srgbClr val="D10202"/>
    <a:srgbClr val="D50202"/>
    <a:srgbClr val="CCFF99"/>
    <a:srgbClr val="99FFCC"/>
    <a:srgbClr val="0066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6807" autoAdjust="0"/>
  </p:normalViewPr>
  <p:slideViewPr>
    <p:cSldViewPr snapToGrid="0" snapToObjects="1">
      <p:cViewPr>
        <p:scale>
          <a:sx n="79" d="100"/>
          <a:sy n="79" d="100"/>
        </p:scale>
        <p:origin x="-1116" y="78"/>
      </p:cViewPr>
      <p:guideLst>
        <p:guide orient="horz" pos="3317"/>
        <p:guide pos="499"/>
      </p:guideLst>
    </p:cSldViewPr>
  </p:slideViewPr>
  <p:outlineViewPr>
    <p:cViewPr>
      <p:scale>
        <a:sx n="33" d="100"/>
        <a:sy n="33" d="100"/>
      </p:scale>
      <p:origin x="0" y="-20106"/>
    </p:cViewPr>
  </p:outlineViewPr>
  <p:notesTextViewPr>
    <p:cViewPr>
      <p:scale>
        <a:sx n="100" d="100"/>
        <a:sy n="100" d="100"/>
      </p:scale>
      <p:origin x="0" y="0"/>
    </p:cViewPr>
  </p:notesTextViewPr>
  <p:sorterViewPr>
    <p:cViewPr>
      <p:scale>
        <a:sx n="100" d="100"/>
        <a:sy n="100" d="100"/>
      </p:scale>
      <p:origin x="0" y="-5448"/>
    </p:cViewPr>
  </p:sorterViewPr>
  <p:notesViewPr>
    <p:cSldViewPr snapToGrid="0" snapToObjects="1">
      <p:cViewPr varScale="1">
        <p:scale>
          <a:sx n="91" d="100"/>
          <a:sy n="91" d="100"/>
        </p:scale>
        <p:origin x="376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E914D-AC32-484E-9DFB-18D5CBAFFA80}" type="doc">
      <dgm:prSet loTypeId="urn:microsoft.com/office/officeart/2005/8/layout/radial1" loCatId="relationship" qsTypeId="urn:microsoft.com/office/officeart/2005/8/quickstyle/simple1" qsCatId="simple" csTypeId="urn:microsoft.com/office/officeart/2005/8/colors/accent1_2" csCatId="accent1" phldr="1"/>
      <dgm:spPr/>
    </dgm:pt>
    <dgm:pt modelId="{209BFE9A-EC88-4947-B6FE-992E5BD41D15}">
      <dgm:prSet custT="1"/>
      <dgm:spPr>
        <a:solidFill>
          <a:schemeClr val="bg1">
            <a:lumMod val="75000"/>
          </a:schemeClr>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Verdana" pitchFamily="34" charset="0"/>
              <a:cs typeface="Arial" charset="0"/>
            </a:rPr>
            <a:t>MARKE-TINGOVÝ MIX</a:t>
          </a:r>
        </a:p>
      </dgm:t>
    </dgm:pt>
    <dgm:pt modelId="{E988C661-9760-4793-B832-17E3D471B9C8}" type="parTrans" cxnId="{FB7CF80A-40ED-4455-8CF6-1AC115FBE1D6}">
      <dgm:prSet/>
      <dgm:spPr/>
      <dgm:t>
        <a:bodyPr/>
        <a:lstStyle/>
        <a:p>
          <a:endParaRPr lang="cs-CZ"/>
        </a:p>
      </dgm:t>
    </dgm:pt>
    <dgm:pt modelId="{C14B5822-AFAA-405D-9D25-F7AE0CF76C77}" type="sibTrans" cxnId="{FB7CF80A-40ED-4455-8CF6-1AC115FBE1D6}">
      <dgm:prSet/>
      <dgm:spPr/>
      <dgm:t>
        <a:bodyPr/>
        <a:lstStyle/>
        <a:p>
          <a:endParaRPr lang="cs-CZ"/>
        </a:p>
      </dgm:t>
    </dgm:pt>
    <dgm:pt modelId="{B236E4A2-2C33-4F7D-9159-9CAEB61240A4}">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317726C0-D227-42F6-A8DD-EBC8EE366C48}" type="parTrans" cxnId="{5C5FA9C4-0C60-4E93-85DA-B173BEEF8479}">
      <dgm:prSet/>
      <dgm:spPr/>
      <dgm:t>
        <a:bodyPr/>
        <a:lstStyle/>
        <a:p>
          <a:endParaRPr lang="cs-CZ" dirty="0"/>
        </a:p>
      </dgm:t>
    </dgm:pt>
    <dgm:pt modelId="{F6955C8C-CA6D-4605-BC09-273421015A93}" type="sibTrans" cxnId="{5C5FA9C4-0C60-4E93-85DA-B173BEEF8479}">
      <dgm:prSet/>
      <dgm:spPr/>
      <dgm:t>
        <a:bodyPr/>
        <a:lstStyle/>
        <a:p>
          <a:endParaRPr lang="cs-CZ"/>
        </a:p>
      </dgm:t>
    </dgm:pt>
    <dgm:pt modelId="{40D59B66-C4D5-4014-AC3C-1B0EC5F189B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DISTRIBUČNÍ STRATEGIE</a:t>
          </a:r>
        </a:p>
      </dgm:t>
    </dgm:pt>
    <dgm:pt modelId="{A5583952-62C9-4238-B5E4-8827BD0A6227}" type="parTrans" cxnId="{6E309FD9-FD55-44FE-AAB4-FE92F261D721}">
      <dgm:prSet/>
      <dgm:spPr/>
      <dgm:t>
        <a:bodyPr/>
        <a:lstStyle/>
        <a:p>
          <a:endParaRPr lang="cs-CZ" dirty="0"/>
        </a:p>
      </dgm:t>
    </dgm:pt>
    <dgm:pt modelId="{FBC01365-22D5-401A-A9D8-525DF5285425}" type="sibTrans" cxnId="{6E309FD9-FD55-44FE-AAB4-FE92F261D721}">
      <dgm:prSet/>
      <dgm:spPr/>
      <dgm:t>
        <a:bodyPr/>
        <a:lstStyle/>
        <a:p>
          <a:endParaRPr lang="cs-CZ"/>
        </a:p>
      </dgm:t>
    </dgm:pt>
    <dgm:pt modelId="{BFA00019-B1AE-4DB1-BA23-BBD8D383A89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457CD35B-F01F-4AA8-8624-B5372A929E7A}" type="parTrans" cxnId="{3A33F5E8-62F2-42CE-96A2-63384E35EBC2}">
      <dgm:prSet/>
      <dgm:spPr/>
      <dgm:t>
        <a:bodyPr/>
        <a:lstStyle/>
        <a:p>
          <a:endParaRPr lang="cs-CZ" dirty="0"/>
        </a:p>
      </dgm:t>
    </dgm:pt>
    <dgm:pt modelId="{6BC3EFC5-2D97-4CF6-B0C7-0146EDF83F16}" type="sibTrans" cxnId="{3A33F5E8-62F2-42CE-96A2-63384E35EBC2}">
      <dgm:prSet/>
      <dgm:spPr/>
      <dgm:t>
        <a:bodyPr/>
        <a:lstStyle/>
        <a:p>
          <a:endParaRPr lang="cs-CZ"/>
        </a:p>
      </dgm:t>
    </dgm:pt>
    <dgm:pt modelId="{84EAFF79-1240-4C88-8BC0-2B13A9C13CFA}">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54E9C24D-6B2E-4AAA-BC3C-265640516D3F}" type="parTrans" cxnId="{B31D074F-9254-49C4-A85C-FCB7C76C674D}">
      <dgm:prSet/>
      <dgm:spPr/>
      <dgm:t>
        <a:bodyPr/>
        <a:lstStyle/>
        <a:p>
          <a:endParaRPr lang="cs-CZ" dirty="0"/>
        </a:p>
      </dgm:t>
    </dgm:pt>
    <dgm:pt modelId="{7624653E-53EF-4F5C-B822-8D082D444796}" type="sibTrans" cxnId="{B31D074F-9254-49C4-A85C-FCB7C76C674D}">
      <dgm:prSet/>
      <dgm:spPr/>
      <dgm:t>
        <a:bodyPr/>
        <a:lstStyle/>
        <a:p>
          <a:endParaRPr lang="cs-CZ"/>
        </a:p>
      </dgm:t>
    </dgm:pt>
    <dgm:pt modelId="{DF2DDD5E-1C9B-480F-BEC2-10D7657ABC3D}" type="pres">
      <dgm:prSet presAssocID="{CA9E914D-AC32-484E-9DFB-18D5CBAFFA80}" presName="cycle" presStyleCnt="0">
        <dgm:presLayoutVars>
          <dgm:chMax val="1"/>
          <dgm:dir/>
          <dgm:animLvl val="ctr"/>
          <dgm:resizeHandles val="exact"/>
        </dgm:presLayoutVars>
      </dgm:prSet>
      <dgm:spPr/>
    </dgm:pt>
    <dgm:pt modelId="{46B877CA-0188-4973-84ED-5C77EE0F6F22}" type="pres">
      <dgm:prSet presAssocID="{209BFE9A-EC88-4947-B6FE-992E5BD41D15}" presName="centerShape" presStyleLbl="node0" presStyleIdx="0" presStyleCnt="1"/>
      <dgm:spPr/>
      <dgm:t>
        <a:bodyPr/>
        <a:lstStyle/>
        <a:p>
          <a:endParaRPr lang="cs-CZ"/>
        </a:p>
      </dgm:t>
    </dgm:pt>
    <dgm:pt modelId="{7DCF8537-0A0B-4A47-9A9D-6B0DB5FF82C1}" type="pres">
      <dgm:prSet presAssocID="{317726C0-D227-42F6-A8DD-EBC8EE366C48}" presName="Name9" presStyleLbl="parChTrans1D2" presStyleIdx="0" presStyleCnt="4"/>
      <dgm:spPr/>
      <dgm:t>
        <a:bodyPr/>
        <a:lstStyle/>
        <a:p>
          <a:endParaRPr lang="cs-CZ"/>
        </a:p>
      </dgm:t>
    </dgm:pt>
    <dgm:pt modelId="{43EC0218-F750-4DDA-A0B7-00D0DBCED8C6}" type="pres">
      <dgm:prSet presAssocID="{317726C0-D227-42F6-A8DD-EBC8EE366C48}" presName="connTx" presStyleLbl="parChTrans1D2" presStyleIdx="0" presStyleCnt="4"/>
      <dgm:spPr/>
      <dgm:t>
        <a:bodyPr/>
        <a:lstStyle/>
        <a:p>
          <a:endParaRPr lang="cs-CZ"/>
        </a:p>
      </dgm:t>
    </dgm:pt>
    <dgm:pt modelId="{14789CA5-2138-43AF-B051-BE7113290EFE}" type="pres">
      <dgm:prSet presAssocID="{B236E4A2-2C33-4F7D-9159-9CAEB61240A4}" presName="node" presStyleLbl="node1" presStyleIdx="0" presStyleCnt="4">
        <dgm:presLayoutVars>
          <dgm:bulletEnabled val="1"/>
        </dgm:presLayoutVars>
      </dgm:prSet>
      <dgm:spPr/>
      <dgm:t>
        <a:bodyPr/>
        <a:lstStyle/>
        <a:p>
          <a:endParaRPr lang="cs-CZ"/>
        </a:p>
      </dgm:t>
    </dgm:pt>
    <dgm:pt modelId="{A011943A-555F-40D4-8AE5-6480B887062C}" type="pres">
      <dgm:prSet presAssocID="{A5583952-62C9-4238-B5E4-8827BD0A6227}" presName="Name9" presStyleLbl="parChTrans1D2" presStyleIdx="1" presStyleCnt="4"/>
      <dgm:spPr/>
      <dgm:t>
        <a:bodyPr/>
        <a:lstStyle/>
        <a:p>
          <a:endParaRPr lang="cs-CZ"/>
        </a:p>
      </dgm:t>
    </dgm:pt>
    <dgm:pt modelId="{7E8F28BD-D412-4150-B2D3-E8D0334C4791}" type="pres">
      <dgm:prSet presAssocID="{A5583952-62C9-4238-B5E4-8827BD0A6227}" presName="connTx" presStyleLbl="parChTrans1D2" presStyleIdx="1" presStyleCnt="4"/>
      <dgm:spPr/>
      <dgm:t>
        <a:bodyPr/>
        <a:lstStyle/>
        <a:p>
          <a:endParaRPr lang="cs-CZ"/>
        </a:p>
      </dgm:t>
    </dgm:pt>
    <dgm:pt modelId="{F51227A1-7A7F-4372-B28B-9475E864003D}" type="pres">
      <dgm:prSet presAssocID="{40D59B66-C4D5-4014-AC3C-1B0EC5F189B6}" presName="node" presStyleLbl="node1" presStyleIdx="1" presStyleCnt="4">
        <dgm:presLayoutVars>
          <dgm:bulletEnabled val="1"/>
        </dgm:presLayoutVars>
      </dgm:prSet>
      <dgm:spPr/>
      <dgm:t>
        <a:bodyPr/>
        <a:lstStyle/>
        <a:p>
          <a:endParaRPr lang="cs-CZ"/>
        </a:p>
      </dgm:t>
    </dgm:pt>
    <dgm:pt modelId="{A5459D29-6618-4735-8D0E-FE462707630F}" type="pres">
      <dgm:prSet presAssocID="{457CD35B-F01F-4AA8-8624-B5372A929E7A}" presName="Name9" presStyleLbl="parChTrans1D2" presStyleIdx="2" presStyleCnt="4"/>
      <dgm:spPr/>
      <dgm:t>
        <a:bodyPr/>
        <a:lstStyle/>
        <a:p>
          <a:endParaRPr lang="cs-CZ"/>
        </a:p>
      </dgm:t>
    </dgm:pt>
    <dgm:pt modelId="{C4FCBFDC-6BA1-4D2E-B2D1-94E2CFCC02B1}" type="pres">
      <dgm:prSet presAssocID="{457CD35B-F01F-4AA8-8624-B5372A929E7A}" presName="connTx" presStyleLbl="parChTrans1D2" presStyleIdx="2" presStyleCnt="4"/>
      <dgm:spPr/>
      <dgm:t>
        <a:bodyPr/>
        <a:lstStyle/>
        <a:p>
          <a:endParaRPr lang="cs-CZ"/>
        </a:p>
      </dgm:t>
    </dgm:pt>
    <dgm:pt modelId="{A956FC81-2A95-413F-8CA7-4046BBBDB5D1}" type="pres">
      <dgm:prSet presAssocID="{BFA00019-B1AE-4DB1-BA23-BBD8D383A896}" presName="node" presStyleLbl="node1" presStyleIdx="2" presStyleCnt="4">
        <dgm:presLayoutVars>
          <dgm:bulletEnabled val="1"/>
        </dgm:presLayoutVars>
      </dgm:prSet>
      <dgm:spPr/>
      <dgm:t>
        <a:bodyPr/>
        <a:lstStyle/>
        <a:p>
          <a:endParaRPr lang="cs-CZ"/>
        </a:p>
      </dgm:t>
    </dgm:pt>
    <dgm:pt modelId="{2C16D660-594D-4A8F-8686-D90BADED4DDB}" type="pres">
      <dgm:prSet presAssocID="{54E9C24D-6B2E-4AAA-BC3C-265640516D3F}" presName="Name9" presStyleLbl="parChTrans1D2" presStyleIdx="3" presStyleCnt="4"/>
      <dgm:spPr/>
      <dgm:t>
        <a:bodyPr/>
        <a:lstStyle/>
        <a:p>
          <a:endParaRPr lang="cs-CZ"/>
        </a:p>
      </dgm:t>
    </dgm:pt>
    <dgm:pt modelId="{4D6C31BE-8229-4144-A54A-9A8C60205343}" type="pres">
      <dgm:prSet presAssocID="{54E9C24D-6B2E-4AAA-BC3C-265640516D3F}" presName="connTx" presStyleLbl="parChTrans1D2" presStyleIdx="3" presStyleCnt="4"/>
      <dgm:spPr/>
      <dgm:t>
        <a:bodyPr/>
        <a:lstStyle/>
        <a:p>
          <a:endParaRPr lang="cs-CZ"/>
        </a:p>
      </dgm:t>
    </dgm:pt>
    <dgm:pt modelId="{66CEF44C-4086-4BF2-BBC9-1A98F4816A1E}" type="pres">
      <dgm:prSet presAssocID="{84EAFF79-1240-4C88-8BC0-2B13A9C13CFA}" presName="node" presStyleLbl="node1" presStyleIdx="3" presStyleCnt="4">
        <dgm:presLayoutVars>
          <dgm:bulletEnabled val="1"/>
        </dgm:presLayoutVars>
      </dgm:prSet>
      <dgm:spPr/>
      <dgm:t>
        <a:bodyPr/>
        <a:lstStyle/>
        <a:p>
          <a:endParaRPr lang="cs-CZ"/>
        </a:p>
      </dgm:t>
    </dgm:pt>
  </dgm:ptLst>
  <dgm:cxnLst>
    <dgm:cxn modelId="{E21D607A-757B-4F43-AEA2-6104C8134653}" type="presOf" srcId="{B236E4A2-2C33-4F7D-9159-9CAEB61240A4}" destId="{14789CA5-2138-43AF-B051-BE7113290EFE}" srcOrd="0" destOrd="0" presId="urn:microsoft.com/office/officeart/2005/8/layout/radial1"/>
    <dgm:cxn modelId="{8EE77E27-7599-41C4-B19B-96B304883572}" type="presOf" srcId="{CA9E914D-AC32-484E-9DFB-18D5CBAFFA80}" destId="{DF2DDD5E-1C9B-480F-BEC2-10D7657ABC3D}" srcOrd="0" destOrd="0" presId="urn:microsoft.com/office/officeart/2005/8/layout/radial1"/>
    <dgm:cxn modelId="{1BDC559D-BAC7-4F33-8D2A-83A6EF4E03E0}" type="presOf" srcId="{54E9C24D-6B2E-4AAA-BC3C-265640516D3F}" destId="{4D6C31BE-8229-4144-A54A-9A8C60205343}" srcOrd="1" destOrd="0" presId="urn:microsoft.com/office/officeart/2005/8/layout/radial1"/>
    <dgm:cxn modelId="{87DD5A53-27D2-4AFD-8D40-FB015150951A}" type="presOf" srcId="{40D59B66-C4D5-4014-AC3C-1B0EC5F189B6}" destId="{F51227A1-7A7F-4372-B28B-9475E864003D}" srcOrd="0" destOrd="0" presId="urn:microsoft.com/office/officeart/2005/8/layout/radial1"/>
    <dgm:cxn modelId="{E6633A70-CC8E-469E-B69C-F3DAEE6B3315}" type="presOf" srcId="{A5583952-62C9-4238-B5E4-8827BD0A6227}" destId="{A011943A-555F-40D4-8AE5-6480B887062C}" srcOrd="0" destOrd="0" presId="urn:microsoft.com/office/officeart/2005/8/layout/radial1"/>
    <dgm:cxn modelId="{95C3BF23-E205-468A-8D20-A639431824B1}" type="presOf" srcId="{317726C0-D227-42F6-A8DD-EBC8EE366C48}" destId="{7DCF8537-0A0B-4A47-9A9D-6B0DB5FF82C1}" srcOrd="0" destOrd="0" presId="urn:microsoft.com/office/officeart/2005/8/layout/radial1"/>
    <dgm:cxn modelId="{05901A2F-5CFE-411E-923B-AC2B938FF5DE}" type="presOf" srcId="{317726C0-D227-42F6-A8DD-EBC8EE366C48}" destId="{43EC0218-F750-4DDA-A0B7-00D0DBCED8C6}" srcOrd="1" destOrd="0" presId="urn:microsoft.com/office/officeart/2005/8/layout/radial1"/>
    <dgm:cxn modelId="{9DCCA3B5-5A20-4B4E-95C4-71F84179DE64}" type="presOf" srcId="{457CD35B-F01F-4AA8-8624-B5372A929E7A}" destId="{C4FCBFDC-6BA1-4D2E-B2D1-94E2CFCC02B1}" srcOrd="1" destOrd="0" presId="urn:microsoft.com/office/officeart/2005/8/layout/radial1"/>
    <dgm:cxn modelId="{5C5FA9C4-0C60-4E93-85DA-B173BEEF8479}" srcId="{209BFE9A-EC88-4947-B6FE-992E5BD41D15}" destId="{B236E4A2-2C33-4F7D-9159-9CAEB61240A4}" srcOrd="0" destOrd="0" parTransId="{317726C0-D227-42F6-A8DD-EBC8EE366C48}" sibTransId="{F6955C8C-CA6D-4605-BC09-273421015A93}"/>
    <dgm:cxn modelId="{0708B05E-ECE0-4D24-BD02-DACA70C698B4}" type="presOf" srcId="{84EAFF79-1240-4C88-8BC0-2B13A9C13CFA}" destId="{66CEF44C-4086-4BF2-BBC9-1A98F4816A1E}" srcOrd="0" destOrd="0" presId="urn:microsoft.com/office/officeart/2005/8/layout/radial1"/>
    <dgm:cxn modelId="{FB7CF80A-40ED-4455-8CF6-1AC115FBE1D6}" srcId="{CA9E914D-AC32-484E-9DFB-18D5CBAFFA80}" destId="{209BFE9A-EC88-4947-B6FE-992E5BD41D15}" srcOrd="0" destOrd="0" parTransId="{E988C661-9760-4793-B832-17E3D471B9C8}" sibTransId="{C14B5822-AFAA-405D-9D25-F7AE0CF76C77}"/>
    <dgm:cxn modelId="{C5D86727-B4B9-4BE7-9480-E13B48609DE1}" type="presOf" srcId="{209BFE9A-EC88-4947-B6FE-992E5BD41D15}" destId="{46B877CA-0188-4973-84ED-5C77EE0F6F22}" srcOrd="0" destOrd="0" presId="urn:microsoft.com/office/officeart/2005/8/layout/radial1"/>
    <dgm:cxn modelId="{6E309FD9-FD55-44FE-AAB4-FE92F261D721}" srcId="{209BFE9A-EC88-4947-B6FE-992E5BD41D15}" destId="{40D59B66-C4D5-4014-AC3C-1B0EC5F189B6}" srcOrd="1" destOrd="0" parTransId="{A5583952-62C9-4238-B5E4-8827BD0A6227}" sibTransId="{FBC01365-22D5-401A-A9D8-525DF5285425}"/>
    <dgm:cxn modelId="{AC716D3A-F1CF-407B-A256-859ED826EA05}" type="presOf" srcId="{54E9C24D-6B2E-4AAA-BC3C-265640516D3F}" destId="{2C16D660-594D-4A8F-8686-D90BADED4DDB}" srcOrd="0" destOrd="0" presId="urn:microsoft.com/office/officeart/2005/8/layout/radial1"/>
    <dgm:cxn modelId="{511727EF-72EF-4731-B08E-C44B9FD7CB20}" type="presOf" srcId="{457CD35B-F01F-4AA8-8624-B5372A929E7A}" destId="{A5459D29-6618-4735-8D0E-FE462707630F}" srcOrd="0" destOrd="0" presId="urn:microsoft.com/office/officeart/2005/8/layout/radial1"/>
    <dgm:cxn modelId="{B31D074F-9254-49C4-A85C-FCB7C76C674D}" srcId="{209BFE9A-EC88-4947-B6FE-992E5BD41D15}" destId="{84EAFF79-1240-4C88-8BC0-2B13A9C13CFA}" srcOrd="3" destOrd="0" parTransId="{54E9C24D-6B2E-4AAA-BC3C-265640516D3F}" sibTransId="{7624653E-53EF-4F5C-B822-8D082D444796}"/>
    <dgm:cxn modelId="{3A33F5E8-62F2-42CE-96A2-63384E35EBC2}" srcId="{209BFE9A-EC88-4947-B6FE-992E5BD41D15}" destId="{BFA00019-B1AE-4DB1-BA23-BBD8D383A896}" srcOrd="2" destOrd="0" parTransId="{457CD35B-F01F-4AA8-8624-B5372A929E7A}" sibTransId="{6BC3EFC5-2D97-4CF6-B0C7-0146EDF83F16}"/>
    <dgm:cxn modelId="{3FD62CA5-8F84-449F-8163-F52B21116393}" type="presOf" srcId="{BFA00019-B1AE-4DB1-BA23-BBD8D383A896}" destId="{A956FC81-2A95-413F-8CA7-4046BBBDB5D1}" srcOrd="0" destOrd="0" presId="urn:microsoft.com/office/officeart/2005/8/layout/radial1"/>
    <dgm:cxn modelId="{A0E121BB-624D-4551-A50E-A81D6149AC38}" type="presOf" srcId="{A5583952-62C9-4238-B5E4-8827BD0A6227}" destId="{7E8F28BD-D412-4150-B2D3-E8D0334C4791}" srcOrd="1" destOrd="0" presId="urn:microsoft.com/office/officeart/2005/8/layout/radial1"/>
    <dgm:cxn modelId="{54394C0F-C077-419F-9150-082918972030}" type="presParOf" srcId="{DF2DDD5E-1C9B-480F-BEC2-10D7657ABC3D}" destId="{46B877CA-0188-4973-84ED-5C77EE0F6F22}" srcOrd="0" destOrd="0" presId="urn:microsoft.com/office/officeart/2005/8/layout/radial1"/>
    <dgm:cxn modelId="{4A95BF98-43B1-4307-AE4C-DA84EDC7724C}" type="presParOf" srcId="{DF2DDD5E-1C9B-480F-BEC2-10D7657ABC3D}" destId="{7DCF8537-0A0B-4A47-9A9D-6B0DB5FF82C1}" srcOrd="1" destOrd="0" presId="urn:microsoft.com/office/officeart/2005/8/layout/radial1"/>
    <dgm:cxn modelId="{2F31C949-86B0-40BF-80F2-9EF5DDB33A28}" type="presParOf" srcId="{7DCF8537-0A0B-4A47-9A9D-6B0DB5FF82C1}" destId="{43EC0218-F750-4DDA-A0B7-00D0DBCED8C6}" srcOrd="0" destOrd="0" presId="urn:microsoft.com/office/officeart/2005/8/layout/radial1"/>
    <dgm:cxn modelId="{3FC791E2-05FC-45C6-A7F9-A99C320009F8}" type="presParOf" srcId="{DF2DDD5E-1C9B-480F-BEC2-10D7657ABC3D}" destId="{14789CA5-2138-43AF-B051-BE7113290EFE}" srcOrd="2" destOrd="0" presId="urn:microsoft.com/office/officeart/2005/8/layout/radial1"/>
    <dgm:cxn modelId="{6419C271-5B12-4C76-B872-923E7967EB3E}" type="presParOf" srcId="{DF2DDD5E-1C9B-480F-BEC2-10D7657ABC3D}" destId="{A011943A-555F-40D4-8AE5-6480B887062C}" srcOrd="3" destOrd="0" presId="urn:microsoft.com/office/officeart/2005/8/layout/radial1"/>
    <dgm:cxn modelId="{652B915F-67AC-46D2-B230-6D64D87F3DB6}" type="presParOf" srcId="{A011943A-555F-40D4-8AE5-6480B887062C}" destId="{7E8F28BD-D412-4150-B2D3-E8D0334C4791}" srcOrd="0" destOrd="0" presId="urn:microsoft.com/office/officeart/2005/8/layout/radial1"/>
    <dgm:cxn modelId="{24379335-F125-4719-86B9-54AB2FF51EF8}" type="presParOf" srcId="{DF2DDD5E-1C9B-480F-BEC2-10D7657ABC3D}" destId="{F51227A1-7A7F-4372-B28B-9475E864003D}" srcOrd="4" destOrd="0" presId="urn:microsoft.com/office/officeart/2005/8/layout/radial1"/>
    <dgm:cxn modelId="{928A4513-3B7B-43D6-A373-DF83EC76D71F}" type="presParOf" srcId="{DF2DDD5E-1C9B-480F-BEC2-10D7657ABC3D}" destId="{A5459D29-6618-4735-8D0E-FE462707630F}" srcOrd="5" destOrd="0" presId="urn:microsoft.com/office/officeart/2005/8/layout/radial1"/>
    <dgm:cxn modelId="{5C0EE90B-142F-4AA1-A9AE-E99A485F2873}" type="presParOf" srcId="{A5459D29-6618-4735-8D0E-FE462707630F}" destId="{C4FCBFDC-6BA1-4D2E-B2D1-94E2CFCC02B1}" srcOrd="0" destOrd="0" presId="urn:microsoft.com/office/officeart/2005/8/layout/radial1"/>
    <dgm:cxn modelId="{006CEDBF-B345-460C-9C1F-0656F7C12BA5}" type="presParOf" srcId="{DF2DDD5E-1C9B-480F-BEC2-10D7657ABC3D}" destId="{A956FC81-2A95-413F-8CA7-4046BBBDB5D1}" srcOrd="6" destOrd="0" presId="urn:microsoft.com/office/officeart/2005/8/layout/radial1"/>
    <dgm:cxn modelId="{2CCD7487-60B6-41EB-B1F1-00E2E32A6461}" type="presParOf" srcId="{DF2DDD5E-1C9B-480F-BEC2-10D7657ABC3D}" destId="{2C16D660-594D-4A8F-8686-D90BADED4DDB}" srcOrd="7" destOrd="0" presId="urn:microsoft.com/office/officeart/2005/8/layout/radial1"/>
    <dgm:cxn modelId="{2BF0AAB4-C309-42B4-B1F9-49D832C2673C}" type="presParOf" srcId="{2C16D660-594D-4A8F-8686-D90BADED4DDB}" destId="{4D6C31BE-8229-4144-A54A-9A8C60205343}" srcOrd="0" destOrd="0" presId="urn:microsoft.com/office/officeart/2005/8/layout/radial1"/>
    <dgm:cxn modelId="{2B9807B5-509B-4847-B7D3-C774E691D779}" type="presParOf" srcId="{DF2DDD5E-1C9B-480F-BEC2-10D7657ABC3D}" destId="{66CEF44C-4086-4BF2-BBC9-1A98F4816A1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877CA-0188-4973-84ED-5C77EE0F6F22}">
      <dsp:nvSpPr>
        <dsp:cNvPr id="0" name=""/>
        <dsp:cNvSpPr/>
      </dsp:nvSpPr>
      <dsp:spPr>
        <a:xfrm>
          <a:off x="1987272" y="1617551"/>
          <a:ext cx="1228947" cy="1228947"/>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kern="1200" cap="none" normalizeH="0" baseline="0" dirty="0">
              <a:ln>
                <a:noFill/>
              </a:ln>
              <a:solidFill>
                <a:schemeClr val="tx1"/>
              </a:solidFill>
              <a:effectLst/>
              <a:latin typeface="Verdana" pitchFamily="34" charset="0"/>
              <a:cs typeface="Arial" charset="0"/>
            </a:rPr>
            <a:t>MARKE-TINGOVÝ MIX</a:t>
          </a:r>
        </a:p>
      </dsp:txBody>
      <dsp:txXfrm>
        <a:off x="2167247" y="1797526"/>
        <a:ext cx="868997" cy="868997"/>
      </dsp:txXfrm>
    </dsp:sp>
    <dsp:sp modelId="{7DCF8537-0A0B-4A47-9A9D-6B0DB5FF82C1}">
      <dsp:nvSpPr>
        <dsp:cNvPr id="0" name=""/>
        <dsp:cNvSpPr/>
      </dsp:nvSpPr>
      <dsp:spPr>
        <a:xfrm rot="16200000">
          <a:off x="2415983" y="1410532"/>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2592457" y="1422500"/>
        <a:ext cx="18576" cy="18576"/>
      </dsp:txXfrm>
    </dsp:sp>
    <dsp:sp modelId="{14789CA5-2138-43AF-B051-BE7113290EFE}">
      <dsp:nvSpPr>
        <dsp:cNvPr id="0" name=""/>
        <dsp:cNvSpPr/>
      </dsp:nvSpPr>
      <dsp:spPr>
        <a:xfrm>
          <a:off x="1987272" y="17079"/>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197054"/>
        <a:ext cx="868997" cy="868997"/>
      </dsp:txXfrm>
    </dsp:sp>
    <dsp:sp modelId="{A011943A-555F-40D4-8AE5-6480B887062C}">
      <dsp:nvSpPr>
        <dsp:cNvPr id="0" name=""/>
        <dsp:cNvSpPr/>
      </dsp:nvSpPr>
      <dsp:spPr>
        <a:xfrm>
          <a:off x="3216219"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3392693" y="2222736"/>
        <a:ext cx="18576" cy="18576"/>
      </dsp:txXfrm>
    </dsp:sp>
    <dsp:sp modelId="{F51227A1-7A7F-4372-B28B-9475E864003D}">
      <dsp:nvSpPr>
        <dsp:cNvPr id="0" name=""/>
        <dsp:cNvSpPr/>
      </dsp:nvSpPr>
      <dsp:spPr>
        <a:xfrm>
          <a:off x="3587744"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DISTRIBUČNÍ STRATEGIE</a:t>
          </a:r>
        </a:p>
      </dsp:txBody>
      <dsp:txXfrm>
        <a:off x="3767719" y="1797526"/>
        <a:ext cx="868997" cy="868997"/>
      </dsp:txXfrm>
    </dsp:sp>
    <dsp:sp modelId="{A5459D29-6618-4735-8D0E-FE462707630F}">
      <dsp:nvSpPr>
        <dsp:cNvPr id="0" name=""/>
        <dsp:cNvSpPr/>
      </dsp:nvSpPr>
      <dsp:spPr>
        <a:xfrm rot="5400000">
          <a:off x="2415983" y="3011005"/>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2592457" y="3022972"/>
        <a:ext cx="18576" cy="18576"/>
      </dsp:txXfrm>
    </dsp:sp>
    <dsp:sp modelId="{A956FC81-2A95-413F-8CA7-4046BBBDB5D1}">
      <dsp:nvSpPr>
        <dsp:cNvPr id="0" name=""/>
        <dsp:cNvSpPr/>
      </dsp:nvSpPr>
      <dsp:spPr>
        <a:xfrm>
          <a:off x="1987272" y="3218023"/>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3397998"/>
        <a:ext cx="868997" cy="868997"/>
      </dsp:txXfrm>
    </dsp:sp>
    <dsp:sp modelId="{2C16D660-594D-4A8F-8686-D90BADED4DDB}">
      <dsp:nvSpPr>
        <dsp:cNvPr id="0" name=""/>
        <dsp:cNvSpPr/>
      </dsp:nvSpPr>
      <dsp:spPr>
        <a:xfrm rot="10800000">
          <a:off x="1615747"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rot="10800000">
        <a:off x="1792221" y="2222736"/>
        <a:ext cx="18576" cy="18576"/>
      </dsp:txXfrm>
    </dsp:sp>
    <dsp:sp modelId="{66CEF44C-4086-4BF2-BBC9-1A98F4816A1E}">
      <dsp:nvSpPr>
        <dsp:cNvPr id="0" name=""/>
        <dsp:cNvSpPr/>
      </dsp:nvSpPr>
      <dsp:spPr>
        <a:xfrm>
          <a:off x="386800"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566775" y="1797526"/>
        <a:ext cx="868997" cy="86899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643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970939" y="0"/>
            <a:ext cx="3037840" cy="466434"/>
          </a:xfrm>
          <a:prstGeom prst="rect">
            <a:avLst/>
          </a:prstGeom>
        </p:spPr>
        <p:txBody>
          <a:bodyPr vert="horz" lIns="91440" tIns="45720" rIns="91440" bIns="45720" rtlCol="0"/>
          <a:lstStyle>
            <a:lvl1pPr algn="r">
              <a:defRPr sz="1200"/>
            </a:lvl1pPr>
          </a:lstStyle>
          <a:p>
            <a:fld id="{2DC6700B-6DB9-4E6E-8308-1B81A615A0C7}" type="datetimeFigureOut">
              <a:rPr lang="cs-CZ" smtClean="0"/>
              <a:t>22.2.2022</a:t>
            </a:fld>
            <a:endParaRPr lang="cs-CZ"/>
          </a:p>
        </p:txBody>
      </p:sp>
      <p:sp>
        <p:nvSpPr>
          <p:cNvPr id="4" name="Zástupný symbol pro zápatí 3"/>
          <p:cNvSpPr>
            <a:spLocks noGrp="1"/>
          </p:cNvSpPr>
          <p:nvPr>
            <p:ph type="ftr" sz="quarter" idx="2"/>
          </p:nvPr>
        </p:nvSpPr>
        <p:spPr>
          <a:xfrm>
            <a:off x="1" y="8829968"/>
            <a:ext cx="3037840" cy="46643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970939" y="8829968"/>
            <a:ext cx="3037840" cy="466433"/>
          </a:xfrm>
          <a:prstGeom prst="rect">
            <a:avLst/>
          </a:prstGeom>
        </p:spPr>
        <p:txBody>
          <a:bodyPr vert="horz" lIns="91440" tIns="45720" rIns="91440" bIns="45720" rtlCol="0" anchor="b"/>
          <a:lstStyle>
            <a:lvl1pPr algn="r">
              <a:defRPr sz="1200"/>
            </a:lvl1pPr>
          </a:lstStyle>
          <a:p>
            <a:fld id="{660AA3FD-3C58-4BC6-86FC-A8729BC07362}" type="slidenum">
              <a:rPr lang="cs-CZ" smtClean="0"/>
              <a:t>‹#›</a:t>
            </a:fld>
            <a:endParaRPr lang="cs-CZ"/>
          </a:p>
        </p:txBody>
      </p:sp>
    </p:spTree>
    <p:extLst>
      <p:ext uri="{BB962C8B-B14F-4D97-AF65-F5344CB8AC3E}">
        <p14:creationId xmlns:p14="http://schemas.microsoft.com/office/powerpoint/2010/main" val="2081713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482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970939" y="0"/>
            <a:ext cx="3037840" cy="464821"/>
          </a:xfrm>
          <a:prstGeom prst="rect">
            <a:avLst/>
          </a:prstGeom>
        </p:spPr>
        <p:txBody>
          <a:bodyPr vert="horz" lIns="91440" tIns="45720" rIns="91440" bIns="45720" rtlCol="0"/>
          <a:lstStyle>
            <a:lvl1pPr algn="r">
              <a:defRPr sz="1200"/>
            </a:lvl1pPr>
          </a:lstStyle>
          <a:p>
            <a:fld id="{C83DBD41-9FAA-4C3D-A3D8-9976A4942FA3}" type="datetimeFigureOut">
              <a:rPr lang="cs-CZ" smtClean="0"/>
              <a:t>22.2.2022</a:t>
            </a:fld>
            <a:endParaRPr lang="cs-CZ"/>
          </a:p>
        </p:txBody>
      </p:sp>
      <p:sp>
        <p:nvSpPr>
          <p:cNvPr id="4" name="Zástupný symbol pro obrázek snímku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701041" y="4415790"/>
            <a:ext cx="5608320" cy="418338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8829967"/>
            <a:ext cx="3037840" cy="46482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970939" y="8829967"/>
            <a:ext cx="3037840" cy="464821"/>
          </a:xfrm>
          <a:prstGeom prst="rect">
            <a:avLst/>
          </a:prstGeom>
        </p:spPr>
        <p:txBody>
          <a:bodyPr vert="horz" lIns="91440" tIns="45720" rIns="91440" bIns="45720" rtlCol="0" anchor="b"/>
          <a:lstStyle>
            <a:lvl1pPr algn="r">
              <a:defRPr sz="1200"/>
            </a:lvl1pPr>
          </a:lstStyle>
          <a:p>
            <a:fld id="{05390784-34DA-4799-BFD9-C6E9ED246103}" type="slidenum">
              <a:rPr lang="cs-CZ" smtClean="0"/>
              <a:t>‹#›</a:t>
            </a:fld>
            <a:endParaRPr lang="cs-CZ"/>
          </a:p>
        </p:txBody>
      </p:sp>
    </p:spTree>
    <p:extLst>
      <p:ext uri="{BB962C8B-B14F-4D97-AF65-F5344CB8AC3E}">
        <p14:creationId xmlns:p14="http://schemas.microsoft.com/office/powerpoint/2010/main" val="98173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390784-34DA-4799-BFD9-C6E9ED246103}" type="slidenum">
              <a:rPr lang="cs-CZ" smtClean="0"/>
              <a:t>1</a:t>
            </a:fld>
            <a:endParaRPr lang="cs-CZ"/>
          </a:p>
        </p:txBody>
      </p:sp>
    </p:spTree>
    <p:extLst>
      <p:ext uri="{BB962C8B-B14F-4D97-AF65-F5344CB8AC3E}">
        <p14:creationId xmlns:p14="http://schemas.microsoft.com/office/powerpoint/2010/main" val="323543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3C0308D7-83C9-4116-A95F-DFC00F76D74A}" type="datetime1">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98134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2464971D-4A33-4BB7-B823-BFBFA84A78DF}" type="datetime1">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951703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4142966E-5A75-44DF-AFA5-47231BFE564C}" type="datetime1">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843168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7B8A9A18-8683-4715-92DA-D2537D11A269}" type="datetime1">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499155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64D59D1D-4A33-463D-B739-59EC12380534}" type="datetime1">
              <a:rPr lang="en-US" smtClean="0"/>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30085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36418EDD-9671-424A-922A-52EF24498BAA}" type="datetime1">
              <a:rPr lang="en-US" smtClean="0"/>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4135798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7415A-261A-4783-B136-192EA443340C}" type="datetime1">
              <a:rPr lang="en-US" smtClean="0"/>
              <a:t>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354816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3C7D600-D0E1-441E-A7A1-A0F6A2752B32}" type="datetime1">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1716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E097522-788D-4A56-80A4-33E633D70FFA}" type="datetime1">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744639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46AA5B5F-46BD-4E86-AE65-01CDA5C59C31}" type="datetime1">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633214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0E73780E-22C1-4FAF-8145-3152DEC01F7B}" type="datetime1">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5893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2/22/2022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04955-0F7D-441C-BA9A-66459BC62F1C}" type="datetime1">
              <a:rPr lang="en-US" smtClean="0"/>
              <a:t>2/22/2022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2330242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koh-i-noor.cz/"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OldSpiceCeskarepublika/"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8350" y="2566220"/>
            <a:ext cx="6718685" cy="2127700"/>
          </a:xfrm>
          <a:noFill/>
        </p:spPr>
        <p:txBody>
          <a:bodyPr lIns="0" tIns="0" rIns="0" bIns="0" anchor="t" anchorCtr="0">
            <a:normAutofit/>
          </a:bodyPr>
          <a:lstStyle/>
          <a:p>
            <a:pPr algn="l">
              <a:spcBef>
                <a:spcPts val="1200"/>
              </a:spcBef>
            </a:pPr>
            <a:r>
              <a:rPr lang="cs-CZ" sz="2400" dirty="0" smtClean="0">
                <a:solidFill>
                  <a:srgbClr val="D10202"/>
                </a:solidFill>
                <a:effectLst>
                  <a:outerShdw blurRad="38100" dist="38100" dir="2700000" algn="tl">
                    <a:srgbClr val="000000">
                      <a:alpha val="43137"/>
                    </a:srgbClr>
                  </a:outerShdw>
                </a:effectLst>
                <a:cs typeface="Arial"/>
              </a:rPr>
              <a:t>TRENDY V MARKETINGOVÉ KOMUNIKACI (XTMK)</a:t>
            </a:r>
            <a:r>
              <a:rPr lang="cs-CZ" sz="2400" dirty="0">
                <a:solidFill>
                  <a:srgbClr val="D10202"/>
                </a:solidFill>
                <a:effectLst>
                  <a:outerShdw blurRad="38100" dist="38100" dir="2700000" algn="tl">
                    <a:srgbClr val="000000">
                      <a:alpha val="43137"/>
                    </a:srgbClr>
                  </a:outerShdw>
                </a:effectLst>
                <a:cs typeface="Arial"/>
              </a:rPr>
              <a:t/>
            </a:r>
            <a:br>
              <a:rPr lang="cs-CZ" sz="2400" dirty="0">
                <a:solidFill>
                  <a:srgbClr val="D10202"/>
                </a:solidFill>
                <a:effectLst>
                  <a:outerShdw blurRad="38100" dist="38100" dir="2700000" algn="tl">
                    <a:srgbClr val="000000">
                      <a:alpha val="43137"/>
                    </a:srgbClr>
                  </a:outerShdw>
                </a:effectLst>
                <a:cs typeface="Arial"/>
              </a:rPr>
            </a:br>
            <a:r>
              <a:rPr lang="cs-CZ" sz="2400" dirty="0">
                <a:solidFill>
                  <a:srgbClr val="D10202"/>
                </a:solidFill>
                <a:effectLst>
                  <a:outerShdw blurRad="38100" dist="38100" dir="2700000" algn="tl">
                    <a:srgbClr val="000000">
                      <a:alpha val="43137"/>
                    </a:srgbClr>
                  </a:outerShdw>
                </a:effectLst>
                <a:cs typeface="Arial"/>
              </a:rPr>
              <a:t/>
            </a:r>
            <a:br>
              <a:rPr lang="cs-CZ" sz="2400" dirty="0">
                <a:solidFill>
                  <a:srgbClr val="D10202"/>
                </a:solidFill>
                <a:effectLst>
                  <a:outerShdw blurRad="38100" dist="38100" dir="2700000" algn="tl">
                    <a:srgbClr val="000000">
                      <a:alpha val="43137"/>
                    </a:srgbClr>
                  </a:outerShdw>
                </a:effectLst>
                <a:cs typeface="Arial"/>
              </a:rPr>
            </a:br>
            <a:r>
              <a:rPr lang="cs-CZ" sz="2400" dirty="0" smtClean="0">
                <a:solidFill>
                  <a:srgbClr val="D10202"/>
                </a:solidFill>
                <a:effectLst>
                  <a:outerShdw blurRad="38100" dist="38100" dir="2700000" algn="tl">
                    <a:srgbClr val="000000">
                      <a:alpha val="43137"/>
                    </a:srgbClr>
                  </a:outerShdw>
                </a:effectLst>
                <a:cs typeface="Arial"/>
              </a:rPr>
              <a:t>Téma</a:t>
            </a:r>
            <a:r>
              <a:rPr lang="cs-CZ" sz="2400" dirty="0">
                <a:solidFill>
                  <a:srgbClr val="D10202"/>
                </a:solidFill>
                <a:effectLst>
                  <a:outerShdw blurRad="38100" dist="38100" dir="2700000" algn="tl">
                    <a:srgbClr val="000000">
                      <a:alpha val="43137"/>
                    </a:srgbClr>
                  </a:outerShdw>
                </a:effectLst>
                <a:cs typeface="Arial"/>
              </a:rPr>
              <a:t>: </a:t>
            </a:r>
            <a:r>
              <a:rPr lang="cs-CZ" sz="2400" dirty="0" smtClean="0">
                <a:solidFill>
                  <a:srgbClr val="D10202"/>
                </a:solidFill>
                <a:effectLst>
                  <a:outerShdw blurRad="38100" dist="38100" dir="2700000" algn="tl">
                    <a:srgbClr val="000000">
                      <a:alpha val="43137"/>
                    </a:srgbClr>
                  </a:outerShdw>
                </a:effectLst>
                <a:cs typeface="Arial"/>
              </a:rPr>
              <a:t>BRANDING</a:t>
            </a:r>
            <a:r>
              <a:rPr lang="cs-CZ" sz="2400" dirty="0">
                <a:solidFill>
                  <a:srgbClr val="D10202"/>
                </a:solidFill>
                <a:effectLst>
                  <a:outerShdw blurRad="38100" dist="38100" dir="2700000" algn="tl">
                    <a:srgbClr val="000000">
                      <a:alpha val="43137"/>
                    </a:srgbClr>
                  </a:outerShdw>
                </a:effectLst>
                <a:cs typeface="Arial"/>
              </a:rPr>
              <a:t/>
            </a:r>
            <a:br>
              <a:rPr lang="cs-CZ" sz="2400" dirty="0">
                <a:solidFill>
                  <a:srgbClr val="D10202"/>
                </a:solidFill>
                <a:effectLst>
                  <a:outerShdw blurRad="38100" dist="38100" dir="2700000" algn="tl">
                    <a:srgbClr val="000000">
                      <a:alpha val="43137"/>
                    </a:srgbClr>
                  </a:outerShdw>
                </a:effectLst>
                <a:cs typeface="Arial"/>
              </a:rPr>
            </a:br>
            <a:r>
              <a:rPr lang="cs-CZ" sz="2400" dirty="0">
                <a:solidFill>
                  <a:srgbClr val="D10202"/>
                </a:solidFill>
                <a:effectLst>
                  <a:outerShdw blurRad="38100" dist="38100" dir="2700000" algn="tl">
                    <a:srgbClr val="000000">
                      <a:alpha val="43137"/>
                    </a:srgbClr>
                  </a:outerShdw>
                </a:effectLst>
                <a:cs typeface="Arial"/>
              </a:rPr>
              <a:t>2. cvičení</a:t>
            </a:r>
            <a:br>
              <a:rPr lang="cs-CZ" sz="2400" dirty="0">
                <a:solidFill>
                  <a:srgbClr val="D10202"/>
                </a:solidFill>
                <a:effectLst>
                  <a:outerShdw blurRad="38100" dist="38100" dir="2700000" algn="tl">
                    <a:srgbClr val="000000">
                      <a:alpha val="43137"/>
                    </a:srgbClr>
                  </a:outerShdw>
                </a:effectLst>
                <a:cs typeface="Arial"/>
              </a:rPr>
            </a:br>
            <a:endParaRPr lang="en-US" sz="2400" dirty="0">
              <a:solidFill>
                <a:srgbClr val="D10202"/>
              </a:solidFill>
              <a:effectLst>
                <a:outerShdw blurRad="38100" dist="38100" dir="2700000" algn="tl">
                  <a:srgbClr val="000000">
                    <a:alpha val="43137"/>
                  </a:srgbClr>
                </a:outerShdw>
              </a:effectLst>
            </a:endParaRPr>
          </a:p>
        </p:txBody>
      </p:sp>
      <p:sp>
        <p:nvSpPr>
          <p:cNvPr id="3" name="Title 1"/>
          <p:cNvSpPr txBox="1">
            <a:spLocks/>
          </p:cNvSpPr>
          <p:nvPr/>
        </p:nvSpPr>
        <p:spPr>
          <a:xfrm>
            <a:off x="788350" y="5174395"/>
            <a:ext cx="2928245" cy="90226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1400" dirty="0">
                <a:cs typeface="Arial"/>
              </a:rPr>
              <a:t>PhDr. Ing. Mgr. Renáta Pavlíčková, MBA</a:t>
            </a:r>
          </a:p>
          <a:p>
            <a:pPr algn="l"/>
            <a:r>
              <a:rPr lang="cs-CZ" sz="1400" dirty="0">
                <a:cs typeface="Arial"/>
              </a:rPr>
              <a:t>renata.pavlickova@mvso.cz</a:t>
            </a:r>
          </a:p>
          <a:p>
            <a:pPr algn="l"/>
            <a:endParaRPr lang="cs-CZ" sz="1400" dirty="0">
              <a:cs typeface="Arial"/>
            </a:endParaRPr>
          </a:p>
          <a:p>
            <a:pPr algn="l"/>
            <a:r>
              <a:rPr lang="cs-CZ" sz="1400" dirty="0">
                <a:cs typeface="Arial"/>
              </a:rPr>
              <a:t>Olomouc, LS 2021/2022</a:t>
            </a:r>
            <a:endParaRPr lang="en-US" sz="1400" dirty="0">
              <a:cs typeface="Arial"/>
            </a:endParaRPr>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Podstatou brandingu jsou činnosti, jejichž cílem je získat požadované postavení značky </a:t>
            </a:r>
            <a:br>
              <a:rPr lang="cs-CZ" sz="1600" dirty="0"/>
            </a:br>
            <a:r>
              <a:rPr lang="cs-CZ" sz="1600" dirty="0"/>
              <a:t>v myslích jejích zákazníků - tedy vytvořit pozitivní postoje zákazníků ke značce.</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a:p>
            <a:pPr lvl="0" algn="just">
              <a:lnSpc>
                <a:spcPct val="150000"/>
              </a:lnSpc>
              <a:buFont typeface="Wingdings" panose="05000000000000000000" pitchFamily="2" charset="2"/>
              <a:buChar char="§"/>
            </a:pPr>
            <a:endParaRPr lang="cs-CZ" sz="1600" dirty="0"/>
          </a:p>
          <a:p>
            <a:pPr marL="0" indent="0">
              <a:buNone/>
            </a:pPr>
            <a:endParaRPr lang="cs-CZ"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16" y="3160025"/>
            <a:ext cx="65532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625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Branding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Branding v praxi: Jde o jednu z klíčových a nezastupitelných marketingových aktivit, která zásadním způsobem ovlivňuje image produktu a žádoucí postoje v komunitě zákazníků </a:t>
            </a:r>
            <a:r>
              <a:rPr lang="cs-CZ" sz="1600" dirty="0" smtClean="0"/>
              <a:t/>
            </a:r>
            <a:br>
              <a:rPr lang="cs-CZ" sz="1600" dirty="0" smtClean="0"/>
            </a:br>
            <a:r>
              <a:rPr lang="cs-CZ" sz="1600" dirty="0" smtClean="0"/>
              <a:t>a </a:t>
            </a:r>
            <a:r>
              <a:rPr lang="cs-CZ" sz="1600" dirty="0"/>
              <a:t>zájemců o produkty. Pokud firma nemá dobře zvládnutý branding, který do velké míry positivně ovlivňuje nákupní rozhodování zákazníků, pak musí na trhu bojovat jinými prostředky, zejména nízkou cenou, což má negativní vliv na zisk.</a:t>
            </a:r>
          </a:p>
          <a:p>
            <a:pPr marL="0" indent="0">
              <a:buNone/>
            </a:pPr>
            <a:endParaRPr lang="cs-CZ"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280" y="3804693"/>
            <a:ext cx="3291300" cy="2342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261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Brandingové</a:t>
            </a:r>
            <a:r>
              <a:rPr lang="cs-CZ" sz="2400" dirty="0">
                <a:solidFill>
                  <a:srgbClr val="D50202"/>
                </a:solidFill>
                <a:effectLst>
                  <a:outerShdw blurRad="38100" dist="38100" dir="2700000" algn="tl">
                    <a:srgbClr val="000000">
                      <a:alpha val="43137"/>
                    </a:srgbClr>
                  </a:outerShdw>
                </a:effectLst>
              </a:rPr>
              <a:t> činnosti</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cs typeface="Arial"/>
              </a:rPr>
              <a:t>Mezi </a:t>
            </a:r>
            <a:r>
              <a:rPr lang="cs-CZ" sz="1600" dirty="0" err="1">
                <a:cs typeface="Arial"/>
              </a:rPr>
              <a:t>brandingové</a:t>
            </a:r>
            <a:r>
              <a:rPr lang="cs-CZ" sz="1600" dirty="0">
                <a:cs typeface="Arial"/>
              </a:rPr>
              <a:t> činnosti patří zejména:</a:t>
            </a:r>
          </a:p>
          <a:p>
            <a:pPr lvl="0" algn="just">
              <a:lnSpc>
                <a:spcPct val="150000"/>
              </a:lnSpc>
              <a:buFont typeface="Wingdings" panose="05000000000000000000" pitchFamily="2" charset="2"/>
              <a:buChar char="§"/>
            </a:pPr>
            <a:r>
              <a:rPr lang="cs-CZ" sz="1600" dirty="0">
                <a:cs typeface="Arial"/>
              </a:rPr>
              <a:t>vymezení značky vůči ostatním značkám (</a:t>
            </a:r>
            <a:r>
              <a:rPr lang="cs-CZ" sz="1600" dirty="0" err="1">
                <a:cs typeface="Arial"/>
              </a:rPr>
              <a:t>positioning</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výběr názvu značky (</a:t>
            </a:r>
            <a:r>
              <a:rPr lang="cs-CZ" sz="1600" dirty="0" err="1">
                <a:cs typeface="Arial"/>
              </a:rPr>
              <a:t>naming</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návrh značky a loga (design</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vytvoření sloganu (</a:t>
            </a:r>
            <a:r>
              <a:rPr lang="cs-CZ" sz="1600" dirty="0" err="1">
                <a:cs typeface="Arial"/>
              </a:rPr>
              <a:t>claim</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způsob komunikace značky se </a:t>
            </a:r>
            <a:r>
              <a:rPr lang="cs-CZ" sz="1600" dirty="0" smtClean="0">
                <a:cs typeface="Arial"/>
              </a:rPr>
              <a:t>zákazníky,</a:t>
            </a:r>
            <a:endParaRPr lang="cs-CZ" sz="1600" dirty="0">
              <a:cs typeface="Arial"/>
            </a:endParaRPr>
          </a:p>
          <a:p>
            <a:pPr lvl="0" algn="just">
              <a:lnSpc>
                <a:spcPct val="150000"/>
              </a:lnSpc>
              <a:buFont typeface="Wingdings" panose="05000000000000000000" pitchFamily="2" charset="2"/>
              <a:buChar char="§"/>
            </a:pPr>
            <a:r>
              <a:rPr lang="cs-CZ" sz="1600" dirty="0">
                <a:cs typeface="Arial"/>
              </a:rPr>
              <a:t>definování požadovaných asociací spojených s </a:t>
            </a:r>
            <a:r>
              <a:rPr lang="cs-CZ" sz="1600" dirty="0" smtClean="0">
                <a:cs typeface="Arial"/>
              </a:rPr>
              <a:t>výrobkem.</a:t>
            </a:r>
            <a:endParaRPr lang="cs-CZ" sz="1600" dirty="0">
              <a:cs typeface="Arial"/>
            </a:endParaRPr>
          </a:p>
          <a:p>
            <a:pPr marL="0" indent="0">
              <a:buNone/>
            </a:pPr>
            <a:endParaRPr lang="cs-CZ" sz="2400" dirty="0"/>
          </a:p>
        </p:txBody>
      </p:sp>
    </p:spTree>
    <p:extLst>
      <p:ext uri="{BB962C8B-B14F-4D97-AF65-F5344CB8AC3E}">
        <p14:creationId xmlns:p14="http://schemas.microsoft.com/office/powerpoint/2010/main" val="38941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claim</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err="1"/>
              <a:t>Claim</a:t>
            </a:r>
            <a:r>
              <a:rPr lang="cs-CZ" sz="1600" dirty="0"/>
              <a:t> je krátké reklamní motto, heslo, slogan. </a:t>
            </a:r>
          </a:p>
          <a:p>
            <a:pPr lvl="0" algn="just">
              <a:lnSpc>
                <a:spcPct val="150000"/>
              </a:lnSpc>
              <a:buFont typeface="Wingdings" panose="05000000000000000000" pitchFamily="2" charset="2"/>
              <a:buChar char="§"/>
            </a:pPr>
            <a:r>
              <a:rPr lang="cs-CZ" sz="1600" dirty="0" err="1"/>
              <a:t>Claim</a:t>
            </a:r>
            <a:r>
              <a:rPr lang="cs-CZ" sz="1600" dirty="0"/>
              <a:t> má být výstižný, snadno zapamatovatelný a u zákazníků má vzbudit pozitivní emoci </a:t>
            </a:r>
            <a:br>
              <a:rPr lang="cs-CZ" sz="1600" dirty="0"/>
            </a:br>
            <a:r>
              <a:rPr lang="cs-CZ" sz="1600" dirty="0"/>
              <a:t>a podpořit vlastnosti produktu.</a:t>
            </a:r>
          </a:p>
          <a:p>
            <a:pPr marL="0" lvl="0" indent="0" algn="just">
              <a:lnSpc>
                <a:spcPct val="150000"/>
              </a:lnSpc>
              <a:buNone/>
            </a:pPr>
            <a:endParaRPr lang="cs-CZ" sz="1600" dirty="0"/>
          </a:p>
          <a:p>
            <a:pPr lvl="0" algn="just">
              <a:lnSpc>
                <a:spcPct val="150000"/>
              </a:lnSpc>
              <a:buFont typeface="Wingdings" panose="05000000000000000000" pitchFamily="2" charset="2"/>
              <a:buChar char="§"/>
            </a:pPr>
            <a:r>
              <a:rPr lang="cs-CZ" sz="1600" dirty="0"/>
              <a:t>Reklamní slogany jsou jedním ze základních prvků marketingové komunikace.</a:t>
            </a:r>
          </a:p>
          <a:p>
            <a:pPr lvl="0" algn="just">
              <a:lnSpc>
                <a:spcPct val="150000"/>
              </a:lnSpc>
              <a:buFont typeface="Wingdings" panose="05000000000000000000" pitchFamily="2" charset="2"/>
              <a:buChar char="§"/>
            </a:pPr>
            <a:r>
              <a:rPr lang="cs-CZ" sz="1600" dirty="0"/>
              <a:t>Reklamní slogany jsou prostředkem k budování povědomí o značce.</a:t>
            </a:r>
          </a:p>
          <a:p>
            <a:pPr lvl="0" algn="just">
              <a:lnSpc>
                <a:spcPct val="150000"/>
              </a:lnSpc>
              <a:buFont typeface="Wingdings" panose="05000000000000000000" pitchFamily="2" charset="2"/>
              <a:buChar char="§"/>
            </a:pPr>
            <a:r>
              <a:rPr lang="cs-CZ" sz="1600" dirty="0"/>
              <a:t>Reklamní slogany jsou logem v textové podobě.</a:t>
            </a:r>
          </a:p>
          <a:p>
            <a:pPr lvl="0" algn="just">
              <a:lnSpc>
                <a:spcPct val="150000"/>
              </a:lnSpc>
              <a:buFont typeface="Wingdings" panose="05000000000000000000" pitchFamily="2" charset="2"/>
              <a:buChar char="§"/>
            </a:pPr>
            <a:r>
              <a:rPr lang="cs-CZ" sz="1600" dirty="0"/>
              <a:t>Reklamní slogany jsou hlavními pilíři úspěšné reklamní kampaně.</a:t>
            </a:r>
          </a:p>
          <a:p>
            <a:pPr lvl="0" algn="just">
              <a:lnSpc>
                <a:spcPct val="150000"/>
              </a:lnSpc>
              <a:buFont typeface="Wingdings" panose="05000000000000000000" pitchFamily="2" charset="2"/>
              <a:buChar char="§"/>
            </a:pPr>
            <a:r>
              <a:rPr lang="cs-CZ" sz="1600" dirty="0"/>
              <a:t>Reklamní slogany jsou jádrem každého poselství společnosti.</a:t>
            </a:r>
          </a:p>
          <a:p>
            <a:pPr lvl="0" algn="just">
              <a:lnSpc>
                <a:spcPct val="150000"/>
              </a:lnSpc>
              <a:buFont typeface="Wingdings" panose="05000000000000000000" pitchFamily="2" charset="2"/>
              <a:buChar char="§"/>
            </a:pPr>
            <a:r>
              <a:rPr lang="cs-CZ" sz="1600" dirty="0"/>
              <a:t>Reklamní slogany jsou součástí firemní identity.</a:t>
            </a:r>
          </a:p>
        </p:txBody>
      </p:sp>
    </p:spTree>
    <p:extLst>
      <p:ext uri="{BB962C8B-B14F-4D97-AF65-F5344CB8AC3E}">
        <p14:creationId xmlns:p14="http://schemas.microsoft.com/office/powerpoint/2010/main" val="186956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TOP 10 reklamních sloganů</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 Apple: „</a:t>
            </a:r>
            <a:r>
              <a:rPr lang="cs-CZ" sz="1600" dirty="0" err="1"/>
              <a:t>Think</a:t>
            </a:r>
            <a:r>
              <a:rPr lang="cs-CZ" sz="1600" dirty="0"/>
              <a:t> </a:t>
            </a:r>
            <a:r>
              <a:rPr lang="cs-CZ" sz="1600" dirty="0" err="1"/>
              <a:t>Different</a:t>
            </a:r>
            <a:r>
              <a:rPr lang="cs-CZ" sz="1600" dirty="0"/>
              <a:t>.“- „Myslete jinak.“</a:t>
            </a:r>
          </a:p>
          <a:p>
            <a:pPr lvl="0" algn="just">
              <a:lnSpc>
                <a:spcPct val="150000"/>
              </a:lnSpc>
              <a:buFont typeface="Wingdings" panose="05000000000000000000" pitchFamily="2" charset="2"/>
              <a:buChar char="§"/>
            </a:pPr>
            <a:r>
              <a:rPr lang="cs-CZ" sz="1600" dirty="0" smtClean="0"/>
              <a:t>NIKE</a:t>
            </a:r>
            <a:r>
              <a:rPr lang="cs-CZ" sz="1600" dirty="0"/>
              <a:t>: „Just Do </a:t>
            </a:r>
            <a:r>
              <a:rPr lang="cs-CZ" sz="1600" dirty="0" err="1"/>
              <a:t>It</a:t>
            </a:r>
            <a:r>
              <a:rPr lang="cs-CZ" sz="1600" dirty="0"/>
              <a:t>.“- „Prostě to udělej.“</a:t>
            </a:r>
          </a:p>
          <a:p>
            <a:pPr lvl="0" algn="just">
              <a:lnSpc>
                <a:spcPct val="150000"/>
              </a:lnSpc>
              <a:buFont typeface="Wingdings" panose="05000000000000000000" pitchFamily="2" charset="2"/>
              <a:buChar char="§"/>
            </a:pPr>
            <a:r>
              <a:rPr lang="cs-CZ" sz="1600" dirty="0" err="1" smtClean="0"/>
              <a:t>McDonalds</a:t>
            </a:r>
            <a:r>
              <a:rPr lang="cs-CZ" sz="1600" dirty="0"/>
              <a:t>: “</a:t>
            </a:r>
            <a:r>
              <a:rPr lang="cs-CZ" sz="1600" dirty="0" err="1"/>
              <a:t>I’m</a:t>
            </a:r>
            <a:r>
              <a:rPr lang="cs-CZ" sz="1600" dirty="0"/>
              <a:t> </a:t>
            </a:r>
            <a:r>
              <a:rPr lang="cs-CZ" sz="1600" dirty="0" err="1"/>
              <a:t>Lovin</a:t>
            </a:r>
            <a:r>
              <a:rPr lang="cs-CZ" sz="1600" dirty="0"/>
              <a:t>‘ </a:t>
            </a:r>
            <a:r>
              <a:rPr lang="cs-CZ" sz="1600" dirty="0" err="1"/>
              <a:t>It</a:t>
            </a:r>
            <a:r>
              <a:rPr lang="cs-CZ" sz="1600" dirty="0"/>
              <a:t>.” – „Miluji to.“</a:t>
            </a:r>
          </a:p>
          <a:p>
            <a:pPr lvl="0" algn="just">
              <a:lnSpc>
                <a:spcPct val="150000"/>
              </a:lnSpc>
              <a:buFont typeface="Wingdings" panose="05000000000000000000" pitchFamily="2" charset="2"/>
              <a:buChar char="§"/>
            </a:pPr>
            <a:r>
              <a:rPr lang="cs-CZ" sz="1600" dirty="0" err="1" smtClean="0"/>
              <a:t>Subway</a:t>
            </a:r>
            <a:r>
              <a:rPr lang="cs-CZ" sz="1600" dirty="0"/>
              <a:t>: “</a:t>
            </a:r>
            <a:r>
              <a:rPr lang="cs-CZ" sz="1600" dirty="0" err="1"/>
              <a:t>Eat</a:t>
            </a:r>
            <a:r>
              <a:rPr lang="cs-CZ" sz="1600" dirty="0"/>
              <a:t> </a:t>
            </a:r>
            <a:r>
              <a:rPr lang="cs-CZ" sz="1600" dirty="0" err="1"/>
              <a:t>Fresh</a:t>
            </a:r>
            <a:r>
              <a:rPr lang="cs-CZ" sz="1600" dirty="0"/>
              <a:t>.” – “ </a:t>
            </a:r>
            <a:r>
              <a:rPr lang="cs-CZ" sz="1600" dirty="0" err="1"/>
              <a:t>Jezde</a:t>
            </a:r>
            <a:r>
              <a:rPr lang="cs-CZ" sz="1600" dirty="0"/>
              <a:t> čerstvé.“</a:t>
            </a:r>
          </a:p>
          <a:p>
            <a:pPr lvl="0" algn="just">
              <a:lnSpc>
                <a:spcPct val="150000"/>
              </a:lnSpc>
              <a:buFont typeface="Wingdings" panose="05000000000000000000" pitchFamily="2" charset="2"/>
              <a:buChar char="§"/>
            </a:pPr>
            <a:r>
              <a:rPr lang="cs-CZ" sz="1600" dirty="0" err="1" smtClean="0"/>
              <a:t>Skittles</a:t>
            </a:r>
            <a:r>
              <a:rPr lang="cs-CZ" sz="1600" dirty="0"/>
              <a:t>: “Taste </a:t>
            </a:r>
            <a:r>
              <a:rPr lang="cs-CZ" sz="1600" dirty="0" err="1"/>
              <a:t>the</a:t>
            </a:r>
            <a:r>
              <a:rPr lang="cs-CZ" sz="1600" dirty="0"/>
              <a:t> </a:t>
            </a:r>
            <a:r>
              <a:rPr lang="cs-CZ" sz="1600" dirty="0" err="1"/>
              <a:t>Rainbow</a:t>
            </a:r>
            <a:r>
              <a:rPr lang="cs-CZ" sz="1600" dirty="0"/>
              <a:t>.” – „Ochutnej duhu.“</a:t>
            </a:r>
          </a:p>
          <a:p>
            <a:pPr lvl="0" algn="just">
              <a:lnSpc>
                <a:spcPct val="150000"/>
              </a:lnSpc>
              <a:buFont typeface="Wingdings" panose="05000000000000000000" pitchFamily="2" charset="2"/>
              <a:buChar char="§"/>
            </a:pPr>
            <a:r>
              <a:rPr lang="cs-CZ" sz="1600" dirty="0" err="1" smtClean="0"/>
              <a:t>Red</a:t>
            </a:r>
            <a:r>
              <a:rPr lang="cs-CZ" sz="1600" dirty="0" smtClean="0"/>
              <a:t> </a:t>
            </a:r>
            <a:r>
              <a:rPr lang="cs-CZ" sz="1600" dirty="0"/>
              <a:t>Bull: “</a:t>
            </a:r>
            <a:r>
              <a:rPr lang="cs-CZ" sz="1600" dirty="0" err="1"/>
              <a:t>It</a:t>
            </a:r>
            <a:r>
              <a:rPr lang="cs-CZ" sz="1600" dirty="0"/>
              <a:t> </a:t>
            </a:r>
            <a:r>
              <a:rPr lang="cs-CZ" sz="1600" dirty="0" err="1"/>
              <a:t>Gives</a:t>
            </a:r>
            <a:r>
              <a:rPr lang="cs-CZ" sz="1600" dirty="0"/>
              <a:t> </a:t>
            </a:r>
            <a:r>
              <a:rPr lang="cs-CZ" sz="1600" dirty="0" err="1"/>
              <a:t>You</a:t>
            </a:r>
            <a:r>
              <a:rPr lang="cs-CZ" sz="1600" dirty="0"/>
              <a:t> </a:t>
            </a:r>
            <a:r>
              <a:rPr lang="cs-CZ" sz="1600" dirty="0" err="1"/>
              <a:t>Wiiiings</a:t>
            </a:r>
            <a:r>
              <a:rPr lang="cs-CZ" sz="1600" dirty="0"/>
              <a:t>!” – „Dává vám křídla.“</a:t>
            </a:r>
          </a:p>
          <a:p>
            <a:pPr lvl="0" algn="just">
              <a:lnSpc>
                <a:spcPct val="150000"/>
              </a:lnSpc>
              <a:buFont typeface="Wingdings" panose="05000000000000000000" pitchFamily="2" charset="2"/>
              <a:buChar char="§"/>
            </a:pPr>
            <a:r>
              <a:rPr lang="cs-CZ" sz="1600" dirty="0" err="1" smtClean="0"/>
              <a:t>Coca</a:t>
            </a:r>
            <a:r>
              <a:rPr lang="cs-CZ" sz="1600" dirty="0" smtClean="0"/>
              <a:t> </a:t>
            </a:r>
            <a:r>
              <a:rPr lang="cs-CZ" sz="1600" dirty="0" err="1"/>
              <a:t>Cola</a:t>
            </a:r>
            <a:r>
              <a:rPr lang="cs-CZ" sz="1600" dirty="0"/>
              <a:t>:  „ Taste </a:t>
            </a:r>
            <a:r>
              <a:rPr lang="cs-CZ" sz="1600" dirty="0" err="1"/>
              <a:t>the</a:t>
            </a:r>
            <a:r>
              <a:rPr lang="cs-CZ" sz="1600" dirty="0"/>
              <a:t> feeling.“ – „Ochutnej ten pocit.“</a:t>
            </a:r>
          </a:p>
          <a:p>
            <a:pPr lvl="0" algn="just">
              <a:lnSpc>
                <a:spcPct val="150000"/>
              </a:lnSpc>
              <a:buFont typeface="Wingdings" panose="05000000000000000000" pitchFamily="2" charset="2"/>
              <a:buChar char="§"/>
            </a:pPr>
            <a:r>
              <a:rPr lang="cs-CZ" sz="1600" dirty="0" smtClean="0"/>
              <a:t>De </a:t>
            </a:r>
            <a:r>
              <a:rPr lang="cs-CZ" sz="1600" dirty="0" err="1"/>
              <a:t>Beers</a:t>
            </a:r>
            <a:r>
              <a:rPr lang="cs-CZ" sz="1600" dirty="0"/>
              <a:t>: “A </a:t>
            </a:r>
            <a:r>
              <a:rPr lang="cs-CZ" sz="1600" dirty="0" err="1"/>
              <a:t>Diamond</a:t>
            </a:r>
            <a:r>
              <a:rPr lang="cs-CZ" sz="1600" dirty="0"/>
              <a:t> </a:t>
            </a:r>
            <a:r>
              <a:rPr lang="cs-CZ" sz="1600" dirty="0" err="1"/>
              <a:t>is</a:t>
            </a:r>
            <a:r>
              <a:rPr lang="cs-CZ" sz="1600" dirty="0"/>
              <a:t> </a:t>
            </a:r>
            <a:r>
              <a:rPr lang="cs-CZ" sz="1600" dirty="0" err="1"/>
              <a:t>forever</a:t>
            </a:r>
            <a:r>
              <a:rPr lang="cs-CZ" sz="1600" dirty="0"/>
              <a:t>.“ – „Diamant je věčný.“</a:t>
            </a:r>
          </a:p>
          <a:p>
            <a:pPr lvl="0" algn="just">
              <a:lnSpc>
                <a:spcPct val="150000"/>
              </a:lnSpc>
              <a:buFont typeface="Wingdings" panose="05000000000000000000" pitchFamily="2" charset="2"/>
              <a:buChar char="§"/>
            </a:pPr>
            <a:r>
              <a:rPr lang="cs-CZ" sz="1600" dirty="0" err="1" smtClean="0"/>
              <a:t>L’Oreal</a:t>
            </a:r>
            <a:r>
              <a:rPr lang="cs-CZ" sz="1600" dirty="0"/>
              <a:t>: „</a:t>
            </a:r>
            <a:r>
              <a:rPr lang="cs-CZ" sz="1600" dirty="0" err="1"/>
              <a:t>Because</a:t>
            </a:r>
            <a:r>
              <a:rPr lang="cs-CZ" sz="1600" dirty="0"/>
              <a:t> </a:t>
            </a:r>
            <a:r>
              <a:rPr lang="cs-CZ" sz="1600" dirty="0" err="1"/>
              <a:t>You’re</a:t>
            </a:r>
            <a:r>
              <a:rPr lang="cs-CZ" sz="1600" dirty="0"/>
              <a:t> </a:t>
            </a:r>
            <a:r>
              <a:rPr lang="cs-CZ" sz="1600" dirty="0" err="1"/>
              <a:t>Worth</a:t>
            </a:r>
            <a:r>
              <a:rPr lang="cs-CZ" sz="1600" dirty="0"/>
              <a:t> </a:t>
            </a:r>
            <a:r>
              <a:rPr lang="cs-CZ" sz="1600" dirty="0" err="1"/>
              <a:t>It</a:t>
            </a:r>
            <a:r>
              <a:rPr lang="cs-CZ" sz="1600" dirty="0"/>
              <a:t>.“ – „Protože, Vy za to stojíte.“</a:t>
            </a:r>
          </a:p>
          <a:p>
            <a:pPr lvl="0" algn="just">
              <a:lnSpc>
                <a:spcPct val="150000"/>
              </a:lnSpc>
              <a:buFont typeface="Wingdings" panose="05000000000000000000" pitchFamily="2" charset="2"/>
              <a:buChar char="§"/>
            </a:pPr>
            <a:r>
              <a:rPr lang="cs-CZ" sz="1600" dirty="0" smtClean="0"/>
              <a:t>Uber</a:t>
            </a:r>
            <a:r>
              <a:rPr lang="cs-CZ" sz="1600" dirty="0"/>
              <a:t>: “</a:t>
            </a:r>
            <a:r>
              <a:rPr lang="cs-CZ" sz="1600" dirty="0" err="1"/>
              <a:t>Everyone’s</a:t>
            </a:r>
            <a:r>
              <a:rPr lang="cs-CZ" sz="1600" dirty="0"/>
              <a:t> </a:t>
            </a:r>
            <a:r>
              <a:rPr lang="cs-CZ" sz="1600" dirty="0" err="1"/>
              <a:t>Private</a:t>
            </a:r>
            <a:r>
              <a:rPr lang="cs-CZ" sz="1600" dirty="0"/>
              <a:t> Driver.” – „Každého soukromý řidič.“</a:t>
            </a:r>
          </a:p>
          <a:p>
            <a:pPr marL="0" lvl="0" indent="0" algn="just">
              <a:lnSpc>
                <a:spcPct val="150000"/>
              </a:lnSpc>
              <a:buNone/>
            </a:pPr>
            <a:endParaRPr lang="cs-CZ" sz="1600" dirty="0"/>
          </a:p>
        </p:txBody>
      </p:sp>
    </p:spTree>
    <p:extLst>
      <p:ext uri="{BB962C8B-B14F-4D97-AF65-F5344CB8AC3E}">
        <p14:creationId xmlns:p14="http://schemas.microsoft.com/office/powerpoint/2010/main" val="54940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Goodwill</a:t>
            </a:r>
          </a:p>
        </p:txBody>
      </p:sp>
      <p:sp>
        <p:nvSpPr>
          <p:cNvPr id="3" name="Zástupný symbol pro obsah 2"/>
          <p:cNvSpPr>
            <a:spLocks noGrp="1"/>
          </p:cNvSpPr>
          <p:nvPr>
            <p:ph idx="1"/>
          </p:nvPr>
        </p:nvSpPr>
        <p:spPr>
          <a:noFill/>
        </p:spPr>
        <p:txBody>
          <a:bodyPr>
            <a:normAutofit fontScale="92500" lnSpcReduction="20000"/>
          </a:bodyPr>
          <a:lstStyle/>
          <a:p>
            <a:pPr lvl="0" algn="just">
              <a:lnSpc>
                <a:spcPct val="150000"/>
              </a:lnSpc>
              <a:buFont typeface="Wingdings" panose="05000000000000000000" pitchFamily="2" charset="2"/>
              <a:buChar char="§"/>
            </a:pPr>
            <a:r>
              <a:rPr lang="cs-CZ" sz="1600" dirty="0"/>
              <a:t>Značka pomáhá budovat Goodwill (renomé, prestiž, dobré jméno</a:t>
            </a:r>
            <a:r>
              <a:rPr lang="cs-CZ" sz="1600" dirty="0" smtClean="0"/>
              <a:t>).</a:t>
            </a:r>
            <a:endParaRPr lang="cs-CZ" sz="1600" dirty="0"/>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a:t>
            </a:r>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 Zjednodušeně se vykládá jako dobrá pověst, dobré jméno podniku, prestiž, image podniku. V praxi se nepřekládá a běžně používá anglický pojem Goodwill.</a:t>
            </a:r>
          </a:p>
          <a:p>
            <a:pPr lvl="0" algn="just">
              <a:lnSpc>
                <a:spcPct val="150000"/>
              </a:lnSpc>
              <a:buFont typeface="Wingdings" panose="05000000000000000000" pitchFamily="2" charset="2"/>
              <a:buChar char="§"/>
            </a:pPr>
            <a:r>
              <a:rPr lang="cs-CZ" sz="1600" dirty="0"/>
              <a:t>Goodwill v praxi: Goodwill ovlivňuje nejen hodnotu podniku při jeho oceňování či prodeji, ale je důležitý i při prodeji výrobků a služeb - zvláště u značkového či luxusního zboží. Hodnota goodwill společnosti je v čase nestálá a může se velmi rychle měnit, obecně platí, že se dlouho buduje </a:t>
            </a:r>
            <a:r>
              <a:rPr lang="cs-CZ" sz="1600" dirty="0" smtClean="0"/>
              <a:t/>
            </a:r>
            <a:br>
              <a:rPr lang="cs-CZ" sz="1600" dirty="0" smtClean="0"/>
            </a:br>
            <a:r>
              <a:rPr lang="cs-CZ" sz="1600" dirty="0" smtClean="0"/>
              <a:t>a </a:t>
            </a:r>
            <a:r>
              <a:rPr lang="cs-CZ" sz="1600" dirty="0"/>
              <a:t>může se rychle ztratit. Má zásadní vliv na postavení společnosti na trhu.</a:t>
            </a:r>
          </a:p>
          <a:p>
            <a:pPr lvl="0" algn="just">
              <a:lnSpc>
                <a:spcPct val="150000"/>
              </a:lnSpc>
              <a:buFont typeface="Wingdings" panose="05000000000000000000" pitchFamily="2" charset="2"/>
              <a:buChar char="§"/>
            </a:pPr>
            <a:r>
              <a:rPr lang="cs-CZ" sz="1600" dirty="0"/>
              <a:t>Při budování goodwill má vliv téměř vše, co společnost dělá - buduje se pomocí kvalitních výrobků a služeb, vztahů s veřejností, se stakeholdery, dlouhodobou společenskou odpovědností, a všemi marketingovými aktivitami.</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2644514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image</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a:t>
            </a:r>
            <a:r>
              <a:rPr lang="cs-CZ" sz="1600" dirty="0" smtClean="0"/>
              <a:t>budování </a:t>
            </a:r>
            <a:r>
              <a:rPr lang="cs-CZ" sz="1600" dirty="0"/>
              <a:t>image (Image </a:t>
            </a:r>
            <a:r>
              <a:rPr lang="cs-CZ" sz="1600" dirty="0" err="1"/>
              <a:t>building</a:t>
            </a:r>
            <a:r>
              <a:rPr lang="cs-CZ" sz="1600" dirty="0" smtClean="0"/>
              <a:t>)?</a:t>
            </a:r>
            <a:endParaRPr lang="cs-CZ" sz="1600" dirty="0"/>
          </a:p>
          <a:p>
            <a:pPr lvl="0" algn="just">
              <a:lnSpc>
                <a:spcPct val="150000"/>
              </a:lnSpc>
              <a:buFont typeface="Wingdings" panose="05000000000000000000" pitchFamily="2" charset="2"/>
              <a:buChar char="§"/>
            </a:pPr>
            <a:r>
              <a:rPr lang="cs-CZ" sz="1600" dirty="0"/>
              <a:t>Budování image je proces dlouhodobého působení na okolí, vytváření osobního i mediálního obrazu, směrem, který podporuje cíle, vizuální styl a celkový </a:t>
            </a:r>
            <a:r>
              <a:rPr lang="cs-CZ" sz="1600" dirty="0" err="1"/>
              <a:t>brand</a:t>
            </a:r>
            <a:r>
              <a:rPr lang="cs-CZ" sz="1600" dirty="0"/>
              <a:t> a obraz firmy, produktu nebo osobnosti. </a:t>
            </a:r>
            <a:endParaRPr lang="cs-CZ" sz="1600" dirty="0" smtClean="0"/>
          </a:p>
          <a:p>
            <a:pPr lvl="0" algn="just">
              <a:lnSpc>
                <a:spcPct val="150000"/>
              </a:lnSpc>
              <a:buFont typeface="Wingdings" panose="05000000000000000000" pitchFamily="2" charset="2"/>
              <a:buChar char="§"/>
            </a:pPr>
            <a:r>
              <a:rPr lang="cs-CZ" sz="1600" dirty="0" smtClean="0"/>
              <a:t>Pozitivní </a:t>
            </a:r>
            <a:r>
              <a:rPr lang="cs-CZ" sz="1600" dirty="0"/>
              <a:t>image podporuje další obchodní a marketingové aktivity.</a:t>
            </a:r>
          </a:p>
          <a:p>
            <a:pPr marL="0" lvl="0" indent="0" algn="just">
              <a:lnSpc>
                <a:spcPct val="150000"/>
              </a:lnSpc>
              <a:buNone/>
            </a:pPr>
            <a:endParaRPr lang="cs-CZ" sz="1600" dirty="0"/>
          </a:p>
        </p:txBody>
      </p:sp>
    </p:spTree>
    <p:extLst>
      <p:ext uri="{BB962C8B-B14F-4D97-AF65-F5344CB8AC3E}">
        <p14:creationId xmlns:p14="http://schemas.microsoft.com/office/powerpoint/2010/main" val="3207097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mediální obraz</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mediální obraz (Media Image</a:t>
            </a:r>
            <a:r>
              <a:rPr lang="cs-CZ" sz="1600" dirty="0" smtClean="0"/>
              <a:t>)?</a:t>
            </a:r>
            <a:endParaRPr lang="cs-CZ" sz="1600" dirty="0"/>
          </a:p>
          <a:p>
            <a:pPr lvl="0" algn="just">
              <a:lnSpc>
                <a:spcPct val="150000"/>
              </a:lnSpc>
              <a:buFont typeface="Wingdings" panose="05000000000000000000" pitchFamily="2" charset="2"/>
              <a:buChar char="§"/>
            </a:pPr>
            <a:r>
              <a:rPr lang="cs-CZ" sz="1600" dirty="0"/>
              <a:t>Mediální obraz je to, jak firma nebo člověk působí v médiích, speciálně v masmédiích. </a:t>
            </a:r>
            <a:endParaRPr lang="cs-CZ" sz="1600" dirty="0" smtClean="0"/>
          </a:p>
          <a:p>
            <a:pPr lvl="0" algn="just">
              <a:lnSpc>
                <a:spcPct val="150000"/>
              </a:lnSpc>
              <a:buFont typeface="Wingdings" panose="05000000000000000000" pitchFamily="2" charset="2"/>
              <a:buChar char="§"/>
            </a:pPr>
            <a:r>
              <a:rPr lang="cs-CZ" sz="1600" dirty="0" smtClean="0"/>
              <a:t>Znamená </a:t>
            </a:r>
            <a:r>
              <a:rPr lang="cs-CZ" sz="1600" dirty="0"/>
              <a:t>to, jak jej ostatní vnímají na základě mediálních článků nebo reklamy, které se </a:t>
            </a:r>
            <a:br>
              <a:rPr lang="cs-CZ" sz="1600" dirty="0"/>
            </a:br>
            <a:r>
              <a:rPr lang="cs-CZ" sz="1600" dirty="0"/>
              <a:t>v médiích objevují.</a:t>
            </a:r>
          </a:p>
          <a:p>
            <a:pPr marL="0" lvl="0" indent="0" algn="just">
              <a:lnSpc>
                <a:spcPct val="150000"/>
              </a:lnSpc>
              <a:buNone/>
            </a:pPr>
            <a:endParaRPr lang="cs-CZ" sz="1600" dirty="0"/>
          </a:p>
        </p:txBody>
      </p:sp>
    </p:spTree>
    <p:extLst>
      <p:ext uri="{BB962C8B-B14F-4D97-AF65-F5344CB8AC3E}">
        <p14:creationId xmlns:p14="http://schemas.microsoft.com/office/powerpoint/2010/main" val="7381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positioning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b="1" dirty="0"/>
              <a:t>Positioning</a:t>
            </a:r>
            <a:r>
              <a:rPr lang="cs-CZ" sz="1500" dirty="0"/>
              <a:t> lze doslova přeložit jako umísťování. Jde o vytváření vjemů, názorů a postojů v myslích zákazníků spojených se značkou podniku (organizace) nebo jeho výrobků či služeb. Lze tedy mluvit </a:t>
            </a:r>
            <a:br>
              <a:rPr lang="cs-CZ" sz="1500" dirty="0"/>
            </a:br>
            <a:r>
              <a:rPr lang="cs-CZ" sz="1500" dirty="0"/>
              <a:t>o umisťování informací do mysli zákazníků a vyvolání žádoucích psychických procesů a obsahů spojených s kvalitou značky, cenou, užitkem, image a podobně.</a:t>
            </a:r>
          </a:p>
          <a:p>
            <a:pPr lvl="0" algn="just">
              <a:lnSpc>
                <a:spcPct val="150000"/>
              </a:lnSpc>
              <a:buFont typeface="Wingdings" panose="05000000000000000000" pitchFamily="2" charset="2"/>
              <a:buChar char="§"/>
            </a:pPr>
            <a:r>
              <a:rPr lang="cs-CZ" sz="1500" dirty="0"/>
              <a:t> „Positioning začíná u produktu. U kusu zboží, služby, společnosti, instituce nebo dokonce osoby… Positioning však není to, co děláte s produktem. Positioning je to, co děláte s myslí potencionálního zákazníka. Znamená to, že umisťujete produkt do jeho mysli.“</a:t>
            </a:r>
          </a:p>
          <a:p>
            <a:pPr lvl="0" algn="just">
              <a:lnSpc>
                <a:spcPct val="150000"/>
              </a:lnSpc>
              <a:buFont typeface="Wingdings" panose="05000000000000000000" pitchFamily="2" charset="2"/>
              <a:buChar char="§"/>
            </a:pPr>
            <a:r>
              <a:rPr lang="cs-CZ" sz="1500" dirty="0"/>
              <a:t>Positioning je způsob, kterým se podnik a jeho výrobky mohou vymezovat vůči konkurenci </a:t>
            </a:r>
            <a:br>
              <a:rPr lang="cs-CZ" sz="1500" dirty="0"/>
            </a:br>
            <a:r>
              <a:rPr lang="cs-CZ" sz="1500" dirty="0"/>
              <a:t>a vytvářet si svoji jedinečnou a nezaměnitelnou image. Positioning patří mezi metody marketingového řízení.</a:t>
            </a:r>
          </a:p>
          <a:p>
            <a:pPr lvl="0" algn="just">
              <a:lnSpc>
                <a:spcPct val="150000"/>
              </a:lnSpc>
              <a:buFont typeface="Wingdings" panose="05000000000000000000" pitchFamily="2" charset="2"/>
              <a:buChar char="§"/>
            </a:pPr>
            <a:r>
              <a:rPr lang="cs-CZ" sz="1500" dirty="0"/>
              <a:t>Pro vytváření a ovlivňování názorů zákazníků v rámci positioningu se využívají adekvátní reklamní </a:t>
            </a:r>
            <a:br>
              <a:rPr lang="cs-CZ" sz="1500" dirty="0"/>
            </a:br>
            <a:r>
              <a:rPr lang="cs-CZ" sz="1500" dirty="0"/>
              <a:t>a PR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3300603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konkurence</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500" dirty="0"/>
              <a:t>Konkurence je pojem, který označuje proces střetu různých ekonomických zájmů více tržních subjektů (domácností, firem, státu) na různých typech trhů (trh produktů - výrobků a služeb, trh výrobních faktorů - půdy, práce a kapitálu).</a:t>
            </a:r>
          </a:p>
          <a:p>
            <a:pPr lvl="0" algn="just">
              <a:lnSpc>
                <a:spcPct val="150000"/>
              </a:lnSpc>
              <a:buFont typeface="Wingdings" panose="05000000000000000000" pitchFamily="2" charset="2"/>
              <a:buChar char="§"/>
            </a:pPr>
            <a:r>
              <a:rPr lang="cs-CZ" sz="1500" dirty="0"/>
              <a:t>Subjekt již působící na trhu nebo teprve vstupující na trh chce realizovat své ekonomické zájmy i na úkor jiných ekonomických hráčů.</a:t>
            </a:r>
          </a:p>
          <a:p>
            <a:pPr lvl="0" algn="just">
              <a:lnSpc>
                <a:spcPct val="150000"/>
              </a:lnSpc>
              <a:buFont typeface="Wingdings" panose="05000000000000000000" pitchFamily="2" charset="2"/>
              <a:buChar char="§"/>
            </a:pPr>
            <a:r>
              <a:rPr lang="cs-CZ" sz="1500" dirty="0" smtClean="0"/>
              <a:t>Ke </a:t>
            </a:r>
            <a:r>
              <a:rPr lang="cs-CZ" sz="1500" dirty="0"/>
              <a:t>konkurenci dochází v těchto případech:</a:t>
            </a:r>
          </a:p>
          <a:p>
            <a:pPr lvl="1" algn="just">
              <a:lnSpc>
                <a:spcPct val="150000"/>
              </a:lnSpc>
              <a:buFont typeface="Wingdings" panose="05000000000000000000" pitchFamily="2" charset="2"/>
              <a:buChar char="§"/>
            </a:pPr>
            <a:r>
              <a:rPr lang="cs-CZ" sz="1500" dirty="0" smtClean="0"/>
              <a:t>konkurence </a:t>
            </a:r>
            <a:r>
              <a:rPr lang="cs-CZ" sz="1500" dirty="0"/>
              <a:t>na straně nabídky - každý subjekt formující nabídku chce prodat co nejdráž, i na úkor </a:t>
            </a:r>
            <a:r>
              <a:rPr lang="cs-CZ" sz="1500" dirty="0" smtClean="0"/>
              <a:t>ostatních,</a:t>
            </a:r>
            <a:endParaRPr lang="cs-CZ" sz="1500" dirty="0"/>
          </a:p>
          <a:p>
            <a:pPr lvl="1" algn="just">
              <a:lnSpc>
                <a:spcPct val="150000"/>
              </a:lnSpc>
              <a:buFont typeface="Wingdings" panose="05000000000000000000" pitchFamily="2" charset="2"/>
              <a:buChar char="§"/>
            </a:pPr>
            <a:r>
              <a:rPr lang="cs-CZ" sz="1500" dirty="0" smtClean="0"/>
              <a:t>konkurence </a:t>
            </a:r>
            <a:r>
              <a:rPr lang="cs-CZ" sz="1500" dirty="0"/>
              <a:t>na straně poptávky - každý subjekt formující poptávku chce nakoupit co nejlevněji, i na úkor </a:t>
            </a:r>
            <a:r>
              <a:rPr lang="cs-CZ" sz="1500" dirty="0" smtClean="0"/>
              <a:t>ostatních,</a:t>
            </a:r>
            <a:endParaRPr lang="cs-CZ" sz="1500" dirty="0"/>
          </a:p>
          <a:p>
            <a:pPr lvl="1" algn="just">
              <a:lnSpc>
                <a:spcPct val="150000"/>
              </a:lnSpc>
              <a:buFont typeface="Wingdings" panose="05000000000000000000" pitchFamily="2" charset="2"/>
              <a:buChar char="§"/>
            </a:pPr>
            <a:r>
              <a:rPr lang="cs-CZ" sz="1500" dirty="0" smtClean="0"/>
              <a:t>konkurence </a:t>
            </a:r>
            <a:r>
              <a:rPr lang="cs-CZ" sz="1500" dirty="0"/>
              <a:t>mezi nabídkou a poptávkou - konkurence napříč trhem - subjekty formující nabídku chtějí prodat co nejdráž, subjekty formující poptávku chtějí nakoupit co </a:t>
            </a:r>
            <a:r>
              <a:rPr lang="cs-CZ" sz="1500" dirty="0" smtClean="0"/>
              <a:t>nejlevněji.</a:t>
            </a:r>
            <a:endParaRPr lang="cs-CZ" sz="1500" dirty="0"/>
          </a:p>
          <a:p>
            <a:pPr lvl="0" algn="just">
              <a:lnSpc>
                <a:spcPct val="150000"/>
              </a:lnSpc>
              <a:buFont typeface="Wingdings" panose="05000000000000000000" pitchFamily="2" charset="2"/>
              <a:buChar char="§"/>
            </a:pPr>
            <a:r>
              <a:rPr lang="cs-CZ" sz="1500" dirty="0"/>
              <a:t>Konkurence (konkurenční prostředí) je jedním z předpokladů fungování tržního hospodářství</a:t>
            </a:r>
            <a:r>
              <a:rPr lang="cs-CZ" sz="1600" dirty="0"/>
              <a:t>.</a:t>
            </a:r>
          </a:p>
          <a:p>
            <a:pPr marL="0" lvl="0" indent="0" algn="just">
              <a:lnSpc>
                <a:spcPct val="150000"/>
              </a:lnSpc>
              <a:buNone/>
            </a:pPr>
            <a:endParaRPr lang="cs-CZ" sz="1600" dirty="0"/>
          </a:p>
        </p:txBody>
      </p:sp>
    </p:spTree>
    <p:extLst>
      <p:ext uri="{BB962C8B-B14F-4D97-AF65-F5344CB8AC3E}">
        <p14:creationId xmlns:p14="http://schemas.microsoft.com/office/powerpoint/2010/main" val="337447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1444"/>
            <a:ext cx="8229600" cy="776193"/>
          </a:xfrm>
        </p:spPr>
        <p:txBody>
          <a:bodyPr>
            <a:normAutofit/>
          </a:bodyPr>
          <a:lstStyle/>
          <a:p>
            <a:r>
              <a:rPr kumimoji="0" lang="cs-CZ" sz="2400" b="0" i="0" u="none" strike="noStrike" kern="1200" cap="none" spc="0" normalizeH="0" baseline="0" noProof="0" dirty="0">
                <a:ln>
                  <a:noFill/>
                </a:ln>
                <a:solidFill>
                  <a:srgbClr val="D50202"/>
                </a:solidFill>
                <a:effectLst>
                  <a:outerShdw blurRad="38100" dist="38100" dir="2700000" algn="tl">
                    <a:srgbClr val="000000">
                      <a:alpha val="43137"/>
                    </a:srgbClr>
                  </a:outerShdw>
                </a:effectLst>
                <a:uLnTx/>
                <a:uFillTx/>
                <a:latin typeface="Calibri"/>
                <a:ea typeface="+mj-ea"/>
                <a:cs typeface="+mj-cs"/>
              </a:rPr>
              <a:t>Umístění „značky“ v rámci marketingu</a:t>
            </a:r>
            <a:endParaRPr lang="cs-CZ" sz="2800" b="1" dirty="0"/>
          </a:p>
        </p:txBody>
      </p:sp>
      <p:graphicFrame>
        <p:nvGraphicFramePr>
          <p:cNvPr id="5" name="Diagram 4"/>
          <p:cNvGraphicFramePr/>
          <p:nvPr/>
        </p:nvGraphicFramePr>
        <p:xfrm>
          <a:off x="323851" y="1557238"/>
          <a:ext cx="5203492"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9422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trh</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dirty="0"/>
              <a:t>Trh (anglicky Market) je pojem, který označuje prostor, kde dochází ke směně statků a/nebo financí (peněz). Obchod mohou mezi sebou uskutečnit dva subjekty (lidé, organizace, podniky), ale trh musí tvořit alespoň tři subjekty tak, aby mohla vzniknout konkurence.</a:t>
            </a:r>
          </a:p>
          <a:p>
            <a:pPr lvl="0" algn="just">
              <a:lnSpc>
                <a:spcPct val="150000"/>
              </a:lnSpc>
              <a:buFont typeface="Wingdings" panose="05000000000000000000" pitchFamily="2" charset="2"/>
              <a:buChar char="§"/>
            </a:pPr>
            <a:r>
              <a:rPr lang="cs-CZ" sz="1500" dirty="0"/>
              <a:t>Pojem trh se v praxi používá zpravidla v kombinaci konkurenčního prostředí několika subjektů </a:t>
            </a:r>
            <a:br>
              <a:rPr lang="cs-CZ" sz="1500" dirty="0"/>
            </a:br>
            <a:r>
              <a:rPr lang="cs-CZ" sz="1500" dirty="0"/>
              <a:t>a nějaké komodity. </a:t>
            </a:r>
          </a:p>
          <a:p>
            <a:pPr lvl="0" algn="just">
              <a:lnSpc>
                <a:spcPct val="150000"/>
              </a:lnSpc>
              <a:buFont typeface="Wingdings" panose="05000000000000000000" pitchFamily="2" charset="2"/>
              <a:buChar char="§"/>
            </a:pPr>
            <a:r>
              <a:rPr lang="cs-CZ" sz="1500" dirty="0"/>
              <a:t>Vůči zákazníkům jsou to trhy pro uplatnění výrobků či služeb podniku - ty jsou děleny dle sektorů </a:t>
            </a:r>
            <a:br>
              <a:rPr lang="cs-CZ" sz="1500" dirty="0"/>
            </a:br>
            <a:r>
              <a:rPr lang="cs-CZ" sz="1500" dirty="0"/>
              <a:t>a odvětví vždy tak, kde se nachází konkurence prostředí podniku.</a:t>
            </a:r>
          </a:p>
          <a:p>
            <a:pPr lvl="0" algn="just">
              <a:lnSpc>
                <a:spcPct val="150000"/>
              </a:lnSpc>
              <a:buFont typeface="Wingdings" panose="05000000000000000000" pitchFamily="2" charset="2"/>
              <a:buChar char="§"/>
            </a:pPr>
            <a:r>
              <a:rPr lang="cs-CZ" sz="1500" dirty="0"/>
              <a:t>Vůči zaměstnancům či potenciálním uchazečům je to trh práce.</a:t>
            </a:r>
          </a:p>
          <a:p>
            <a:pPr lvl="0" algn="just">
              <a:lnSpc>
                <a:spcPct val="150000"/>
              </a:lnSpc>
              <a:buFont typeface="Wingdings" panose="05000000000000000000" pitchFamily="2" charset="2"/>
              <a:buChar char="§"/>
            </a:pPr>
            <a:r>
              <a:rPr lang="cs-CZ" sz="1500" dirty="0"/>
              <a:t>Vůči investorům či jiným poskytovatelům finančních zdrojů je to trh finančních zdrojů </a:t>
            </a:r>
            <a:br>
              <a:rPr lang="cs-CZ" sz="1500" dirty="0"/>
            </a:br>
            <a:r>
              <a:rPr lang="cs-CZ" sz="1500" dirty="0"/>
              <a:t>či akciový trh.</a:t>
            </a:r>
          </a:p>
          <a:p>
            <a:pPr lvl="0" algn="just">
              <a:lnSpc>
                <a:spcPct val="150000"/>
              </a:lnSpc>
              <a:buFont typeface="Wingdings" panose="05000000000000000000" pitchFamily="2" charset="2"/>
              <a:buChar char="§"/>
            </a:pPr>
            <a:r>
              <a:rPr lang="cs-CZ" sz="1500" dirty="0"/>
              <a:t>Vůči dodavatelům jsou to trhy různých služeb, surovin či komponent.</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483622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marketing</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t>Vztah a dopady na:</a:t>
            </a:r>
          </a:p>
          <a:p>
            <a:pPr lvl="0" algn="just">
              <a:lnSpc>
                <a:spcPct val="150000"/>
              </a:lnSpc>
              <a:buFont typeface="Wingdings" panose="05000000000000000000" pitchFamily="2" charset="2"/>
              <a:buChar char="§"/>
            </a:pPr>
            <a:r>
              <a:rPr lang="cs-CZ" sz="1600" dirty="0"/>
              <a:t>předprodejní </a:t>
            </a:r>
            <a:r>
              <a:rPr lang="cs-CZ" sz="1600" dirty="0" smtClean="0"/>
              <a:t>aktivity,</a:t>
            </a:r>
            <a:endParaRPr lang="cs-CZ" sz="1600" dirty="0"/>
          </a:p>
          <a:p>
            <a:pPr lvl="0" algn="just">
              <a:lnSpc>
                <a:spcPct val="150000"/>
              </a:lnSpc>
              <a:buFont typeface="Wingdings" panose="05000000000000000000" pitchFamily="2" charset="2"/>
              <a:buChar char="§"/>
            </a:pPr>
            <a:r>
              <a:rPr lang="cs-CZ" sz="1600" dirty="0" smtClean="0"/>
              <a:t>propagování,</a:t>
            </a:r>
            <a:endParaRPr lang="cs-CZ" sz="1600" dirty="0"/>
          </a:p>
          <a:p>
            <a:pPr lvl="0" algn="just">
              <a:lnSpc>
                <a:spcPct val="150000"/>
              </a:lnSpc>
              <a:buFont typeface="Wingdings" panose="05000000000000000000" pitchFamily="2" charset="2"/>
              <a:buChar char="§"/>
            </a:pPr>
            <a:r>
              <a:rPr lang="cs-CZ" sz="1600" dirty="0"/>
              <a:t>řízení značky (Brand Management</a:t>
            </a:r>
            <a:r>
              <a:rPr lang="cs-CZ" sz="1600" dirty="0" smtClean="0"/>
              <a:t>),</a:t>
            </a:r>
            <a:endParaRPr lang="cs-CZ" sz="1600" dirty="0"/>
          </a:p>
          <a:p>
            <a:pPr lvl="0" algn="just">
              <a:lnSpc>
                <a:spcPct val="150000"/>
              </a:lnSpc>
              <a:buFont typeface="Wingdings" panose="05000000000000000000" pitchFamily="2" charset="2"/>
              <a:buChar char="§"/>
            </a:pPr>
            <a:r>
              <a:rPr lang="cs-CZ" sz="1600" dirty="0"/>
              <a:t>marketingové </a:t>
            </a:r>
            <a:r>
              <a:rPr lang="cs-CZ" sz="1600" dirty="0" smtClean="0"/>
              <a:t>průzkumy,</a:t>
            </a:r>
            <a:endParaRPr lang="cs-CZ" sz="1600" dirty="0"/>
          </a:p>
          <a:p>
            <a:pPr lvl="0" algn="just">
              <a:lnSpc>
                <a:spcPct val="150000"/>
              </a:lnSpc>
              <a:buFont typeface="Wingdings" panose="05000000000000000000" pitchFamily="2" charset="2"/>
              <a:buChar char="§"/>
            </a:pPr>
            <a:r>
              <a:rPr lang="cs-CZ" sz="1600" dirty="0"/>
              <a:t>marketingovou </a:t>
            </a:r>
            <a:r>
              <a:rPr lang="cs-CZ" sz="1600" dirty="0" smtClean="0"/>
              <a:t>komunikaci,</a:t>
            </a:r>
            <a:endParaRPr lang="cs-CZ" sz="1600" dirty="0"/>
          </a:p>
          <a:p>
            <a:pPr lvl="0" algn="just">
              <a:lnSpc>
                <a:spcPct val="150000"/>
              </a:lnSpc>
              <a:buFont typeface="Wingdings" panose="05000000000000000000" pitchFamily="2" charset="2"/>
              <a:buChar char="§"/>
            </a:pPr>
            <a:r>
              <a:rPr lang="cs-CZ" sz="1600" dirty="0" smtClean="0"/>
              <a:t>propagaci,</a:t>
            </a:r>
            <a:endParaRPr lang="cs-CZ" sz="1600" dirty="0"/>
          </a:p>
          <a:p>
            <a:pPr lvl="0" algn="just">
              <a:lnSpc>
                <a:spcPct val="150000"/>
              </a:lnSpc>
              <a:buFont typeface="Wingdings" panose="05000000000000000000" pitchFamily="2" charset="2"/>
              <a:buChar char="§"/>
            </a:pPr>
            <a:r>
              <a:rPr lang="cs-CZ" sz="1600" dirty="0"/>
              <a:t>reklamu, </a:t>
            </a:r>
            <a:r>
              <a:rPr lang="cs-CZ" sz="1600" dirty="0" smtClean="0"/>
              <a:t>prodej,</a:t>
            </a:r>
            <a:endParaRPr lang="cs-CZ" sz="1600" dirty="0"/>
          </a:p>
          <a:p>
            <a:pPr lvl="0" algn="just">
              <a:lnSpc>
                <a:spcPct val="150000"/>
              </a:lnSpc>
              <a:buFont typeface="Wingdings" panose="05000000000000000000" pitchFamily="2" charset="2"/>
              <a:buChar char="§"/>
            </a:pPr>
            <a:r>
              <a:rPr lang="cs-CZ" sz="1600" dirty="0" smtClean="0"/>
              <a:t>cenotvorbu.</a:t>
            </a: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1411105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etika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Etické zásady</a:t>
            </a:r>
          </a:p>
          <a:p>
            <a:pPr lvl="0" algn="just">
              <a:lnSpc>
                <a:spcPct val="150000"/>
              </a:lnSpc>
              <a:buFont typeface="Wingdings" panose="05000000000000000000" pitchFamily="2" charset="2"/>
              <a:buChar char="§"/>
            </a:pPr>
            <a:r>
              <a:rPr lang="cs-CZ" sz="1600" dirty="0"/>
              <a:t>Etické standardy</a:t>
            </a:r>
          </a:p>
          <a:p>
            <a:pPr lvl="0" algn="just">
              <a:lnSpc>
                <a:spcPct val="150000"/>
              </a:lnSpc>
              <a:buFont typeface="Wingdings" panose="05000000000000000000" pitchFamily="2" charset="2"/>
              <a:buChar char="§"/>
            </a:pPr>
            <a:r>
              <a:rPr lang="cs-CZ" sz="1600" dirty="0"/>
              <a:t>Etické kodexy</a:t>
            </a:r>
          </a:p>
          <a:p>
            <a:pPr marL="0" lvl="0" indent="0" algn="just">
              <a:lnSpc>
                <a:spcPct val="150000"/>
              </a:lnSpc>
              <a:buNone/>
            </a:pPr>
            <a:endParaRPr lang="cs-CZ" sz="1600" dirty="0"/>
          </a:p>
        </p:txBody>
      </p:sp>
    </p:spTree>
    <p:extLst>
      <p:ext uri="{BB962C8B-B14F-4D97-AF65-F5344CB8AC3E}">
        <p14:creationId xmlns:p14="http://schemas.microsoft.com/office/powerpoint/2010/main" val="3177828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targeting</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b="1" dirty="0" err="1"/>
              <a:t>Targeting</a:t>
            </a:r>
            <a:r>
              <a:rPr lang="cs-CZ" sz="1600" dirty="0"/>
              <a:t> je metodou marketingu a druhou fází STP (</a:t>
            </a:r>
            <a:r>
              <a:rPr lang="cs-CZ" sz="1600" dirty="0" err="1"/>
              <a:t>segmentation-targeting-positioning</a:t>
            </a:r>
            <a:r>
              <a:rPr lang="cs-CZ" sz="1600" dirty="0"/>
              <a:t>). </a:t>
            </a:r>
            <a:r>
              <a:rPr lang="cs-CZ" sz="1600" dirty="0" smtClean="0"/>
              <a:t>Jde </a:t>
            </a:r>
            <a:r>
              <a:rPr lang="cs-CZ" sz="1600" dirty="0"/>
              <a:t/>
            </a:r>
            <a:br>
              <a:rPr lang="cs-CZ" sz="1600" dirty="0"/>
            </a:br>
            <a:r>
              <a:rPr lang="cs-CZ" sz="1600" dirty="0"/>
              <a:t>o výběr cílových segmentů trhu na základě provedené segmentace.</a:t>
            </a:r>
          </a:p>
          <a:p>
            <a:pPr lvl="0" algn="just">
              <a:lnSpc>
                <a:spcPct val="150000"/>
              </a:lnSpc>
              <a:buFont typeface="Wingdings" panose="05000000000000000000" pitchFamily="2" charset="2"/>
              <a:buChar char="§"/>
            </a:pPr>
            <a:endParaRPr lang="cs-CZ" sz="1600" dirty="0"/>
          </a:p>
          <a:p>
            <a:pPr marL="0" lvl="0" indent="0" algn="just">
              <a:lnSpc>
                <a:spcPct val="150000"/>
              </a:lnSpc>
              <a:buNone/>
            </a:pPr>
            <a:r>
              <a:rPr lang="cs-CZ" sz="1600" b="1" dirty="0"/>
              <a:t>Klíčová kritéria </a:t>
            </a:r>
            <a:r>
              <a:rPr lang="cs-CZ" sz="1600" dirty="0"/>
              <a:t>jsou zejména:</a:t>
            </a:r>
          </a:p>
          <a:p>
            <a:pPr lvl="0" algn="just">
              <a:lnSpc>
                <a:spcPct val="150000"/>
              </a:lnSpc>
              <a:buFont typeface="Wingdings" panose="05000000000000000000" pitchFamily="2" charset="2"/>
              <a:buChar char="§"/>
            </a:pPr>
            <a:r>
              <a:rPr lang="cs-CZ" sz="1600" dirty="0"/>
              <a:t>Velikost segmentu - počet potenciálních zákazníků.</a:t>
            </a:r>
          </a:p>
          <a:p>
            <a:pPr lvl="0" algn="just">
              <a:lnSpc>
                <a:spcPct val="150000"/>
              </a:lnSpc>
              <a:buFont typeface="Wingdings" panose="05000000000000000000" pitchFamily="2" charset="2"/>
              <a:buChar char="§"/>
            </a:pPr>
            <a:r>
              <a:rPr lang="cs-CZ" sz="1600" dirty="0"/>
              <a:t>Růstový potenciál segmentu - prognóza vývoje počtu zákazníků v budoucnu.</a:t>
            </a:r>
          </a:p>
          <a:p>
            <a:pPr lvl="0" algn="just">
              <a:lnSpc>
                <a:spcPct val="150000"/>
              </a:lnSpc>
              <a:buFont typeface="Wingdings" panose="05000000000000000000" pitchFamily="2" charset="2"/>
              <a:buChar char="§"/>
            </a:pPr>
            <a:r>
              <a:rPr lang="cs-CZ" sz="1600" dirty="0"/>
              <a:t>Atraktivita segmentu - finanční možnosti potenciálních zákazníků, hrozba vstupu konkurentů, možnost substitutů, cena komplementů apod. </a:t>
            </a:r>
          </a:p>
          <a:p>
            <a:pPr lvl="0" algn="just">
              <a:lnSpc>
                <a:spcPct val="150000"/>
              </a:lnSpc>
              <a:buFont typeface="Wingdings" panose="05000000000000000000" pitchFamily="2" charset="2"/>
              <a:buChar char="§"/>
            </a:pPr>
            <a:r>
              <a:rPr lang="cs-CZ" sz="1600" dirty="0"/>
              <a:t>Na </a:t>
            </a:r>
            <a:r>
              <a:rPr lang="cs-CZ" sz="1600" dirty="0" err="1"/>
              <a:t>targeting</a:t>
            </a:r>
            <a:r>
              <a:rPr lang="cs-CZ" sz="1600" dirty="0"/>
              <a:t> navazuje positioning.</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 čemu slouží </a:t>
            </a:r>
            <a:r>
              <a:rPr lang="cs-CZ" sz="1600" dirty="0" err="1"/>
              <a:t>targeting</a:t>
            </a:r>
            <a:r>
              <a:rPr lang="cs-CZ" sz="1600" dirty="0"/>
              <a:t> v praxi? </a:t>
            </a:r>
            <a:r>
              <a:rPr lang="cs-CZ" sz="1600" dirty="0" err="1"/>
              <a:t>Targeting</a:t>
            </a:r>
            <a:r>
              <a:rPr lang="cs-CZ" sz="1600" dirty="0"/>
              <a:t> slouží k zacílení na pro podnik nejvhodnější segmenty trhu - tedy k definici cílového trhu a je neoddělitelnou součástí marketingové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2423274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Management značky (Brand Management)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Řízení značky (Brand Management) je oblast řízení zaměřující se na téma značky. </a:t>
            </a:r>
            <a:endParaRPr lang="cs-CZ" sz="1600" dirty="0" smtClean="0"/>
          </a:p>
          <a:p>
            <a:pPr lvl="0" algn="just">
              <a:lnSpc>
                <a:spcPct val="150000"/>
              </a:lnSpc>
              <a:buFont typeface="Wingdings" panose="05000000000000000000" pitchFamily="2" charset="2"/>
              <a:buChar char="§"/>
            </a:pPr>
            <a:r>
              <a:rPr lang="cs-CZ" sz="1600" dirty="0" smtClean="0"/>
              <a:t>Podle </a:t>
            </a:r>
            <a:r>
              <a:rPr lang="cs-CZ" sz="1600" dirty="0"/>
              <a:t>Kevina L. Kellera  se zabývá především těmito třemi otázkami:</a:t>
            </a:r>
          </a:p>
          <a:p>
            <a:pPr lvl="1" algn="just">
              <a:lnSpc>
                <a:spcPct val="150000"/>
              </a:lnSpc>
              <a:buFont typeface="Wingdings" panose="05000000000000000000" pitchFamily="2" charset="2"/>
              <a:buChar char="§"/>
            </a:pPr>
            <a:r>
              <a:rPr lang="cs-CZ" sz="1600" dirty="0" smtClean="0"/>
              <a:t>Jak </a:t>
            </a:r>
            <a:r>
              <a:rPr lang="cs-CZ" sz="1600" dirty="0"/>
              <a:t>vytvářet hodnotu značky?</a:t>
            </a:r>
          </a:p>
          <a:p>
            <a:pPr lvl="1" algn="just">
              <a:lnSpc>
                <a:spcPct val="150000"/>
              </a:lnSpc>
              <a:buFont typeface="Wingdings" panose="05000000000000000000" pitchFamily="2" charset="2"/>
              <a:buChar char="§"/>
            </a:pPr>
            <a:r>
              <a:rPr lang="cs-CZ" sz="1600" dirty="0"/>
              <a:t>Jak měřit hodnotu značky?</a:t>
            </a:r>
          </a:p>
          <a:p>
            <a:pPr lvl="1" algn="just">
              <a:lnSpc>
                <a:spcPct val="150000"/>
              </a:lnSpc>
              <a:buFont typeface="Wingdings" panose="05000000000000000000" pitchFamily="2" charset="2"/>
              <a:buChar char="§"/>
            </a:pPr>
            <a:r>
              <a:rPr lang="cs-CZ" sz="1600" dirty="0"/>
              <a:t>Jak využít hodnotu značky pro rozvoj podnikání?</a:t>
            </a:r>
          </a:p>
          <a:p>
            <a:pPr marL="0" lvl="0" indent="0" algn="just">
              <a:lnSpc>
                <a:spcPct val="150000"/>
              </a:lnSpc>
              <a:buNone/>
            </a:pPr>
            <a:endParaRPr lang="cs-CZ" sz="1600" dirty="0"/>
          </a:p>
        </p:txBody>
      </p:sp>
    </p:spTree>
    <p:extLst>
      <p:ext uri="{BB962C8B-B14F-4D97-AF65-F5344CB8AC3E}">
        <p14:creationId xmlns:p14="http://schemas.microsoft.com/office/powerpoint/2010/main" val="772847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 positioning</a:t>
            </a:r>
          </a:p>
        </p:txBody>
      </p:sp>
      <p:sp>
        <p:nvSpPr>
          <p:cNvPr id="3" name="Zástupný symbol pro obsah 2"/>
          <p:cNvSpPr>
            <a:spLocks noGrp="1"/>
          </p:cNvSpPr>
          <p:nvPr>
            <p:ph idx="1"/>
          </p:nvPr>
        </p:nvSpPr>
        <p:spPr>
          <a:noFill/>
        </p:spPr>
        <p:txBody>
          <a:bodyPr>
            <a:normAutofit fontScale="70000" lnSpcReduction="20000"/>
          </a:bodyPr>
          <a:lstStyle/>
          <a:p>
            <a:pPr lvl="0" algn="just">
              <a:lnSpc>
                <a:spcPct val="150000"/>
              </a:lnSpc>
              <a:buFont typeface="Wingdings" panose="05000000000000000000" pitchFamily="2" charset="2"/>
              <a:buChar char="§"/>
            </a:pPr>
            <a:r>
              <a:rPr lang="cs-CZ" sz="2000" b="1" dirty="0"/>
              <a:t>Brand positioning</a:t>
            </a:r>
            <a:r>
              <a:rPr lang="cs-CZ" sz="2000" dirty="0"/>
              <a:t>, česky umístění značky znamená jaké místo má značka v myslích zákazníků, tedy jak se odlišuje od konkurenčních značek a čím je výjimečná, odlišitelná, v čem má nenahraditelnou pozici.</a:t>
            </a:r>
          </a:p>
          <a:p>
            <a:pPr lvl="0" algn="just">
              <a:lnSpc>
                <a:spcPct val="150000"/>
              </a:lnSpc>
              <a:buFont typeface="Wingdings" panose="05000000000000000000" pitchFamily="2" charset="2"/>
              <a:buChar char="§"/>
            </a:pPr>
            <a:r>
              <a:rPr lang="cs-CZ" sz="2000" b="1" dirty="0" smtClean="0"/>
              <a:t>K </a:t>
            </a:r>
            <a:r>
              <a:rPr lang="cs-CZ" sz="2000" b="1" dirty="0"/>
              <a:t>čemu je </a:t>
            </a:r>
            <a:r>
              <a:rPr lang="cs-CZ" sz="2000" b="1" dirty="0" err="1"/>
              <a:t>brand</a:t>
            </a:r>
            <a:r>
              <a:rPr lang="cs-CZ" sz="2000" b="1" dirty="0"/>
              <a:t> positioning dobrý?</a:t>
            </a:r>
          </a:p>
          <a:p>
            <a:pPr lvl="1" algn="just">
              <a:lnSpc>
                <a:spcPct val="150000"/>
              </a:lnSpc>
              <a:buFont typeface="Wingdings" panose="05000000000000000000" pitchFamily="2" charset="2"/>
              <a:buChar char="§"/>
            </a:pPr>
            <a:r>
              <a:rPr lang="cs-CZ" sz="2000" dirty="0"/>
              <a:t>Brand positioning pomáhá formovat zákaznické vnímání značky a názory na ní. Je tedy jednou </a:t>
            </a:r>
            <a:r>
              <a:rPr lang="cs-CZ" sz="2000" dirty="0" smtClean="0"/>
              <a:t/>
            </a:r>
            <a:br>
              <a:rPr lang="cs-CZ" sz="2000" dirty="0" smtClean="0"/>
            </a:br>
            <a:r>
              <a:rPr lang="cs-CZ" sz="2000" dirty="0" smtClean="0"/>
              <a:t>z </a:t>
            </a:r>
            <a:r>
              <a:rPr lang="cs-CZ" sz="2000" dirty="0"/>
              <a:t>klíčových součástí marketingové strategie. Jeho cílem je jasné vymezení značky na trhu a to v různých směrech vnímání.</a:t>
            </a:r>
          </a:p>
          <a:p>
            <a:pPr lvl="1" algn="just">
              <a:lnSpc>
                <a:spcPct val="150000"/>
              </a:lnSpc>
              <a:buFont typeface="Wingdings" panose="05000000000000000000" pitchFamily="2" charset="2"/>
              <a:buChar char="§"/>
            </a:pPr>
            <a:r>
              <a:rPr lang="cs-CZ" sz="2000" dirty="0"/>
              <a:t>Cena - jaká je cena oproti </a:t>
            </a:r>
            <a:r>
              <a:rPr lang="cs-CZ" sz="2000" dirty="0" smtClean="0"/>
              <a:t>konkurenci?</a:t>
            </a:r>
            <a:endParaRPr lang="cs-CZ" sz="2000" dirty="0"/>
          </a:p>
          <a:p>
            <a:pPr lvl="1" algn="just">
              <a:lnSpc>
                <a:spcPct val="150000"/>
              </a:lnSpc>
              <a:buFont typeface="Wingdings" panose="05000000000000000000" pitchFamily="2" charset="2"/>
              <a:buChar char="§"/>
            </a:pPr>
            <a:r>
              <a:rPr lang="cs-CZ" sz="2000" dirty="0"/>
              <a:t>Kvalita - vnímání kvality z pohledu </a:t>
            </a:r>
            <a:r>
              <a:rPr lang="cs-CZ" sz="2000" dirty="0" smtClean="0"/>
              <a:t>zákazníků.</a:t>
            </a:r>
            <a:endParaRPr lang="cs-CZ" sz="2000" dirty="0"/>
          </a:p>
          <a:p>
            <a:pPr lvl="1" algn="just">
              <a:lnSpc>
                <a:spcPct val="150000"/>
              </a:lnSpc>
              <a:buFont typeface="Wingdings" panose="05000000000000000000" pitchFamily="2" charset="2"/>
              <a:buChar char="§"/>
            </a:pPr>
            <a:r>
              <a:rPr lang="cs-CZ" sz="2000" dirty="0"/>
              <a:t>Pomáhá tedy definovat nejen odlišnosti, ale také podobnosti, které je třeba vůči cílové skupině vhodným způsobem komunikovat. Brand positioning:</a:t>
            </a:r>
          </a:p>
          <a:p>
            <a:pPr lvl="2" algn="just">
              <a:lnSpc>
                <a:spcPct val="150000"/>
              </a:lnSpc>
              <a:buFont typeface="Wingdings" panose="05000000000000000000" pitchFamily="2" charset="2"/>
              <a:buChar char="§"/>
            </a:pPr>
            <a:r>
              <a:rPr lang="cs-CZ" sz="2000" dirty="0"/>
              <a:t>vysvětluje odlišnosti produktu od </a:t>
            </a:r>
            <a:r>
              <a:rPr lang="cs-CZ" sz="2000" dirty="0" smtClean="0"/>
              <a:t>konkurence,</a:t>
            </a:r>
            <a:endParaRPr lang="cs-CZ" sz="2000" dirty="0"/>
          </a:p>
          <a:p>
            <a:pPr lvl="2" algn="just">
              <a:lnSpc>
                <a:spcPct val="150000"/>
              </a:lnSpc>
              <a:buFont typeface="Wingdings" panose="05000000000000000000" pitchFamily="2" charset="2"/>
              <a:buChar char="§"/>
            </a:pPr>
            <a:r>
              <a:rPr lang="cs-CZ" sz="2000" dirty="0"/>
              <a:t>vysvětluje unikátnost </a:t>
            </a:r>
            <a:r>
              <a:rPr lang="cs-CZ" sz="2000" dirty="0" smtClean="0"/>
              <a:t>produktu,</a:t>
            </a:r>
            <a:endParaRPr lang="cs-CZ" sz="2000" dirty="0"/>
          </a:p>
          <a:p>
            <a:pPr lvl="2" algn="just">
              <a:lnSpc>
                <a:spcPct val="150000"/>
              </a:lnSpc>
              <a:buFont typeface="Wingdings" panose="05000000000000000000" pitchFamily="2" charset="2"/>
              <a:buChar char="§"/>
            </a:pPr>
            <a:r>
              <a:rPr lang="cs-CZ" sz="2000" dirty="0"/>
              <a:t>vysvětluje podobnosti produktu s </a:t>
            </a:r>
            <a:r>
              <a:rPr lang="cs-CZ" sz="2000" dirty="0" smtClean="0"/>
              <a:t>konkurencí,</a:t>
            </a:r>
            <a:endParaRPr lang="cs-CZ" sz="2000" dirty="0"/>
          </a:p>
          <a:p>
            <a:pPr lvl="2" algn="just">
              <a:lnSpc>
                <a:spcPct val="150000"/>
              </a:lnSpc>
              <a:buFont typeface="Wingdings" panose="05000000000000000000" pitchFamily="2" charset="2"/>
              <a:buChar char="§"/>
            </a:pPr>
            <a:r>
              <a:rPr lang="cs-CZ" sz="2000" dirty="0"/>
              <a:t>vysvětluje důvody, proč si vybrat právě naši </a:t>
            </a:r>
            <a:r>
              <a:rPr lang="cs-CZ" sz="2000" dirty="0" smtClean="0"/>
              <a:t>značku.</a:t>
            </a:r>
            <a:endParaRPr lang="cs-CZ" sz="2000" dirty="0"/>
          </a:p>
          <a:p>
            <a:pPr marL="0" lvl="0" indent="0" algn="just">
              <a:lnSpc>
                <a:spcPct val="150000"/>
              </a:lnSpc>
              <a:buNone/>
            </a:pPr>
            <a:endParaRPr lang="cs-CZ" sz="1600" dirty="0"/>
          </a:p>
        </p:txBody>
      </p:sp>
    </p:spTree>
    <p:extLst>
      <p:ext uri="{BB962C8B-B14F-4D97-AF65-F5344CB8AC3E}">
        <p14:creationId xmlns:p14="http://schemas.microsoft.com/office/powerpoint/2010/main" val="2974097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kvalita produktu</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kvalita produktu (Product </a:t>
            </a:r>
            <a:r>
              <a:rPr lang="cs-CZ" sz="1600" dirty="0" err="1"/>
              <a:t>quality</a:t>
            </a:r>
            <a:r>
              <a:rPr lang="cs-CZ" sz="1600" dirty="0" smtClean="0"/>
              <a:t>)?</a:t>
            </a:r>
            <a:endParaRPr lang="cs-CZ" sz="1600" dirty="0"/>
          </a:p>
          <a:p>
            <a:pPr lvl="0" algn="just">
              <a:lnSpc>
                <a:spcPct val="150000"/>
              </a:lnSpc>
              <a:buFont typeface="Wingdings" panose="05000000000000000000" pitchFamily="2" charset="2"/>
              <a:buChar char="§"/>
            </a:pPr>
            <a:r>
              <a:rPr lang="cs-CZ" sz="1600" dirty="0"/>
              <a:t>Kvalita produktu (anglicky Product </a:t>
            </a:r>
            <a:r>
              <a:rPr lang="cs-CZ" sz="1600" dirty="0" err="1"/>
              <a:t>quality</a:t>
            </a:r>
            <a:r>
              <a:rPr lang="cs-CZ" sz="1600" dirty="0"/>
              <a:t>) znamená sadu vlastností určitého produktu, která je očekávaná a chtěná ze strany zákazníků. </a:t>
            </a:r>
            <a:endParaRPr lang="cs-CZ" sz="1600" dirty="0" smtClean="0"/>
          </a:p>
          <a:p>
            <a:pPr lvl="0" algn="just">
              <a:lnSpc>
                <a:spcPct val="150000"/>
              </a:lnSpc>
              <a:buFont typeface="Wingdings" panose="05000000000000000000" pitchFamily="2" charset="2"/>
              <a:buChar char="§"/>
            </a:pPr>
            <a:r>
              <a:rPr lang="cs-CZ" sz="1600" dirty="0" smtClean="0"/>
              <a:t>Společně </a:t>
            </a:r>
            <a:r>
              <a:rPr lang="cs-CZ" sz="1600" dirty="0"/>
              <a:t>s cenou je kvalita produktu jedním z důvodů, kvůli kterému zákazníci udělají své nákupní rozhodnutí směrem ke konkrétnímu produktu.</a:t>
            </a:r>
          </a:p>
          <a:p>
            <a:pPr marL="0" lvl="0" indent="0" algn="just">
              <a:lnSpc>
                <a:spcPct val="150000"/>
              </a:lnSpc>
              <a:buNone/>
            </a:pPr>
            <a:endParaRPr lang="cs-CZ" sz="1600" dirty="0"/>
          </a:p>
        </p:txBody>
      </p:sp>
    </p:spTree>
    <p:extLst>
      <p:ext uri="{BB962C8B-B14F-4D97-AF65-F5344CB8AC3E}">
        <p14:creationId xmlns:p14="http://schemas.microsoft.com/office/powerpoint/2010/main" val="4280734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spotřebitel</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Kdo je zákazník (</a:t>
            </a:r>
            <a:r>
              <a:rPr lang="cs-CZ" sz="1600" dirty="0" err="1"/>
              <a:t>Customer</a:t>
            </a:r>
            <a:r>
              <a:rPr lang="cs-CZ" sz="1600" dirty="0" smtClean="0"/>
              <a:t>)?</a:t>
            </a:r>
            <a:endParaRPr lang="cs-CZ" sz="1600" dirty="0"/>
          </a:p>
          <a:p>
            <a:pPr lvl="0" algn="just">
              <a:lnSpc>
                <a:spcPct val="150000"/>
              </a:lnSpc>
              <a:buFont typeface="Wingdings" panose="05000000000000000000" pitchFamily="2" charset="2"/>
              <a:buChar char="§"/>
            </a:pPr>
            <a:r>
              <a:rPr lang="cs-CZ" sz="1600" dirty="0"/>
              <a:t>Zákazník je firma nebo člověk, který nakoupil výrobek - produkt nebo službu.</a:t>
            </a:r>
          </a:p>
          <a:p>
            <a:pPr lvl="0" algn="just">
              <a:lnSpc>
                <a:spcPct val="150000"/>
              </a:lnSpc>
              <a:buFont typeface="Wingdings" panose="05000000000000000000" pitchFamily="2" charset="2"/>
              <a:buChar char="§"/>
            </a:pPr>
            <a:r>
              <a:rPr lang="cs-CZ" sz="1600" dirty="0"/>
              <a:t>Pro zákazníka je značka asociací, podnětem, motivací ke koupi.</a:t>
            </a:r>
          </a:p>
          <a:p>
            <a:pPr marL="0" lvl="0" indent="0" algn="just">
              <a:lnSpc>
                <a:spcPct val="150000"/>
              </a:lnSpc>
              <a:buNone/>
            </a:pPr>
            <a:endParaRPr lang="cs-CZ" sz="1600" dirty="0"/>
          </a:p>
        </p:txBody>
      </p:sp>
    </p:spTree>
    <p:extLst>
      <p:ext uri="{BB962C8B-B14F-4D97-AF65-F5344CB8AC3E}">
        <p14:creationId xmlns:p14="http://schemas.microsoft.com/office/powerpoint/2010/main" val="493994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Zastřešující značka (</a:t>
            </a:r>
            <a:r>
              <a:rPr lang="cs-CZ" sz="2400" dirty="0" err="1">
                <a:solidFill>
                  <a:srgbClr val="D50202"/>
                </a:solidFill>
                <a:effectLst>
                  <a:outerShdw blurRad="38100" dist="38100" dir="2700000" algn="tl">
                    <a:srgbClr val="000000">
                      <a:alpha val="43137"/>
                    </a:srgbClr>
                  </a:outerShdw>
                </a:effectLst>
              </a:rPr>
              <a:t>Umbrella</a:t>
            </a:r>
            <a:r>
              <a:rPr lang="cs-CZ" sz="2400" dirty="0">
                <a:solidFill>
                  <a:srgbClr val="D50202"/>
                </a:solidFill>
                <a:effectLst>
                  <a:outerShdw blurRad="38100" dist="38100" dir="2700000" algn="tl">
                    <a:srgbClr val="000000">
                      <a:alpha val="43137"/>
                    </a:srgbClr>
                  </a:outerShdw>
                </a:effectLst>
              </a:rPr>
              <a:t>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fontScale="92500"/>
          </a:bodyPr>
          <a:lstStyle/>
          <a:p>
            <a:pPr lvl="0" algn="just">
              <a:lnSpc>
                <a:spcPct val="150000"/>
              </a:lnSpc>
              <a:buFont typeface="Wingdings" panose="05000000000000000000" pitchFamily="2" charset="2"/>
              <a:buChar char="§"/>
            </a:pPr>
            <a:r>
              <a:rPr lang="cs-CZ" sz="1600" b="1" dirty="0"/>
              <a:t>Zastřešující značka </a:t>
            </a:r>
            <a:r>
              <a:rPr lang="cs-CZ" sz="1600" dirty="0"/>
              <a:t>(anglicky </a:t>
            </a:r>
            <a:r>
              <a:rPr lang="cs-CZ" sz="1600" dirty="0" err="1"/>
              <a:t>Umbrella</a:t>
            </a:r>
            <a:r>
              <a:rPr lang="cs-CZ" sz="1600" dirty="0"/>
              <a:t> </a:t>
            </a:r>
            <a:r>
              <a:rPr lang="cs-CZ" sz="1600" dirty="0" err="1"/>
              <a:t>brand</a:t>
            </a:r>
            <a:r>
              <a:rPr lang="cs-CZ" sz="1600" dirty="0"/>
              <a:t>) je taková značka, která zastřešuje ostatní značky </a:t>
            </a:r>
            <a:br>
              <a:rPr lang="cs-CZ" sz="1600" dirty="0"/>
            </a:br>
            <a:r>
              <a:rPr lang="cs-CZ" sz="1600" dirty="0"/>
              <a:t>v nějaké skupině firem nebo v korporaci.</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Kde se můžeme se zastřešující značkou potkat?</a:t>
            </a:r>
          </a:p>
          <a:p>
            <a:pPr lvl="0" algn="just">
              <a:lnSpc>
                <a:spcPct val="150000"/>
              </a:lnSpc>
              <a:buFont typeface="Wingdings" panose="05000000000000000000" pitchFamily="2" charset="2"/>
              <a:buChar char="§"/>
            </a:pPr>
            <a:r>
              <a:rPr lang="cs-CZ" sz="1600" dirty="0"/>
              <a:t>Typická situace, kde se zastřešující značka </a:t>
            </a:r>
            <a:r>
              <a:rPr lang="cs-CZ" sz="1600" dirty="0" smtClean="0"/>
              <a:t>používá, </a:t>
            </a:r>
            <a:r>
              <a:rPr lang="cs-CZ" sz="1600" dirty="0"/>
              <a:t>je </a:t>
            </a:r>
            <a:r>
              <a:rPr lang="cs-CZ" sz="1600" dirty="0" smtClean="0"/>
              <a:t>u velké </a:t>
            </a:r>
            <a:r>
              <a:rPr lang="cs-CZ" sz="1600" dirty="0"/>
              <a:t>korporace, která </a:t>
            </a:r>
            <a:r>
              <a:rPr lang="cs-CZ" sz="1600" dirty="0" smtClean="0"/>
              <a:t>její pomocí </a:t>
            </a:r>
            <a:r>
              <a:rPr lang="cs-CZ" sz="1600" dirty="0"/>
              <a:t>zastřešuje ostatní značky, které do jejího portfolia platí. </a:t>
            </a:r>
            <a:endParaRPr lang="cs-CZ" sz="1600" dirty="0" smtClean="0"/>
          </a:p>
          <a:p>
            <a:pPr lvl="0" algn="just">
              <a:lnSpc>
                <a:spcPct val="150000"/>
              </a:lnSpc>
              <a:buFont typeface="Wingdings" panose="05000000000000000000" pitchFamily="2" charset="2"/>
              <a:buChar char="§"/>
            </a:pPr>
            <a:r>
              <a:rPr lang="cs-CZ" sz="1600" dirty="0" smtClean="0"/>
              <a:t>Např. velké potravinářské </a:t>
            </a:r>
            <a:r>
              <a:rPr lang="cs-CZ" sz="1600" dirty="0"/>
              <a:t>nebo </a:t>
            </a:r>
            <a:r>
              <a:rPr lang="cs-CZ" sz="1600" dirty="0" smtClean="0"/>
              <a:t>drogistické koncerny </a:t>
            </a:r>
            <a:r>
              <a:rPr lang="cs-CZ" sz="1600" dirty="0"/>
              <a:t>- například značka Coca-Cola zastřešuje další pod-značky jako jsou Sprite, Fanta a další.</a:t>
            </a:r>
          </a:p>
          <a:p>
            <a:pPr lvl="0" algn="just">
              <a:lnSpc>
                <a:spcPct val="150000"/>
              </a:lnSpc>
              <a:buFont typeface="Wingdings" panose="05000000000000000000" pitchFamily="2" charset="2"/>
              <a:buChar char="§"/>
            </a:pPr>
            <a:r>
              <a:rPr lang="cs-CZ" sz="1600" dirty="0" smtClean="0"/>
              <a:t>Z </a:t>
            </a:r>
            <a:r>
              <a:rPr lang="cs-CZ" sz="1600" dirty="0"/>
              <a:t>pohledu zákazníka takové strukturování není příliš podstatné, ale firmy, pokud mají ve svém portfoliu více značek, tak musí řešit to, aby se vzájemně “</a:t>
            </a:r>
            <a:r>
              <a:rPr lang="cs-CZ" sz="1600" b="1" dirty="0"/>
              <a:t>nekanibalizovaly</a:t>
            </a:r>
            <a:r>
              <a:rPr lang="cs-CZ" sz="1600" dirty="0"/>
              <a:t>” - tedy aby si vzájemně buď nekradly zákazníky nebo aby zákazníci tyto </a:t>
            </a:r>
            <a:r>
              <a:rPr lang="cs-CZ" sz="1600" dirty="0" err="1"/>
              <a:t>podznačky</a:t>
            </a:r>
            <a:r>
              <a:rPr lang="cs-CZ" sz="1600" dirty="0"/>
              <a:t> používaly různým způsobem. </a:t>
            </a:r>
            <a:r>
              <a:rPr lang="cs-CZ" sz="1600" dirty="0" smtClean="0"/>
              <a:t/>
            </a:r>
            <a:br>
              <a:rPr lang="cs-CZ" sz="1600" dirty="0" smtClean="0"/>
            </a:br>
            <a:r>
              <a:rPr lang="cs-CZ" sz="1600" dirty="0" smtClean="0"/>
              <a:t>V </a:t>
            </a:r>
            <a:r>
              <a:rPr lang="cs-CZ" sz="1600" dirty="0"/>
              <a:t>marketingové mluvě se tomu říká </a:t>
            </a:r>
            <a:r>
              <a:rPr lang="cs-CZ" sz="1600" b="1" dirty="0"/>
              <a:t>positioning pod-značek v rámci zastřešující značky</a:t>
            </a:r>
            <a:r>
              <a:rPr lang="cs-CZ" sz="1600" dirty="0"/>
              <a:t>.</a:t>
            </a:r>
          </a:p>
          <a:p>
            <a:pPr marL="0" lvl="0" indent="0" algn="just">
              <a:lnSpc>
                <a:spcPct val="150000"/>
              </a:lnSpc>
              <a:buNone/>
            </a:pPr>
            <a:endParaRPr lang="cs-CZ" sz="1600" dirty="0"/>
          </a:p>
        </p:txBody>
      </p:sp>
    </p:spTree>
    <p:extLst>
      <p:ext uri="{BB962C8B-B14F-4D97-AF65-F5344CB8AC3E}">
        <p14:creationId xmlns:p14="http://schemas.microsoft.com/office/powerpoint/2010/main" val="3363844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Podznačka</a:t>
            </a:r>
            <a:r>
              <a:rPr lang="cs-CZ" sz="2400" dirty="0">
                <a:solidFill>
                  <a:srgbClr val="D50202"/>
                </a:solidFill>
                <a:effectLst>
                  <a:outerShdw blurRad="38100" dist="38100" dir="2700000" algn="tl">
                    <a:srgbClr val="000000">
                      <a:alpha val="43137"/>
                    </a:srgbClr>
                  </a:outerShdw>
                </a:effectLst>
              </a:rPr>
              <a:t> (Sub-</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a:t>
            </a:r>
            <a:r>
              <a:rPr lang="cs-CZ" sz="1600" dirty="0" err="1" smtClean="0"/>
              <a:t>podznačka</a:t>
            </a:r>
            <a:r>
              <a:rPr lang="cs-CZ" sz="1600" dirty="0" smtClean="0"/>
              <a:t> </a:t>
            </a:r>
            <a:r>
              <a:rPr lang="cs-CZ" sz="1600" dirty="0"/>
              <a:t>(Sub-</a:t>
            </a:r>
            <a:r>
              <a:rPr lang="cs-CZ" sz="1600" dirty="0" err="1"/>
              <a:t>brand</a:t>
            </a:r>
            <a:r>
              <a:rPr lang="cs-CZ" sz="1600" dirty="0" smtClean="0"/>
              <a:t>)?</a:t>
            </a:r>
            <a:endParaRPr lang="cs-CZ" sz="1600" dirty="0"/>
          </a:p>
          <a:p>
            <a:pPr lvl="0" algn="just">
              <a:lnSpc>
                <a:spcPct val="150000"/>
              </a:lnSpc>
              <a:buFont typeface="Wingdings" panose="05000000000000000000" pitchFamily="2" charset="2"/>
              <a:buChar char="§"/>
            </a:pPr>
            <a:r>
              <a:rPr lang="cs-CZ" sz="1600" dirty="0" err="1"/>
              <a:t>Podznačka</a:t>
            </a:r>
            <a:r>
              <a:rPr lang="cs-CZ" sz="1600" dirty="0"/>
              <a:t> (anglicky Sub-</a:t>
            </a:r>
            <a:r>
              <a:rPr lang="cs-CZ" sz="1600" dirty="0" err="1"/>
              <a:t>brand</a:t>
            </a:r>
            <a:r>
              <a:rPr lang="cs-CZ" sz="1600" dirty="0"/>
              <a:t>) je značka, která patří do nějaké rodiny značek a je podřízená jedné zastřešující značce (</a:t>
            </a:r>
            <a:r>
              <a:rPr lang="cs-CZ" sz="1600" dirty="0" err="1"/>
              <a:t>umbrella</a:t>
            </a:r>
            <a:r>
              <a:rPr lang="cs-CZ" sz="1600" dirty="0"/>
              <a:t> </a:t>
            </a:r>
            <a:r>
              <a:rPr lang="cs-CZ" sz="1600" dirty="0" err="1"/>
              <a:t>brand</a:t>
            </a:r>
            <a:r>
              <a:rPr lang="cs-CZ" sz="1600" dirty="0"/>
              <a:t>). </a:t>
            </a:r>
            <a:endParaRPr lang="cs-CZ" sz="1600" dirty="0" smtClean="0"/>
          </a:p>
          <a:p>
            <a:pPr lvl="0" algn="just">
              <a:lnSpc>
                <a:spcPct val="150000"/>
              </a:lnSpc>
              <a:buFont typeface="Wingdings" panose="05000000000000000000" pitchFamily="2" charset="2"/>
              <a:buChar char="§"/>
            </a:pPr>
            <a:r>
              <a:rPr lang="cs-CZ" sz="1600" dirty="0" smtClean="0"/>
              <a:t>Příklady </a:t>
            </a:r>
            <a:r>
              <a:rPr lang="cs-CZ" sz="1600" dirty="0"/>
              <a:t>pod-značek jsou Google Play, Google </a:t>
            </a:r>
            <a:r>
              <a:rPr lang="cs-CZ" sz="1600" dirty="0" err="1"/>
              <a:t>Docs</a:t>
            </a:r>
            <a:r>
              <a:rPr lang="cs-CZ" sz="1600" dirty="0"/>
              <a:t>, Google </a:t>
            </a:r>
            <a:r>
              <a:rPr lang="cs-CZ" sz="1600" dirty="0" err="1"/>
              <a:t>Maps</a:t>
            </a:r>
            <a:r>
              <a:rPr lang="cs-CZ" sz="1600" dirty="0"/>
              <a:t> atd - všechny patří pod zastřešující </a:t>
            </a:r>
            <a:r>
              <a:rPr lang="cs-CZ" sz="1600" dirty="0" err="1"/>
              <a:t>brand</a:t>
            </a:r>
            <a:r>
              <a:rPr lang="cs-CZ" sz="1600" dirty="0"/>
              <a:t> Google.</a:t>
            </a:r>
          </a:p>
          <a:p>
            <a:pPr marL="0" lvl="0" indent="0" algn="just">
              <a:lnSpc>
                <a:spcPct val="150000"/>
              </a:lnSpc>
              <a:buNone/>
            </a:pPr>
            <a:endParaRPr lang="cs-CZ" sz="1600" dirty="0"/>
          </a:p>
        </p:txBody>
      </p:sp>
    </p:spTree>
    <p:extLst>
      <p:ext uri="{BB962C8B-B14F-4D97-AF65-F5344CB8AC3E}">
        <p14:creationId xmlns:p14="http://schemas.microsoft.com/office/powerpoint/2010/main" val="85118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68740"/>
            <a:ext cx="8229600" cy="74889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PRODUKTOVÝ MIX</a:t>
            </a:r>
          </a:p>
        </p:txBody>
      </p:sp>
      <p:sp>
        <p:nvSpPr>
          <p:cNvPr id="30723" name="Rectangle 3"/>
          <p:cNvSpPr>
            <a:spLocks noGrp="1" noChangeArrowheads="1"/>
          </p:cNvSpPr>
          <p:nvPr>
            <p:ph type="body" idx="1"/>
          </p:nvPr>
        </p:nvSpPr>
        <p:spPr>
          <a:xfrm>
            <a:off x="827088" y="1600200"/>
            <a:ext cx="7859712" cy="45339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spcBef>
                <a:spcPts val="600"/>
              </a:spcBef>
              <a:spcAft>
                <a:spcPts val="600"/>
              </a:spcAft>
              <a:buFont typeface="Wingdings" panose="05000000000000000000" pitchFamily="2" charset="2"/>
              <a:buChar char="§"/>
              <a:defRPr/>
            </a:pPr>
            <a:r>
              <a:rPr lang="cs-CZ" sz="1600" dirty="0"/>
              <a:t>kvalita, </a:t>
            </a:r>
          </a:p>
          <a:p>
            <a:pPr eaLnBrk="1" hangingPunct="1">
              <a:spcBef>
                <a:spcPts val="600"/>
              </a:spcBef>
              <a:spcAft>
                <a:spcPts val="600"/>
              </a:spcAft>
              <a:buFont typeface="Wingdings" panose="05000000000000000000" pitchFamily="2" charset="2"/>
              <a:buChar char="§"/>
              <a:defRPr/>
            </a:pPr>
            <a:r>
              <a:rPr lang="cs-CZ" sz="1600" b="1" dirty="0">
                <a:solidFill>
                  <a:srgbClr val="C00000"/>
                </a:solidFill>
              </a:rPr>
              <a:t>značka,</a:t>
            </a:r>
          </a:p>
          <a:p>
            <a:pPr eaLnBrk="1" hangingPunct="1">
              <a:spcBef>
                <a:spcPts val="600"/>
              </a:spcBef>
              <a:spcAft>
                <a:spcPts val="600"/>
              </a:spcAft>
              <a:buFont typeface="Wingdings" panose="05000000000000000000" pitchFamily="2" charset="2"/>
              <a:buChar char="§"/>
              <a:defRPr/>
            </a:pPr>
            <a:r>
              <a:rPr lang="cs-CZ" sz="1600" dirty="0"/>
              <a:t>ochranná známka,</a:t>
            </a:r>
          </a:p>
          <a:p>
            <a:pPr eaLnBrk="1" hangingPunct="1">
              <a:spcBef>
                <a:spcPts val="600"/>
              </a:spcBef>
              <a:spcAft>
                <a:spcPts val="600"/>
              </a:spcAft>
              <a:buFont typeface="Wingdings" panose="05000000000000000000" pitchFamily="2" charset="2"/>
              <a:buChar char="§"/>
              <a:defRPr/>
            </a:pPr>
            <a:r>
              <a:rPr lang="cs-CZ" sz="1600" dirty="0"/>
              <a:t>obal,</a:t>
            </a:r>
          </a:p>
          <a:p>
            <a:pPr eaLnBrk="1" hangingPunct="1">
              <a:spcBef>
                <a:spcPts val="600"/>
              </a:spcBef>
              <a:spcAft>
                <a:spcPts val="600"/>
              </a:spcAft>
              <a:buFont typeface="Wingdings" panose="05000000000000000000" pitchFamily="2" charset="2"/>
              <a:buChar char="§"/>
              <a:defRPr/>
            </a:pPr>
            <a:r>
              <a:rPr lang="cs-CZ" sz="1600" dirty="0"/>
              <a:t>sortiment,</a:t>
            </a:r>
          </a:p>
          <a:p>
            <a:pPr eaLnBrk="1" hangingPunct="1">
              <a:spcBef>
                <a:spcPts val="600"/>
              </a:spcBef>
              <a:spcAft>
                <a:spcPts val="600"/>
              </a:spcAft>
              <a:buFont typeface="Wingdings" panose="05000000000000000000" pitchFamily="2" charset="2"/>
              <a:buChar char="§"/>
              <a:defRPr/>
            </a:pPr>
            <a:r>
              <a:rPr lang="cs-CZ" sz="1600" dirty="0"/>
              <a:t>design,</a:t>
            </a:r>
          </a:p>
          <a:p>
            <a:pPr eaLnBrk="1" hangingPunct="1">
              <a:spcBef>
                <a:spcPts val="600"/>
              </a:spcBef>
              <a:spcAft>
                <a:spcPts val="600"/>
              </a:spcAft>
              <a:buFont typeface="Wingdings" panose="05000000000000000000" pitchFamily="2" charset="2"/>
              <a:buChar char="§"/>
              <a:defRPr/>
            </a:pPr>
            <a:r>
              <a:rPr lang="cs-CZ" sz="1600" dirty="0"/>
              <a:t>image,</a:t>
            </a:r>
          </a:p>
          <a:p>
            <a:pPr eaLnBrk="1" hangingPunct="1">
              <a:spcBef>
                <a:spcPts val="600"/>
              </a:spcBef>
              <a:spcAft>
                <a:spcPts val="600"/>
              </a:spcAft>
              <a:buFont typeface="Wingdings" panose="05000000000000000000" pitchFamily="2" charset="2"/>
              <a:buChar char="§"/>
              <a:defRPr/>
            </a:pPr>
            <a:r>
              <a:rPr lang="cs-CZ" sz="1600" dirty="0"/>
              <a:t>záruky,</a:t>
            </a:r>
          </a:p>
          <a:p>
            <a:pPr eaLnBrk="1" hangingPunct="1">
              <a:spcBef>
                <a:spcPts val="600"/>
              </a:spcBef>
              <a:spcAft>
                <a:spcPts val="600"/>
              </a:spcAft>
              <a:buFont typeface="Wingdings" panose="05000000000000000000" pitchFamily="2" charset="2"/>
              <a:buChar char="§"/>
              <a:defRPr/>
            </a:pPr>
            <a:r>
              <a:rPr lang="cs-CZ" sz="1600" dirty="0"/>
              <a:t>služby.</a:t>
            </a:r>
          </a:p>
        </p:txBody>
      </p:sp>
      <p:pic>
        <p:nvPicPr>
          <p:cNvPr id="25607" name="Picture 5" descr="služby 9"/>
          <p:cNvPicPr>
            <a:picLocks noChangeAspect="1" noChangeArrowheads="1"/>
          </p:cNvPicPr>
          <p:nvPr/>
        </p:nvPicPr>
        <p:blipFill>
          <a:blip r:embed="rId2" cstate="print"/>
          <a:srcRect/>
          <a:stretch>
            <a:fillRect/>
          </a:stretch>
        </p:blipFill>
        <p:spPr bwMode="auto">
          <a:xfrm>
            <a:off x="7308304" y="2997225"/>
            <a:ext cx="1174750" cy="1187450"/>
          </a:xfrm>
          <a:prstGeom prst="rect">
            <a:avLst/>
          </a:prstGeom>
          <a:noFill/>
          <a:ln w="9525">
            <a:noFill/>
            <a:miter lim="800000"/>
            <a:headEnd/>
            <a:tailEnd/>
          </a:ln>
        </p:spPr>
      </p:pic>
      <p:pic>
        <p:nvPicPr>
          <p:cNvPr id="25608" name="Picture 6" descr="služby 7"/>
          <p:cNvPicPr>
            <a:picLocks noChangeAspect="1" noChangeArrowheads="1"/>
          </p:cNvPicPr>
          <p:nvPr/>
        </p:nvPicPr>
        <p:blipFill>
          <a:blip r:embed="rId3" cstate="print"/>
          <a:srcRect/>
          <a:stretch>
            <a:fillRect/>
          </a:stretch>
        </p:blipFill>
        <p:spPr bwMode="auto">
          <a:xfrm>
            <a:off x="7308304" y="1628800"/>
            <a:ext cx="1152525" cy="1152525"/>
          </a:xfrm>
          <a:prstGeom prst="rect">
            <a:avLst/>
          </a:prstGeom>
          <a:noFill/>
          <a:ln w="9525">
            <a:noFill/>
            <a:miter lim="800000"/>
            <a:headEnd/>
            <a:tailEnd/>
          </a:ln>
        </p:spPr>
      </p:pic>
      <p:pic>
        <p:nvPicPr>
          <p:cNvPr id="25609" name="Picture 7" descr="služby 2"/>
          <p:cNvPicPr>
            <a:picLocks noChangeAspect="1" noChangeArrowheads="1"/>
          </p:cNvPicPr>
          <p:nvPr/>
        </p:nvPicPr>
        <p:blipFill>
          <a:blip r:embed="rId4" cstate="print"/>
          <a:srcRect/>
          <a:stretch>
            <a:fillRect/>
          </a:stretch>
        </p:blipFill>
        <p:spPr bwMode="auto">
          <a:xfrm>
            <a:off x="7379742" y="4437087"/>
            <a:ext cx="1117600" cy="1152525"/>
          </a:xfrm>
          <a:prstGeom prst="rect">
            <a:avLst/>
          </a:prstGeom>
          <a:noFill/>
          <a:ln w="9525">
            <a:noFill/>
            <a:miter lim="800000"/>
            <a:headEnd/>
            <a:tailEnd/>
          </a:ln>
        </p:spPr>
      </p:pic>
      <p:sp>
        <p:nvSpPr>
          <p:cNvPr id="7" name="Zástupný symbol pro číslo snímku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387" y="2669371"/>
            <a:ext cx="2060813" cy="3030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Kevin </a:t>
            </a:r>
            <a:r>
              <a:rPr lang="cs-CZ" sz="2400" dirty="0" err="1">
                <a:solidFill>
                  <a:srgbClr val="D50202"/>
                </a:solidFill>
                <a:effectLst>
                  <a:outerShdw blurRad="38100" dist="38100" dir="2700000" algn="tl">
                    <a:srgbClr val="000000">
                      <a:alpha val="43137"/>
                    </a:srgbClr>
                  </a:outerShdw>
                </a:effectLst>
              </a:rPr>
              <a:t>Lane</a:t>
            </a:r>
            <a:r>
              <a:rPr lang="cs-CZ" sz="2400" dirty="0">
                <a:solidFill>
                  <a:srgbClr val="D50202"/>
                </a:solidFill>
                <a:effectLst>
                  <a:outerShdw blurRad="38100" dist="38100" dir="2700000" algn="tl">
                    <a:srgbClr val="000000">
                      <a:alpha val="43137"/>
                    </a:srgbClr>
                  </a:outerShdw>
                </a:effectLst>
              </a:rPr>
              <a:t> Keller</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Kevin </a:t>
            </a:r>
            <a:r>
              <a:rPr lang="cs-CZ" sz="1600" dirty="0" err="1"/>
              <a:t>Lane</a:t>
            </a:r>
            <a:r>
              <a:rPr lang="cs-CZ" sz="1600" dirty="0"/>
              <a:t> Keller</a:t>
            </a:r>
          </a:p>
          <a:p>
            <a:pPr lvl="0" algn="just">
              <a:lnSpc>
                <a:spcPct val="150000"/>
              </a:lnSpc>
              <a:buFont typeface="Wingdings" panose="05000000000000000000" pitchFamily="2" charset="2"/>
              <a:buChar char="§"/>
            </a:pPr>
            <a:r>
              <a:rPr lang="cs-CZ" sz="1600" dirty="0" smtClean="0"/>
              <a:t>Narozen </a:t>
            </a:r>
            <a:r>
              <a:rPr lang="cs-CZ" sz="1600" dirty="0"/>
              <a:t>: 23</a:t>
            </a:r>
            <a:r>
              <a:rPr lang="cs-CZ" sz="1600" dirty="0" smtClean="0"/>
              <a:t>. 6. 1956</a:t>
            </a:r>
            <a:endParaRPr lang="cs-CZ" sz="1600" dirty="0"/>
          </a:p>
          <a:p>
            <a:pPr lvl="0" algn="just">
              <a:lnSpc>
                <a:spcPct val="150000"/>
              </a:lnSpc>
              <a:buFont typeface="Wingdings" panose="05000000000000000000" pitchFamily="2" charset="2"/>
              <a:buChar char="§"/>
            </a:pPr>
            <a:r>
              <a:rPr lang="cs-CZ" sz="1600" dirty="0"/>
              <a:t>Místo narození : Spojené státy</a:t>
            </a:r>
          </a:p>
          <a:p>
            <a:pPr lvl="0" algn="just">
              <a:lnSpc>
                <a:spcPct val="150000"/>
              </a:lnSpc>
              <a:buFont typeface="Wingdings" panose="05000000000000000000" pitchFamily="2" charset="2"/>
              <a:buChar char="§"/>
            </a:pPr>
            <a:r>
              <a:rPr lang="cs-CZ" sz="1600" dirty="0"/>
              <a:t>Je konzultantem a profesorem v oboru marketingu na </a:t>
            </a:r>
            <a:r>
              <a:rPr lang="cs-CZ" sz="1600" dirty="0" err="1"/>
              <a:t>Darthmouth</a:t>
            </a:r>
            <a:r>
              <a:rPr lang="cs-CZ" sz="1600" dirty="0"/>
              <a:t> </a:t>
            </a:r>
            <a:r>
              <a:rPr lang="cs-CZ" sz="1600" dirty="0" err="1"/>
              <a:t>College</a:t>
            </a:r>
            <a:r>
              <a:rPr lang="cs-CZ" sz="1600" dirty="0"/>
              <a:t> a předním odborníkem na oblast řízení značky. Philip Kotler si ho vybral jako spoluautora poslední edice své slavné knihy Marketing Management.</a:t>
            </a:r>
          </a:p>
          <a:p>
            <a:pPr marL="0" lvl="0" indent="0" algn="just">
              <a:lnSpc>
                <a:spcPct val="150000"/>
              </a:lnSpc>
              <a:buNone/>
            </a:pPr>
            <a:endParaRPr lang="cs-CZ" sz="1600" dirty="0"/>
          </a:p>
        </p:txBody>
      </p:sp>
      <p:pic>
        <p:nvPicPr>
          <p:cNvPr id="5" name="Obrázek 4">
            <a:extLst>
              <a:ext uri="{FF2B5EF4-FFF2-40B4-BE49-F238E27FC236}">
                <a16:creationId xmlns:a16="http://schemas.microsoft.com/office/drawing/2014/main" xmlns="" id="{E36EE31D-E990-4F72-8E3A-B3B001057316}"/>
              </a:ext>
            </a:extLst>
          </p:cNvPr>
          <p:cNvPicPr>
            <a:picLocks noChangeAspect="1"/>
          </p:cNvPicPr>
          <p:nvPr/>
        </p:nvPicPr>
        <p:blipFill>
          <a:blip r:embed="rId2"/>
          <a:stretch>
            <a:fillRect/>
          </a:stretch>
        </p:blipFill>
        <p:spPr>
          <a:xfrm>
            <a:off x="7250430" y="1323975"/>
            <a:ext cx="952500" cy="1428750"/>
          </a:xfrm>
          <a:prstGeom prst="rect">
            <a:avLst/>
          </a:prstGeom>
        </p:spPr>
      </p:pic>
      <p:pic>
        <p:nvPicPr>
          <p:cNvPr id="6" name="Obrázek 5">
            <a:extLst>
              <a:ext uri="{FF2B5EF4-FFF2-40B4-BE49-F238E27FC236}">
                <a16:creationId xmlns:a16="http://schemas.microsoft.com/office/drawing/2014/main" xmlns="" id="{E8897EA5-3DE4-410E-B3BE-3ADE76687422}"/>
              </a:ext>
            </a:extLst>
          </p:cNvPr>
          <p:cNvPicPr>
            <a:picLocks noChangeAspect="1"/>
          </p:cNvPicPr>
          <p:nvPr/>
        </p:nvPicPr>
        <p:blipFill>
          <a:blip r:embed="rId3"/>
          <a:stretch>
            <a:fillRect/>
          </a:stretch>
        </p:blipFill>
        <p:spPr>
          <a:xfrm>
            <a:off x="1440180" y="4368165"/>
            <a:ext cx="1066800" cy="1428750"/>
          </a:xfrm>
          <a:prstGeom prst="rect">
            <a:avLst/>
          </a:prstGeom>
        </p:spPr>
      </p:pic>
    </p:spTree>
    <p:extLst>
      <p:ext uri="{BB962C8B-B14F-4D97-AF65-F5344CB8AC3E}">
        <p14:creationId xmlns:p14="http://schemas.microsoft.com/office/powerpoint/2010/main" val="469568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Philip Kotler</a:t>
            </a:r>
          </a:p>
        </p:txBody>
      </p:sp>
      <p:sp>
        <p:nvSpPr>
          <p:cNvPr id="3" name="Zástupný symbol pro obsah 2"/>
          <p:cNvSpPr>
            <a:spLocks noGrp="1"/>
          </p:cNvSpPr>
          <p:nvPr>
            <p:ph idx="1"/>
          </p:nvPr>
        </p:nvSpPr>
        <p:spPr>
          <a:noFill/>
        </p:spPr>
        <p:txBody>
          <a:bodyPr>
            <a:noAutofit/>
          </a:bodyPr>
          <a:lstStyle/>
          <a:p>
            <a:pPr lvl="0" algn="just">
              <a:lnSpc>
                <a:spcPct val="120000"/>
              </a:lnSpc>
              <a:buFont typeface="Wingdings" panose="05000000000000000000" pitchFamily="2" charset="2"/>
              <a:buChar char="§"/>
            </a:pPr>
            <a:r>
              <a:rPr lang="cs-CZ" sz="1200" dirty="0"/>
              <a:t>Philip Kotler</a:t>
            </a:r>
          </a:p>
          <a:p>
            <a:pPr lvl="0" algn="just">
              <a:lnSpc>
                <a:spcPct val="120000"/>
              </a:lnSpc>
              <a:buFont typeface="Wingdings" panose="05000000000000000000" pitchFamily="2" charset="2"/>
              <a:buChar char="§"/>
            </a:pPr>
            <a:r>
              <a:rPr lang="cs-CZ" sz="1200" dirty="0" smtClean="0"/>
              <a:t>Narozen: </a:t>
            </a:r>
            <a:r>
              <a:rPr lang="cs-CZ" sz="1200" dirty="0"/>
              <a:t>27. 5. 1931</a:t>
            </a:r>
          </a:p>
          <a:p>
            <a:pPr lvl="0" algn="just">
              <a:lnSpc>
                <a:spcPct val="120000"/>
              </a:lnSpc>
              <a:buFont typeface="Wingdings" panose="05000000000000000000" pitchFamily="2" charset="2"/>
              <a:buChar char="§"/>
            </a:pPr>
            <a:r>
              <a:rPr lang="cs-CZ" sz="1200" dirty="0"/>
              <a:t>Místo narození: Chicago, Illinois, USA</a:t>
            </a:r>
          </a:p>
          <a:p>
            <a:pPr lvl="0" algn="just">
              <a:lnSpc>
                <a:spcPct val="120000"/>
              </a:lnSpc>
              <a:buFont typeface="Wingdings" panose="05000000000000000000" pitchFamily="2" charset="2"/>
              <a:buChar char="§"/>
            </a:pPr>
            <a:r>
              <a:rPr lang="cs-CZ" sz="1200" dirty="0"/>
              <a:t>Americký marketingový specialista Philip Kotler se narodil 27. května 1931 v Chicagu. V současnosti je považován za jednu ze špičkových a nejznámějších autorit v oboru marketingu. Magisterský titul získal na University </a:t>
            </a:r>
            <a:r>
              <a:rPr lang="cs-CZ" sz="1200" dirty="0" err="1"/>
              <a:t>of</a:t>
            </a:r>
            <a:r>
              <a:rPr lang="cs-CZ" sz="1200" dirty="0"/>
              <a:t> Chicago a doktorát na Massachusetts Institute </a:t>
            </a:r>
            <a:r>
              <a:rPr lang="cs-CZ" sz="1200" dirty="0" err="1"/>
              <a:t>of</a:t>
            </a:r>
            <a:r>
              <a:rPr lang="cs-CZ" sz="1200" dirty="0"/>
              <a:t> Technology, oba v oboru ekonomie. Spolupracoval s celou řadou úspěšných mezinárodních společností.</a:t>
            </a:r>
          </a:p>
          <a:p>
            <a:pPr lvl="0" algn="just">
              <a:lnSpc>
                <a:spcPct val="120000"/>
              </a:lnSpc>
              <a:buFont typeface="Wingdings" panose="05000000000000000000" pitchFamily="2" charset="2"/>
              <a:buChar char="§"/>
            </a:pPr>
            <a:r>
              <a:rPr lang="cs-CZ" sz="1200" dirty="0" smtClean="0"/>
              <a:t>Vydal </a:t>
            </a:r>
            <a:r>
              <a:rPr lang="cs-CZ" sz="1200" dirty="0"/>
              <a:t>celou řadu knih. Česky vyšlo:</a:t>
            </a:r>
          </a:p>
          <a:p>
            <a:pPr lvl="1" algn="just">
              <a:lnSpc>
                <a:spcPct val="120000"/>
              </a:lnSpc>
              <a:buFont typeface="Wingdings" panose="05000000000000000000" pitchFamily="2" charset="2"/>
              <a:buChar char="§"/>
            </a:pPr>
            <a:r>
              <a:rPr lang="cs-CZ" sz="1200" dirty="0" smtClean="0"/>
              <a:t>10 </a:t>
            </a:r>
            <a:r>
              <a:rPr lang="cs-CZ" sz="1200" dirty="0"/>
              <a:t>smrtelných marketingových hříchů (Grada, 2004)</a:t>
            </a:r>
          </a:p>
          <a:p>
            <a:pPr lvl="1" algn="just">
              <a:lnSpc>
                <a:spcPct val="120000"/>
              </a:lnSpc>
              <a:buFont typeface="Wingdings" panose="05000000000000000000" pitchFamily="2" charset="2"/>
              <a:buChar char="§"/>
            </a:pPr>
            <a:r>
              <a:rPr lang="cs-CZ" sz="1200" dirty="0" err="1"/>
              <a:t>Chaotika</a:t>
            </a:r>
            <a:r>
              <a:rPr lang="cs-CZ" sz="1200" dirty="0"/>
              <a:t> (Computer </a:t>
            </a:r>
            <a:r>
              <a:rPr lang="cs-CZ" sz="1200" dirty="0" err="1"/>
              <a:t>Press</a:t>
            </a:r>
            <a:r>
              <a:rPr lang="cs-CZ" sz="1200" dirty="0"/>
              <a:t>, 2009)</a:t>
            </a:r>
          </a:p>
          <a:p>
            <a:pPr lvl="1" algn="just">
              <a:lnSpc>
                <a:spcPct val="120000"/>
              </a:lnSpc>
              <a:buFont typeface="Wingdings" panose="05000000000000000000" pitchFamily="2" charset="2"/>
              <a:buChar char="§"/>
            </a:pPr>
            <a:r>
              <a:rPr lang="cs-CZ" sz="1200" dirty="0"/>
              <a:t>Inovativní marketing (Grada, 2004)</a:t>
            </a:r>
          </a:p>
          <a:p>
            <a:pPr lvl="1" algn="just">
              <a:lnSpc>
                <a:spcPct val="120000"/>
              </a:lnSpc>
              <a:buFont typeface="Wingdings" panose="05000000000000000000" pitchFamily="2" charset="2"/>
              <a:buChar char="§"/>
            </a:pPr>
            <a:r>
              <a:rPr lang="cs-CZ" sz="1200" dirty="0"/>
              <a:t>Marketing (Grada, 2003)</a:t>
            </a:r>
          </a:p>
          <a:p>
            <a:pPr lvl="1" algn="just">
              <a:lnSpc>
                <a:spcPct val="120000"/>
              </a:lnSpc>
              <a:buFont typeface="Wingdings" panose="05000000000000000000" pitchFamily="2" charset="2"/>
              <a:buChar char="§"/>
            </a:pPr>
            <a:r>
              <a:rPr lang="cs-CZ" sz="1200" dirty="0"/>
              <a:t>Marketing jako strategie vedoucí k úspěchu (Grada, 2008)</a:t>
            </a:r>
          </a:p>
          <a:p>
            <a:pPr lvl="1" algn="just">
              <a:lnSpc>
                <a:spcPct val="120000"/>
              </a:lnSpc>
              <a:buFont typeface="Wingdings" panose="05000000000000000000" pitchFamily="2" charset="2"/>
              <a:buChar char="§"/>
            </a:pPr>
            <a:r>
              <a:rPr lang="cs-CZ" sz="1200" dirty="0"/>
              <a:t>Marketing management (Grada, 2007)</a:t>
            </a:r>
          </a:p>
          <a:p>
            <a:pPr lvl="1" algn="just">
              <a:lnSpc>
                <a:spcPct val="120000"/>
              </a:lnSpc>
              <a:buFont typeface="Wingdings" panose="05000000000000000000" pitchFamily="2" charset="2"/>
              <a:buChar char="§"/>
            </a:pPr>
            <a:r>
              <a:rPr lang="cs-CZ" sz="1200" dirty="0"/>
              <a:t>Marketing od A do Z (Management </a:t>
            </a:r>
            <a:r>
              <a:rPr lang="cs-CZ" sz="1200" dirty="0" err="1"/>
              <a:t>Press</a:t>
            </a:r>
            <a:r>
              <a:rPr lang="cs-CZ" sz="1200" dirty="0"/>
              <a:t>, 2003)</a:t>
            </a:r>
          </a:p>
          <a:p>
            <a:pPr lvl="1" algn="just">
              <a:lnSpc>
                <a:spcPct val="120000"/>
              </a:lnSpc>
              <a:buFont typeface="Wingdings" panose="05000000000000000000" pitchFamily="2" charset="2"/>
              <a:buChar char="§"/>
            </a:pPr>
            <a:r>
              <a:rPr lang="cs-CZ" sz="1200" dirty="0"/>
              <a:t>Marketing podle Kotlera (Management </a:t>
            </a:r>
            <a:r>
              <a:rPr lang="cs-CZ" sz="1200" dirty="0" err="1"/>
              <a:t>Press</a:t>
            </a:r>
            <a:r>
              <a:rPr lang="cs-CZ" sz="1200" dirty="0"/>
              <a:t>, 2006)</a:t>
            </a:r>
          </a:p>
          <a:p>
            <a:pPr lvl="1" algn="just">
              <a:lnSpc>
                <a:spcPct val="120000"/>
              </a:lnSpc>
              <a:buFont typeface="Wingdings" panose="05000000000000000000" pitchFamily="2" charset="2"/>
              <a:buChar char="§"/>
            </a:pPr>
            <a:r>
              <a:rPr lang="cs-CZ" sz="1200" dirty="0"/>
              <a:t>Marketing v otázkách a odpovědích (Computer </a:t>
            </a:r>
            <a:r>
              <a:rPr lang="cs-CZ" sz="1200" dirty="0" err="1"/>
              <a:t>Press</a:t>
            </a:r>
            <a:r>
              <a:rPr lang="cs-CZ" sz="1200" dirty="0"/>
              <a:t>, 2005)</a:t>
            </a:r>
          </a:p>
          <a:p>
            <a:pPr lvl="1" algn="just">
              <a:lnSpc>
                <a:spcPct val="120000"/>
              </a:lnSpc>
              <a:buFont typeface="Wingdings" panose="05000000000000000000" pitchFamily="2" charset="2"/>
              <a:buChar char="§"/>
            </a:pPr>
            <a:r>
              <a:rPr lang="cs-CZ" sz="1200" dirty="0"/>
              <a:t>Marketing v pohybu (Management </a:t>
            </a:r>
            <a:r>
              <a:rPr lang="cs-CZ" sz="1200" dirty="0" err="1"/>
              <a:t>Press</a:t>
            </a:r>
            <a:r>
              <a:rPr lang="cs-CZ" sz="1200" dirty="0"/>
              <a:t>, 2007)</a:t>
            </a:r>
          </a:p>
          <a:p>
            <a:pPr lvl="1" algn="just">
              <a:lnSpc>
                <a:spcPct val="120000"/>
              </a:lnSpc>
              <a:buFont typeface="Wingdings" panose="05000000000000000000" pitchFamily="2" charset="2"/>
              <a:buChar char="§"/>
            </a:pPr>
            <a:r>
              <a:rPr lang="cs-CZ" sz="1200" dirty="0"/>
              <a:t>Moderní marketing (Grada, 2007)</a:t>
            </a:r>
          </a:p>
          <a:p>
            <a:pPr marL="0" lvl="0" indent="0" algn="just">
              <a:lnSpc>
                <a:spcPct val="120000"/>
              </a:lnSpc>
              <a:buNone/>
            </a:pPr>
            <a:endParaRPr lang="cs-CZ" sz="1100" dirty="0"/>
          </a:p>
        </p:txBody>
      </p:sp>
      <p:pic>
        <p:nvPicPr>
          <p:cNvPr id="4" name="Obrázek 3">
            <a:extLst>
              <a:ext uri="{FF2B5EF4-FFF2-40B4-BE49-F238E27FC236}">
                <a16:creationId xmlns:a16="http://schemas.microsoft.com/office/drawing/2014/main" xmlns="" id="{5654F30F-66A7-47D4-A2BC-8FF985D300AB}"/>
              </a:ext>
            </a:extLst>
          </p:cNvPr>
          <p:cNvPicPr>
            <a:picLocks noChangeAspect="1"/>
          </p:cNvPicPr>
          <p:nvPr/>
        </p:nvPicPr>
        <p:blipFill>
          <a:blip r:embed="rId2"/>
          <a:stretch>
            <a:fillRect/>
          </a:stretch>
        </p:blipFill>
        <p:spPr>
          <a:xfrm>
            <a:off x="7002509" y="3399157"/>
            <a:ext cx="1190625" cy="1428750"/>
          </a:xfrm>
          <a:prstGeom prst="rect">
            <a:avLst/>
          </a:prstGeom>
        </p:spPr>
      </p:pic>
      <p:pic>
        <p:nvPicPr>
          <p:cNvPr id="5" name="Obrázek 4">
            <a:extLst>
              <a:ext uri="{FF2B5EF4-FFF2-40B4-BE49-F238E27FC236}">
                <a16:creationId xmlns:a16="http://schemas.microsoft.com/office/drawing/2014/main" xmlns="" id="{63EF81B6-B272-4416-891E-6098EAA3811B}"/>
              </a:ext>
            </a:extLst>
          </p:cNvPr>
          <p:cNvPicPr>
            <a:picLocks noChangeAspect="1"/>
          </p:cNvPicPr>
          <p:nvPr/>
        </p:nvPicPr>
        <p:blipFill>
          <a:blip r:embed="rId3"/>
          <a:stretch>
            <a:fillRect/>
          </a:stretch>
        </p:blipFill>
        <p:spPr>
          <a:xfrm>
            <a:off x="5505915" y="4454726"/>
            <a:ext cx="1066892" cy="1426588"/>
          </a:xfrm>
          <a:prstGeom prst="rect">
            <a:avLst/>
          </a:prstGeom>
        </p:spPr>
      </p:pic>
    </p:spTree>
    <p:extLst>
      <p:ext uri="{BB962C8B-B14F-4D97-AF65-F5344CB8AC3E}">
        <p14:creationId xmlns:p14="http://schemas.microsoft.com/office/powerpoint/2010/main" val="1230918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reklama</a:t>
            </a:r>
          </a:p>
        </p:txBody>
      </p:sp>
      <p:sp>
        <p:nvSpPr>
          <p:cNvPr id="3" name="Zástupný symbol pro obsah 2"/>
          <p:cNvSpPr>
            <a:spLocks noGrp="1"/>
          </p:cNvSpPr>
          <p:nvPr>
            <p:ph idx="1"/>
          </p:nvPr>
        </p:nvSpPr>
        <p:spPr>
          <a:noFill/>
        </p:spPr>
        <p:txBody>
          <a:bodyPr>
            <a:normAutofit fontScale="85000" lnSpcReduction="10000"/>
          </a:bodyPr>
          <a:lstStyle/>
          <a:p>
            <a:pPr lvl="0" algn="just">
              <a:lnSpc>
                <a:spcPct val="150000"/>
              </a:lnSpc>
              <a:buFont typeface="Wingdings" panose="05000000000000000000" pitchFamily="2" charset="2"/>
              <a:buChar char="§"/>
            </a:pPr>
            <a:r>
              <a:rPr lang="cs-CZ" sz="1600" dirty="0"/>
              <a:t>Online reklama (Digitální reklama, Digital) - sem patří reklama na webových stránkách i na sociálních sítích</a:t>
            </a:r>
          </a:p>
          <a:p>
            <a:pPr lvl="0" algn="just">
              <a:lnSpc>
                <a:spcPct val="150000"/>
              </a:lnSpc>
              <a:buFont typeface="Wingdings" panose="05000000000000000000" pitchFamily="2" charset="2"/>
              <a:buChar char="§"/>
            </a:pPr>
            <a:r>
              <a:rPr lang="cs-CZ" sz="1600" dirty="0"/>
              <a:t>Tištěná reklama (</a:t>
            </a:r>
            <a:r>
              <a:rPr lang="cs-CZ" sz="1600" dirty="0" err="1"/>
              <a:t>Print</a:t>
            </a:r>
            <a:r>
              <a:rPr lang="cs-CZ" sz="1600" dirty="0"/>
              <a:t>) - periodický tisk - noviny a časopisy, brožury, letáky, direkt maily</a:t>
            </a:r>
          </a:p>
          <a:p>
            <a:pPr lvl="0" algn="just">
              <a:lnSpc>
                <a:spcPct val="150000"/>
              </a:lnSpc>
              <a:buFont typeface="Wingdings" panose="05000000000000000000" pitchFamily="2" charset="2"/>
              <a:buChar char="§"/>
            </a:pPr>
            <a:r>
              <a:rPr lang="cs-CZ" sz="1600" dirty="0"/>
              <a:t>Rozhlasová reklama</a:t>
            </a:r>
          </a:p>
          <a:p>
            <a:pPr lvl="0" algn="just">
              <a:lnSpc>
                <a:spcPct val="150000"/>
              </a:lnSpc>
              <a:buFont typeface="Wingdings" panose="05000000000000000000" pitchFamily="2" charset="2"/>
              <a:buChar char="§"/>
            </a:pPr>
            <a:r>
              <a:rPr lang="cs-CZ" sz="1600" dirty="0"/>
              <a:t>Televizní reklama</a:t>
            </a:r>
          </a:p>
          <a:p>
            <a:pPr lvl="0" algn="just">
              <a:lnSpc>
                <a:spcPct val="150000"/>
              </a:lnSpc>
              <a:buFont typeface="Wingdings" panose="05000000000000000000" pitchFamily="2" charset="2"/>
              <a:buChar char="§"/>
            </a:pPr>
            <a:r>
              <a:rPr lang="cs-CZ" sz="1600" dirty="0"/>
              <a:t>Venkovní reklama (</a:t>
            </a:r>
            <a:r>
              <a:rPr lang="cs-CZ" sz="1600" dirty="0" err="1"/>
              <a:t>outdoor</a:t>
            </a:r>
            <a:r>
              <a:rPr lang="cs-CZ" sz="1600" dirty="0"/>
              <a:t>) zejména billboardy</a:t>
            </a:r>
          </a:p>
          <a:p>
            <a:pPr lvl="0" algn="just">
              <a:lnSpc>
                <a:spcPct val="150000"/>
              </a:lnSpc>
              <a:buFont typeface="Wingdings" panose="05000000000000000000" pitchFamily="2" charset="2"/>
              <a:buChar char="§"/>
            </a:pPr>
            <a:r>
              <a:rPr lang="cs-CZ" sz="1600" dirty="0"/>
              <a:t>Product </a:t>
            </a:r>
            <a:r>
              <a:rPr lang="cs-CZ" sz="1600" dirty="0" err="1"/>
              <a:t>placement</a:t>
            </a:r>
            <a:endParaRPr lang="cs-CZ" sz="1600" dirty="0"/>
          </a:p>
          <a:p>
            <a:pPr lvl="0" algn="just">
              <a:lnSpc>
                <a:spcPct val="150000"/>
              </a:lnSpc>
              <a:buFont typeface="Wingdings" panose="05000000000000000000" pitchFamily="2" charset="2"/>
              <a:buChar char="§"/>
            </a:pPr>
            <a:r>
              <a:rPr lang="cs-CZ" sz="1600" dirty="0"/>
              <a:t>Adresáře firem a produktů</a:t>
            </a:r>
          </a:p>
          <a:p>
            <a:pPr lvl="0" algn="just">
              <a:lnSpc>
                <a:spcPct val="150000"/>
              </a:lnSpc>
              <a:buFont typeface="Wingdings" panose="05000000000000000000" pitchFamily="2" charset="2"/>
              <a:buChar char="§"/>
            </a:pPr>
            <a:r>
              <a:rPr lang="cs-CZ" sz="1600" dirty="0"/>
              <a:t>Mobilní reklama (Mobile)</a:t>
            </a:r>
          </a:p>
          <a:p>
            <a:pPr lvl="0" algn="just">
              <a:lnSpc>
                <a:spcPct val="150000"/>
              </a:lnSpc>
              <a:buFont typeface="Wingdings" panose="05000000000000000000" pitchFamily="2" charset="2"/>
              <a:buChar char="§"/>
            </a:pPr>
            <a:r>
              <a:rPr lang="cs-CZ" sz="1600" dirty="0"/>
              <a:t>Guerillová reklama</a:t>
            </a:r>
          </a:p>
          <a:p>
            <a:pPr lvl="0" algn="just">
              <a:lnSpc>
                <a:spcPct val="150000"/>
              </a:lnSpc>
              <a:buFont typeface="Wingdings" panose="05000000000000000000" pitchFamily="2" charset="2"/>
              <a:buChar char="§"/>
            </a:pPr>
            <a:r>
              <a:rPr lang="cs-CZ" sz="1600" dirty="0"/>
              <a:t>Reklama s využitím celebrit</a:t>
            </a:r>
          </a:p>
          <a:p>
            <a:pPr lvl="0" algn="just">
              <a:lnSpc>
                <a:spcPct val="150000"/>
              </a:lnSpc>
              <a:buFont typeface="Wingdings" panose="05000000000000000000" pitchFamily="2" charset="2"/>
              <a:buChar char="§"/>
            </a:pPr>
            <a:r>
              <a:rPr lang="cs-CZ" sz="1600" dirty="0"/>
              <a:t>Jak někde umístit reklamu? Jak inzerovat?</a:t>
            </a:r>
          </a:p>
          <a:p>
            <a:pPr lvl="0" algn="just">
              <a:lnSpc>
                <a:spcPct val="150000"/>
              </a:lnSpc>
              <a:buFont typeface="Wingdings" panose="05000000000000000000" pitchFamily="2" charset="2"/>
              <a:buChar char="§"/>
            </a:pPr>
            <a:r>
              <a:rPr lang="cs-CZ" sz="1600" dirty="0"/>
              <a:t>Reklama je téměř vždy placená služba a pokud chcete někde inzerovat, obrátíte se buď přímo na vlastníka média, nebo na někoho, kdo jej v reklamě zastupuje (obvykle tzv. mediální agentura).</a:t>
            </a:r>
          </a:p>
          <a:p>
            <a:pPr marL="0" lvl="0" indent="0" algn="just">
              <a:lnSpc>
                <a:spcPct val="150000"/>
              </a:lnSpc>
              <a:buNone/>
            </a:pPr>
            <a:endParaRPr lang="cs-CZ" sz="1600" dirty="0"/>
          </a:p>
        </p:txBody>
      </p:sp>
    </p:spTree>
    <p:extLst>
      <p:ext uri="{BB962C8B-B14F-4D97-AF65-F5344CB8AC3E}">
        <p14:creationId xmlns:p14="http://schemas.microsoft.com/office/powerpoint/2010/main" val="3579825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4"/>
          <p:cNvSpPr>
            <a:spLocks noGrp="1"/>
          </p:cNvSpPr>
          <p:nvPr>
            <p:ph type="ftr" sz="quarter" idx="11"/>
          </p:nvPr>
        </p:nvSpPr>
        <p:spPr/>
        <p:txBody>
          <a:bodyPr/>
          <a:lstStyle/>
          <a:p>
            <a:r>
              <a:rPr lang="cs-CZ"/>
              <a:t>Obchodní činnosti - Kapitola 10</a:t>
            </a:r>
          </a:p>
        </p:txBody>
      </p:sp>
      <p:sp>
        <p:nvSpPr>
          <p:cNvPr id="7" name="Zástupný symbol pro číslo snímku 5"/>
          <p:cNvSpPr>
            <a:spLocks noGrp="1"/>
          </p:cNvSpPr>
          <p:nvPr>
            <p:ph type="sldNum" sz="quarter" idx="12"/>
          </p:nvPr>
        </p:nvSpPr>
        <p:spPr/>
        <p:txBody>
          <a:bodyPr/>
          <a:lstStyle/>
          <a:p>
            <a:fld id="{E9D31A11-4D80-4602-85E2-C937194EECCA}" type="slidenum">
              <a:rPr lang="cs-CZ"/>
              <a:pPr/>
              <a:t>33</a:t>
            </a:fld>
            <a:endParaRPr lang="cs-CZ"/>
          </a:p>
        </p:txBody>
      </p:sp>
      <p:sp>
        <p:nvSpPr>
          <p:cNvPr id="43010" name="AutoShape 2"/>
          <p:cNvSpPr>
            <a:spLocks noGrp="1" noChangeArrowheads="1"/>
          </p:cNvSpPr>
          <p:nvPr>
            <p:ph type="title"/>
          </p:nvPr>
        </p:nvSpPr>
        <p:spPr>
          <a:xfrm>
            <a:off x="457200" y="731836"/>
            <a:ext cx="8229600" cy="525463"/>
          </a:xfrm>
        </p:spPr>
        <p:txBody>
          <a:bodyPr/>
          <a:lstStyle/>
          <a:p>
            <a:r>
              <a:rPr lang="cs-CZ" sz="2800" dirty="0">
                <a:solidFill>
                  <a:srgbClr val="C00000"/>
                </a:solidFill>
                <a:effectLst>
                  <a:outerShdw blurRad="38100" dist="38100" dir="2700000" algn="tl">
                    <a:srgbClr val="000000">
                      <a:alpha val="43137"/>
                    </a:srgbClr>
                  </a:outerShdw>
                </a:effectLst>
              </a:rPr>
              <a:t>Značka</a:t>
            </a:r>
          </a:p>
        </p:txBody>
      </p:sp>
      <p:sp>
        <p:nvSpPr>
          <p:cNvPr id="43011" name="Rectangle 3"/>
          <p:cNvSpPr>
            <a:spLocks noGrp="1" noChangeArrowheads="1"/>
          </p:cNvSpPr>
          <p:nvPr>
            <p:ph type="body" idx="1"/>
          </p:nvPr>
        </p:nvSpPr>
        <p:spPr/>
        <p:txBody>
          <a:bodyPr/>
          <a:lstStyle/>
          <a:p>
            <a:pPr algn="just">
              <a:spcBef>
                <a:spcPts val="600"/>
              </a:spcBef>
              <a:spcAft>
                <a:spcPts val="600"/>
              </a:spcAft>
              <a:buFont typeface="Wingdings" panose="05000000000000000000" pitchFamily="2" charset="2"/>
              <a:buChar char="§"/>
            </a:pPr>
            <a:r>
              <a:rPr lang="cs-CZ" sz="1600" b="1" dirty="0"/>
              <a:t>značka</a:t>
            </a:r>
            <a:r>
              <a:rPr lang="cs-CZ" sz="1600" dirty="0"/>
              <a:t> - synonymum pro obchodní název zboží, je to typové označení, není právně chráněna. </a:t>
            </a:r>
          </a:p>
          <a:p>
            <a:pPr algn="just">
              <a:spcBef>
                <a:spcPts val="600"/>
              </a:spcBef>
              <a:spcAft>
                <a:spcPts val="600"/>
              </a:spcAft>
              <a:buFont typeface="Wingdings" panose="05000000000000000000" pitchFamily="2" charset="2"/>
              <a:buChar char="§"/>
            </a:pPr>
            <a:r>
              <a:rPr lang="cs-CZ" sz="1600" b="1" dirty="0"/>
              <a:t>ochranná známka</a:t>
            </a:r>
            <a:r>
              <a:rPr lang="cs-CZ" sz="1600" dirty="0"/>
              <a:t> - je známka, která je zapsána v rejstříku ochranných známek.</a:t>
            </a:r>
          </a:p>
          <a:p>
            <a:endParaRPr lang="cs-CZ" sz="2000" dirty="0"/>
          </a:p>
        </p:txBody>
      </p:sp>
      <p:sp>
        <p:nvSpPr>
          <p:cNvPr id="43013"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spTree>
    <p:extLst>
      <p:ext uri="{BB962C8B-B14F-4D97-AF65-F5344CB8AC3E}">
        <p14:creationId xmlns:p14="http://schemas.microsoft.com/office/powerpoint/2010/main" val="100718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44571" y="887481"/>
            <a:ext cx="8229600" cy="49352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lgn="l" eaLnBrk="1" hangingPunct="1">
              <a:defRPr/>
            </a:pPr>
            <a:r>
              <a:rPr lang="cs-CZ" sz="2400" dirty="0">
                <a:solidFill>
                  <a:srgbClr val="C00000"/>
                </a:solidFill>
                <a:effectLst>
                  <a:outerShdw blurRad="38100" dist="38100" dir="2700000" algn="tl">
                    <a:srgbClr val="000000">
                      <a:alpha val="43137"/>
                    </a:srgbClr>
                  </a:outerShdw>
                </a:effectLst>
              </a:rPr>
              <a:t>KRITÉRIA PRO FINÁLNÍ VÝBĚR ZNAČKY</a:t>
            </a:r>
          </a:p>
        </p:txBody>
      </p:sp>
      <p:sp>
        <p:nvSpPr>
          <p:cNvPr id="68611"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200000"/>
              </a:lnSpc>
              <a:buFont typeface="Wingdings" panose="05000000000000000000" pitchFamily="2" charset="2"/>
              <a:buChar char="§"/>
              <a:defRPr/>
            </a:pPr>
            <a:r>
              <a:rPr lang="cs-CZ" sz="1400" dirty="0"/>
              <a:t>Vyloučit jiné chráněné značky.</a:t>
            </a:r>
          </a:p>
          <a:p>
            <a:pPr eaLnBrk="1" hangingPunct="1">
              <a:lnSpc>
                <a:spcPct val="200000"/>
              </a:lnSpc>
              <a:buFont typeface="Wingdings" panose="05000000000000000000" pitchFamily="2" charset="2"/>
              <a:buChar char="§"/>
              <a:defRPr/>
            </a:pPr>
            <a:r>
              <a:rPr lang="cs-CZ" sz="1400" dirty="0"/>
              <a:t>Naznačuje jméno něco, co se týká výhod nebo kvality produktu?</a:t>
            </a:r>
          </a:p>
          <a:p>
            <a:pPr eaLnBrk="1" hangingPunct="1">
              <a:lnSpc>
                <a:spcPct val="200000"/>
              </a:lnSpc>
              <a:buFont typeface="Wingdings" panose="05000000000000000000" pitchFamily="2" charset="2"/>
              <a:buChar char="§"/>
              <a:defRPr/>
            </a:pPr>
            <a:r>
              <a:rPr lang="cs-CZ" sz="1400" dirty="0"/>
              <a:t>Je jméno krátké?</a:t>
            </a:r>
          </a:p>
          <a:p>
            <a:pPr eaLnBrk="1" hangingPunct="1">
              <a:lnSpc>
                <a:spcPct val="200000"/>
              </a:lnSpc>
              <a:buFont typeface="Wingdings" panose="05000000000000000000" pitchFamily="2" charset="2"/>
              <a:buChar char="§"/>
              <a:defRPr/>
            </a:pPr>
            <a:r>
              <a:rPr lang="cs-CZ" sz="1400" dirty="0"/>
              <a:t>Dá se lehce hláskovat?</a:t>
            </a:r>
          </a:p>
          <a:p>
            <a:pPr eaLnBrk="1" hangingPunct="1">
              <a:lnSpc>
                <a:spcPct val="200000"/>
              </a:lnSpc>
              <a:buFont typeface="Wingdings" panose="05000000000000000000" pitchFamily="2" charset="2"/>
              <a:buChar char="§"/>
              <a:defRPr/>
            </a:pPr>
            <a:r>
              <a:rPr lang="cs-CZ" sz="1400" dirty="0"/>
              <a:t>Dá se jméno lehce vyslovit?</a:t>
            </a:r>
          </a:p>
          <a:p>
            <a:pPr eaLnBrk="1" hangingPunct="1">
              <a:lnSpc>
                <a:spcPct val="200000"/>
              </a:lnSpc>
              <a:buFont typeface="Wingdings" panose="05000000000000000000" pitchFamily="2" charset="2"/>
              <a:buChar char="§"/>
              <a:defRPr/>
            </a:pPr>
            <a:r>
              <a:rPr lang="cs-CZ" sz="1400" dirty="0"/>
              <a:t>Je originální, odlišuje se od jiných?</a:t>
            </a:r>
          </a:p>
          <a:p>
            <a:pPr eaLnBrk="1" hangingPunct="1">
              <a:lnSpc>
                <a:spcPct val="200000"/>
              </a:lnSpc>
              <a:buFont typeface="Wingdings" panose="05000000000000000000" pitchFamily="2" charset="2"/>
              <a:buChar char="§"/>
              <a:defRPr/>
            </a:pPr>
            <a:r>
              <a:rPr lang="cs-CZ" sz="1400" dirty="0"/>
              <a:t>Lze jméno upravit v mezinárodním měřítku?</a:t>
            </a:r>
          </a:p>
          <a:p>
            <a:pPr eaLnBrk="1" hangingPunct="1">
              <a:defRPr/>
            </a:pPr>
            <a:endParaRPr lang="cs-CZ" sz="2400" dirty="0"/>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34</a:t>
            </a:fld>
            <a:endParaRPr lang="en-US"/>
          </a:p>
        </p:txBody>
      </p:sp>
      <p:sp>
        <p:nvSpPr>
          <p:cNvPr id="5" name="AutoShape 6"/>
          <p:cNvSpPr>
            <a:spLocks noChangeArrowheads="1"/>
          </p:cNvSpPr>
          <p:nvPr/>
        </p:nvSpPr>
        <p:spPr bwMode="auto">
          <a:xfrm>
            <a:off x="6154724" y="2309038"/>
            <a:ext cx="2120971" cy="1046186"/>
          </a:xfrm>
          <a:prstGeom prst="horizontalScroll">
            <a:avLst>
              <a:gd name="adj" fmla="val 12500"/>
            </a:avLst>
          </a:prstGeom>
          <a:gradFill rotWithShape="0">
            <a:gsLst>
              <a:gs pos="0">
                <a:srgbClr val="00765E"/>
              </a:gs>
              <a:gs pos="50000">
                <a:srgbClr val="00FFCC"/>
              </a:gs>
              <a:gs pos="100000">
                <a:srgbClr val="00765E"/>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GRADA</a:t>
            </a:r>
          </a:p>
          <a:p>
            <a:pPr>
              <a:spcBef>
                <a:spcPct val="20000"/>
              </a:spcBef>
              <a:buClr>
                <a:schemeClr val="hlink"/>
              </a:buClr>
              <a:buFont typeface="Wingdings" pitchFamily="2" charset="2"/>
              <a:buNone/>
            </a:pPr>
            <a:r>
              <a:rPr lang="cs-CZ" dirty="0"/>
              <a:t>KANZELSBERGER</a:t>
            </a:r>
          </a:p>
        </p:txBody>
      </p:sp>
      <p:sp>
        <p:nvSpPr>
          <p:cNvPr id="6" name="AutoShape 4"/>
          <p:cNvSpPr txBox="1">
            <a:spLocks noChangeArrowheads="1"/>
          </p:cNvSpPr>
          <p:nvPr/>
        </p:nvSpPr>
        <p:spPr>
          <a:xfrm>
            <a:off x="5025466" y="3675144"/>
            <a:ext cx="1905663" cy="1033960"/>
          </a:xfrm>
          <a:prstGeom prst="horizontalScroll">
            <a:avLst>
              <a:gd name="adj" fmla="val 12500"/>
            </a:avLst>
          </a:prstGeom>
          <a:gradFill rotWithShape="1">
            <a:gsLst>
              <a:gs pos="0">
                <a:srgbClr val="47762F"/>
              </a:gs>
              <a:gs pos="50000">
                <a:srgbClr val="99FF66"/>
              </a:gs>
              <a:gs pos="100000">
                <a:srgbClr val="47762F"/>
              </a:gs>
            </a:gsLst>
            <a:lin ang="5400000" scaled="1"/>
          </a:gradFill>
          <a:ln>
            <a:solidFill>
              <a:schemeClr val="tx1"/>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None/>
            </a:pPr>
            <a:r>
              <a:rPr lang="cs-CZ" sz="1800" dirty="0"/>
              <a:t>AUDI</a:t>
            </a:r>
          </a:p>
          <a:p>
            <a:pPr>
              <a:buFont typeface="Wingdings" pitchFamily="2" charset="2"/>
              <a:buNone/>
            </a:pPr>
            <a:r>
              <a:rPr lang="cs-CZ" sz="1800" dirty="0"/>
              <a:t>VOLKSWAGEN</a:t>
            </a:r>
          </a:p>
        </p:txBody>
      </p:sp>
      <p:sp>
        <p:nvSpPr>
          <p:cNvPr id="7" name="AutoShape 5"/>
          <p:cNvSpPr>
            <a:spLocks noChangeArrowheads="1"/>
          </p:cNvSpPr>
          <p:nvPr/>
        </p:nvSpPr>
        <p:spPr bwMode="auto">
          <a:xfrm>
            <a:off x="6839093" y="4698384"/>
            <a:ext cx="1835078" cy="1088267"/>
          </a:xfrm>
          <a:prstGeom prst="horizontalScroll">
            <a:avLst>
              <a:gd name="adj" fmla="val 12500"/>
            </a:avLst>
          </a:prstGeom>
          <a:gradFill rotWithShape="1">
            <a:gsLst>
              <a:gs pos="0">
                <a:srgbClr val="5E7647"/>
              </a:gs>
              <a:gs pos="50000">
                <a:srgbClr val="CCFF99"/>
              </a:gs>
              <a:gs pos="100000">
                <a:srgbClr val="5E7647"/>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FANN</a:t>
            </a:r>
          </a:p>
          <a:p>
            <a:pPr>
              <a:spcBef>
                <a:spcPct val="20000"/>
              </a:spcBef>
              <a:buClr>
                <a:schemeClr val="hlink"/>
              </a:buClr>
              <a:buFont typeface="Wingdings" pitchFamily="2" charset="2"/>
              <a:buNone/>
            </a:pPr>
            <a:r>
              <a:rPr lang="cs-CZ" dirty="0"/>
              <a:t>MARIONNAUD</a:t>
            </a:r>
          </a:p>
        </p:txBody>
      </p:sp>
    </p:spTree>
    <p:extLst>
      <p:ext uri="{BB962C8B-B14F-4D97-AF65-F5344CB8AC3E}">
        <p14:creationId xmlns:p14="http://schemas.microsoft.com/office/powerpoint/2010/main" val="1170355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952500"/>
            <a:ext cx="8229600" cy="32766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400" dirty="0">
                <a:solidFill>
                  <a:srgbClr val="C00000"/>
                </a:solidFill>
                <a:effectLst>
                  <a:outerShdw blurRad="38100" dist="38100" dir="2700000" algn="tl">
                    <a:srgbClr val="000000">
                      <a:alpha val="43137"/>
                    </a:srgbClr>
                  </a:outerShdw>
                </a:effectLst>
              </a:rPr>
              <a:t>OCHRANNÁ ZNÁMKA</a:t>
            </a:r>
          </a:p>
        </p:txBody>
      </p:sp>
      <p:sp>
        <p:nvSpPr>
          <p:cNvPr id="110595"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ct val="150000"/>
              </a:lnSpc>
              <a:buFont typeface="Wingdings" panose="05000000000000000000" pitchFamily="2" charset="2"/>
              <a:buChar char="§"/>
              <a:defRPr/>
            </a:pPr>
            <a:r>
              <a:rPr lang="cs-CZ" sz="1800" dirty="0"/>
              <a:t>jakékoliv označení, které je způsobilé odlišit výrobky nebo služby jednoho subjektu od výrobku nebo služeb jiného subjektu,</a:t>
            </a:r>
          </a:p>
          <a:p>
            <a:pPr algn="just" eaLnBrk="1" hangingPunct="1">
              <a:lnSpc>
                <a:spcPct val="150000"/>
              </a:lnSpc>
              <a:buFont typeface="Wingdings" panose="05000000000000000000" pitchFamily="2" charset="2"/>
              <a:buChar char="§"/>
              <a:defRPr/>
            </a:pPr>
            <a:r>
              <a:rPr lang="cs-CZ" sz="1800" dirty="0"/>
              <a:t>registrovaná značka s právní ochranou,</a:t>
            </a:r>
          </a:p>
          <a:p>
            <a:pPr algn="just" eaLnBrk="1" hangingPunct="1">
              <a:lnSpc>
                <a:spcPct val="150000"/>
              </a:lnSpc>
              <a:buFont typeface="Wingdings" panose="05000000000000000000" pitchFamily="2" charset="2"/>
              <a:buChar char="§"/>
              <a:defRPr/>
            </a:pPr>
            <a:r>
              <a:rPr lang="cs-CZ" sz="1800" dirty="0"/>
              <a:t>může být slovní, obrazová, kombinovaná nebo trojrozměrná.</a:t>
            </a:r>
          </a:p>
          <a:p>
            <a:pPr eaLnBrk="1" hangingPunct="1">
              <a:defRPr/>
            </a:pPr>
            <a:endParaRPr lang="cs-CZ" sz="2400" dirty="0"/>
          </a:p>
          <a:p>
            <a:pPr eaLnBrk="1" hangingPunct="1">
              <a:buFont typeface="Wingdings" pitchFamily="2" charset="2"/>
              <a:buNone/>
              <a:defRPr/>
            </a:pPr>
            <a:endParaRPr lang="cs-CZ" sz="2800" dirty="0"/>
          </a:p>
          <a:p>
            <a:pPr eaLnBrk="1" hangingPunct="1">
              <a:defRPr/>
            </a:pPr>
            <a:endParaRPr lang="cs-CZ" sz="2800" dirty="0"/>
          </a:p>
          <a:p>
            <a:pPr eaLnBrk="1" hangingPunct="1">
              <a:buFont typeface="Wingdings" pitchFamily="2" charset="2"/>
              <a:buNone/>
              <a:defRPr/>
            </a:pPr>
            <a:r>
              <a:rPr lang="cs-CZ" sz="1200" dirty="0"/>
              <a:t>                                                                                                                   </a:t>
            </a:r>
          </a:p>
          <a:p>
            <a:pPr eaLnBrk="1" hangingPunct="1">
              <a:buFont typeface="Wingdings" pitchFamily="2" charset="2"/>
              <a:buNone/>
              <a:defRPr/>
            </a:pPr>
            <a:r>
              <a:rPr lang="cs-CZ" sz="1000" dirty="0"/>
              <a:t>Zdroj: http://www.koh-i-noor.cz/</a:t>
            </a:r>
          </a:p>
        </p:txBody>
      </p:sp>
      <p:pic>
        <p:nvPicPr>
          <p:cNvPr id="41990" name="Picture 5" descr="Logo - Koh-i-noor Hardtmuth">
            <a:hlinkClick r:id="rId2"/>
          </p:cNvPr>
          <p:cNvPicPr>
            <a:picLocks noChangeAspect="1" noChangeArrowheads="1"/>
          </p:cNvPicPr>
          <p:nvPr/>
        </p:nvPicPr>
        <p:blipFill>
          <a:blip r:embed="rId3" cstate="print"/>
          <a:srcRect/>
          <a:stretch>
            <a:fillRect/>
          </a:stretch>
        </p:blipFill>
        <p:spPr bwMode="auto">
          <a:xfrm>
            <a:off x="378778" y="4631651"/>
            <a:ext cx="2829242" cy="962737"/>
          </a:xfrm>
          <a:prstGeom prst="rect">
            <a:avLst/>
          </a:prstGeom>
          <a:noFill/>
          <a:ln w="9525">
            <a:noFill/>
            <a:miter lim="800000"/>
            <a:headEnd/>
            <a:tailEnd/>
          </a:ln>
        </p:spPr>
      </p:pic>
      <p:sp>
        <p:nvSpPr>
          <p:cNvPr id="5" name="Zástupný symbol pro číslo snímku 4"/>
          <p:cNvSpPr>
            <a:spLocks noGrp="1"/>
          </p:cNvSpPr>
          <p:nvPr>
            <p:ph type="sldNum" sz="quarter" idx="12"/>
          </p:nvPr>
        </p:nvSpPr>
        <p:spPr/>
        <p:txBody>
          <a:bodyPr/>
          <a:lstStyle/>
          <a:p>
            <a:fld id="{2988AB19-9DFA-5149-B5A7-89AF79578156}" type="slidenum">
              <a:rPr lang="en-US" smtClean="0"/>
              <a:pPr/>
              <a:t>35</a:t>
            </a:fld>
            <a:endParaRPr lang="en-US"/>
          </a:p>
        </p:txBody>
      </p:sp>
    </p:spTree>
    <p:extLst>
      <p:ext uri="{BB962C8B-B14F-4D97-AF65-F5344CB8AC3E}">
        <p14:creationId xmlns:p14="http://schemas.microsoft.com/office/powerpoint/2010/main" val="2985197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633724"/>
          </a:xfrm>
          <a:noFill/>
        </p:spPr>
        <p:txBody>
          <a:bodyPr>
            <a:noAutofit/>
          </a:bodyPr>
          <a:lstStyle/>
          <a:p>
            <a:r>
              <a:rPr lang="cs-CZ" sz="2400" dirty="0">
                <a:solidFill>
                  <a:srgbClr val="C00000"/>
                </a:solidFill>
                <a:effectLst>
                  <a:outerShdw blurRad="38100" dist="38100" dir="2700000" algn="tl">
                    <a:srgbClr val="000000">
                      <a:alpha val="43137"/>
                    </a:srgbClr>
                  </a:outerShdw>
                </a:effectLst>
              </a:rPr>
              <a:t>LOGO</a:t>
            </a:r>
          </a:p>
        </p:txBody>
      </p:sp>
      <p:sp>
        <p:nvSpPr>
          <p:cNvPr id="3" name="Zástupný symbol pro obsah 2"/>
          <p:cNvSpPr>
            <a:spLocks noGrp="1"/>
          </p:cNvSpPr>
          <p:nvPr>
            <p:ph idx="1"/>
          </p:nvPr>
        </p:nvSpPr>
        <p:spPr>
          <a:noFill/>
        </p:spPr>
        <p:txBody>
          <a:bodyPr>
            <a:normAutofit/>
          </a:bodyPr>
          <a:lstStyle/>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vizuální část značky,</a:t>
            </a:r>
          </a:p>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může to být kresba, design nebo jiná grafická prezentace.</a:t>
            </a:r>
          </a:p>
          <a:p>
            <a:pPr marL="0" lvl="0" indent="0" algn="just">
              <a:buNone/>
            </a:pPr>
            <a:endParaRPr lang="cs-CZ" sz="1600" dirty="0"/>
          </a:p>
          <a:p>
            <a:pPr marL="0" lvl="0" indent="0" algn="just">
              <a:lnSpc>
                <a:spcPct val="150000"/>
              </a:lnSpc>
              <a:buNone/>
            </a:pPr>
            <a:r>
              <a:rPr lang="cs-CZ" sz="1600" dirty="0"/>
              <a:t>Loga značek koncernu Volkswagen</a:t>
            </a:r>
          </a:p>
          <a:p>
            <a:pPr marL="0" lvl="0" indent="0" algn="just">
              <a:lnSpc>
                <a:spcPct val="150000"/>
              </a:lnSpc>
              <a:buNone/>
            </a:pPr>
            <a:endParaRPr lang="cs-CZ" sz="1600" dirty="0"/>
          </a:p>
        </p:txBody>
      </p:sp>
      <p:pic>
        <p:nvPicPr>
          <p:cNvPr id="1026" name="Picture 2" descr="E:\YMZN (12.02.2021)\loga-znacek-koncernu-volkswag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60823"/>
            <a:ext cx="7429500" cy="314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95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D3C3DB4-C217-4BEC-9375-A9E58A4ED050}"/>
              </a:ext>
            </a:extLst>
          </p:cNvPr>
          <p:cNvSpPr>
            <a:spLocks noGrp="1"/>
          </p:cNvSpPr>
          <p:nvPr>
            <p:ph type="title"/>
          </p:nvPr>
        </p:nvSpPr>
        <p:spPr>
          <a:xfrm>
            <a:off x="2762250" y="1303020"/>
            <a:ext cx="3619500" cy="1226820"/>
          </a:xfrm>
        </p:spPr>
        <p:txBody>
          <a:bodyPr>
            <a:normAutofit/>
          </a:bodyPr>
          <a:lstStyle/>
          <a:p>
            <a:r>
              <a:rPr lang="cs-CZ" sz="2400" i="1" dirty="0">
                <a:ln w="0"/>
                <a:effectLst>
                  <a:outerShdw blurRad="38100" dist="19050" dir="2700000" algn="tl" rotWithShape="0">
                    <a:schemeClr val="dk1">
                      <a:alpha val="40000"/>
                    </a:schemeClr>
                  </a:outerShdw>
                </a:effectLst>
                <a:latin typeface="+mn-lt"/>
              </a:rPr>
              <a:t>Děkuji vám za pozornost</a:t>
            </a:r>
            <a:br>
              <a:rPr lang="cs-CZ" sz="2400" i="1" dirty="0">
                <a:ln w="0"/>
                <a:effectLst>
                  <a:outerShdw blurRad="38100" dist="19050" dir="2700000" algn="tl" rotWithShape="0">
                    <a:schemeClr val="dk1">
                      <a:alpha val="40000"/>
                    </a:schemeClr>
                  </a:outerShdw>
                </a:effectLst>
                <a:latin typeface="+mn-lt"/>
              </a:rPr>
            </a:br>
            <a:r>
              <a:rPr lang="cs-CZ" sz="2400" i="1" dirty="0">
                <a:ln w="0"/>
                <a:effectLst>
                  <a:outerShdw blurRad="38100" dist="19050" dir="2700000" algn="tl" rotWithShape="0">
                    <a:schemeClr val="dk1">
                      <a:alpha val="40000"/>
                    </a:schemeClr>
                  </a:outerShdw>
                </a:effectLst>
                <a:latin typeface="+mn-lt"/>
              </a:rPr>
              <a:t>a těším se na příště</a:t>
            </a:r>
            <a:endParaRPr lang="cs-CZ" sz="2400" i="1" dirty="0"/>
          </a:p>
        </p:txBody>
      </p:sp>
      <p:pic>
        <p:nvPicPr>
          <p:cNvPr id="6" name="Zástupný obsah 5">
            <a:extLst>
              <a:ext uri="{FF2B5EF4-FFF2-40B4-BE49-F238E27FC236}">
                <a16:creationId xmlns:a16="http://schemas.microsoft.com/office/drawing/2014/main" xmlns="" id="{E60F2DEA-4A4E-4B81-94D0-D20AEA7998AC}"/>
              </a:ext>
            </a:extLst>
          </p:cNvPr>
          <p:cNvPicPr>
            <a:picLocks noGrp="1" noChangeAspect="1"/>
          </p:cNvPicPr>
          <p:nvPr>
            <p:ph idx="1"/>
          </p:nvPr>
        </p:nvPicPr>
        <p:blipFill>
          <a:blip r:embed="rId2"/>
          <a:stretch>
            <a:fillRect/>
          </a:stretch>
        </p:blipFill>
        <p:spPr>
          <a:xfrm>
            <a:off x="1433968" y="3338026"/>
            <a:ext cx="2656563" cy="2656563"/>
          </a:xfrm>
          <a:prstGeom prst="rect">
            <a:avLst/>
          </a:prstGeom>
        </p:spPr>
      </p:pic>
    </p:spTree>
    <p:extLst>
      <p:ext uri="{BB962C8B-B14F-4D97-AF65-F5344CB8AC3E}">
        <p14:creationId xmlns:p14="http://schemas.microsoft.com/office/powerpoint/2010/main" val="1391172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736979"/>
            <a:ext cx="8229600" cy="49286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800" b="1" dirty="0"/>
              <a:t>BRAND/ZNAČKA</a:t>
            </a:r>
          </a:p>
        </p:txBody>
      </p:sp>
      <p:sp>
        <p:nvSpPr>
          <p:cNvPr id="109571" name="Rectangle 3"/>
          <p:cNvSpPr>
            <a:spLocks noGrp="1" noChangeArrowheads="1"/>
          </p:cNvSpPr>
          <p:nvPr>
            <p:ph type="body" idx="1"/>
          </p:nvPr>
        </p:nvSpPr>
        <p:spPr>
          <a:xfrm>
            <a:off x="509801" y="1514760"/>
            <a:ext cx="8370728" cy="445954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R="0" lvl="0" algn="just" defTabSz="457200" rtl="0" eaLnBrk="1" fontAlgn="auto" latinLnBrk="0" hangingPunct="1">
              <a:spcBef>
                <a:spcPts val="600"/>
              </a:spcBef>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podstatou </a:t>
            </a:r>
            <a:r>
              <a:rPr kumimoji="0" lang="cs-CZ" sz="1600" b="1" i="0" u="none" strike="noStrike" kern="1200" cap="none" spc="0" normalizeH="0" baseline="0" noProof="0" dirty="0">
                <a:ln>
                  <a:noFill/>
                </a:ln>
                <a:solidFill>
                  <a:prstClr val="black"/>
                </a:solidFill>
                <a:effectLst/>
                <a:uLnTx/>
                <a:uFillTx/>
                <a:ea typeface="+mn-ea"/>
                <a:cs typeface="+mn-cs"/>
              </a:rPr>
              <a:t>brandingu</a:t>
            </a:r>
            <a:r>
              <a:rPr kumimoji="0" lang="cs-CZ" sz="1600" b="0" i="0" u="none" strike="noStrike" kern="1200" cap="none" spc="0" normalizeH="0" baseline="0" noProof="0" dirty="0">
                <a:ln>
                  <a:noFill/>
                </a:ln>
                <a:solidFill>
                  <a:prstClr val="black"/>
                </a:solidFill>
                <a:effectLst/>
                <a:uLnTx/>
                <a:uFillTx/>
                <a:ea typeface="+mn-ea"/>
                <a:cs typeface="+mn-cs"/>
              </a:rPr>
              <a:t> jsou činnosti, jejichž cílem je získat požadované postavení značky </a:t>
            </a:r>
            <a:br>
              <a:rPr kumimoji="0" lang="cs-CZ" sz="1600" b="0" i="0" u="none" strike="noStrike" kern="1200" cap="none" spc="0" normalizeH="0" baseline="0" noProof="0" dirty="0">
                <a:ln>
                  <a:noFill/>
                </a:ln>
                <a:solidFill>
                  <a:prstClr val="black"/>
                </a:solidFill>
                <a:effectLst/>
                <a:uLnTx/>
                <a:uFillTx/>
                <a:ea typeface="+mn-ea"/>
                <a:cs typeface="+mn-cs"/>
              </a:rPr>
            </a:br>
            <a:r>
              <a:rPr kumimoji="0" lang="cs-CZ" sz="1600" b="0" i="0" u="none" strike="noStrike" kern="1200" cap="none" spc="0" normalizeH="0" baseline="0" noProof="0" dirty="0">
                <a:ln>
                  <a:noFill/>
                </a:ln>
                <a:solidFill>
                  <a:prstClr val="black"/>
                </a:solidFill>
                <a:effectLst/>
                <a:uLnTx/>
                <a:uFillTx/>
                <a:ea typeface="+mn-ea"/>
                <a:cs typeface="+mn-cs"/>
              </a:rPr>
              <a:t>v myslích jejich zákazníků, tedy vytvořit  pozitivní postoje zákazníků ke značce,</a:t>
            </a:r>
          </a:p>
          <a:p>
            <a:pPr algn="just" eaLnBrk="1" hangingPunct="1">
              <a:spcBef>
                <a:spcPts val="600"/>
              </a:spcBef>
              <a:buFont typeface="Wingdings" panose="05000000000000000000" pitchFamily="2" charset="2"/>
              <a:buChar char="§"/>
              <a:defRPr/>
            </a:pPr>
            <a:r>
              <a:rPr lang="cs-CZ" sz="1600" dirty="0"/>
              <a:t>značka je označením, pod kterým se výrobek nebo služba prodává,</a:t>
            </a:r>
          </a:p>
          <a:p>
            <a:pPr algn="just" eaLnBrk="1" hangingPunct="1">
              <a:spcBef>
                <a:spcPts val="600"/>
              </a:spcBef>
              <a:buFont typeface="Wingdings" panose="05000000000000000000" pitchFamily="2" charset="2"/>
              <a:buChar char="§"/>
              <a:defRPr/>
            </a:pPr>
            <a:r>
              <a:rPr lang="cs-CZ" sz="1600" dirty="0"/>
              <a:t>značka je pro firmu </a:t>
            </a:r>
            <a:r>
              <a:rPr lang="cs-CZ" sz="1600" b="1" dirty="0"/>
              <a:t>identifikace</a:t>
            </a:r>
            <a:r>
              <a:rPr lang="cs-CZ" sz="1600" dirty="0"/>
              <a:t> – jméno, symbol,  design nebo jejich kombinace, s jejichž pomocí může poskytnout svému zboží zvláštní postavení, které vyniká vůči jiným dodavatelům,</a:t>
            </a:r>
          </a:p>
          <a:p>
            <a:pPr algn="just" eaLnBrk="1" hangingPunct="1">
              <a:spcBef>
                <a:spcPts val="600"/>
              </a:spcBef>
              <a:buFont typeface="Wingdings" panose="05000000000000000000" pitchFamily="2" charset="2"/>
              <a:buChar char="§"/>
              <a:defRPr/>
            </a:pPr>
            <a:r>
              <a:rPr lang="cs-CZ" sz="1600" b="1" dirty="0"/>
              <a:t>pro zákazníka</a:t>
            </a:r>
            <a:r>
              <a:rPr lang="cs-CZ" sz="1600" dirty="0"/>
              <a:t> je značka asociací, podnětem, motivací ke koupi.</a:t>
            </a:r>
          </a:p>
          <a:p>
            <a:pPr marL="0" indent="0" algn="ctr" eaLnBrk="1" hangingPunct="1">
              <a:spcBef>
                <a:spcPts val="0"/>
              </a:spcBef>
              <a:buNone/>
              <a:defRPr/>
            </a:pPr>
            <a:endParaRPr lang="cs-CZ" sz="1600" b="1" i="1" dirty="0">
              <a:solidFill>
                <a:srgbClr val="C00000"/>
              </a:solidFill>
            </a:endParaRPr>
          </a:p>
          <a:p>
            <a:pPr marL="0" indent="0" algn="ctr" eaLnBrk="1" hangingPunct="1">
              <a:spcBef>
                <a:spcPts val="0"/>
              </a:spcBef>
              <a:buNone/>
              <a:defRPr/>
            </a:pPr>
            <a:r>
              <a:rPr lang="cs-CZ" sz="1600" b="1" i="1" dirty="0">
                <a:solidFill>
                  <a:srgbClr val="C00000"/>
                </a:solidFill>
              </a:rPr>
              <a:t>„Každá značka má svůj příběh.“</a:t>
            </a:r>
          </a:p>
          <a:p>
            <a:pPr eaLnBrk="1" hangingPunct="1">
              <a:spcBef>
                <a:spcPts val="600"/>
              </a:spcBef>
              <a:spcAft>
                <a:spcPts val="600"/>
              </a:spcAft>
              <a:buFont typeface="Wingdings" pitchFamily="2" charset="2"/>
              <a:buNone/>
              <a:defRPr/>
            </a:pPr>
            <a:endParaRPr lang="cs-CZ" sz="2400" dirty="0"/>
          </a:p>
        </p:txBody>
      </p:sp>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536" y="3803455"/>
            <a:ext cx="4944717" cy="217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457200" y="5974307"/>
            <a:ext cx="8229600" cy="284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lgn="ctr" defTabSz="457200" rtl="0" eaLnBrk="1" latinLnBrk="0" hangingPunct="1">
              <a:spcBef>
                <a:spcPct val="0"/>
              </a:spcBef>
              <a:buNone/>
              <a:defRPr sz="4400" b="0" i="0" u="none"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j-ea"/>
                <a:cs typeface="+mj-cs"/>
              </a:rPr>
              <a:t>Zdroj: </a:t>
            </a:r>
            <a:r>
              <a:rPr kumimoji="0" lang="cs-CZ" sz="1000" b="0" i="0" u="none" strike="noStrike" kern="1200" cap="none" spc="0" normalizeH="0" baseline="0" noProof="0" dirty="0" err="1">
                <a:ln>
                  <a:noFill/>
                </a:ln>
                <a:solidFill>
                  <a:prstClr val="black"/>
                </a:solidFill>
                <a:effectLst/>
                <a:uLnTx/>
                <a:uFillTx/>
                <a:latin typeface="Calibri"/>
                <a:ea typeface="+mj-ea"/>
                <a:cs typeface="+mj-cs"/>
              </a:rPr>
              <a:t>Old</a:t>
            </a:r>
            <a:r>
              <a:rPr kumimoji="0" lang="cs-CZ" sz="1000" b="0" i="0" u="none" strike="noStrike" kern="1200" cap="none" spc="0" normalizeH="0" baseline="0" noProof="0" dirty="0">
                <a:ln>
                  <a:noFill/>
                </a:ln>
                <a:solidFill>
                  <a:prstClr val="black"/>
                </a:solidFill>
                <a:effectLst/>
                <a:uLnTx/>
                <a:uFillTx/>
                <a:latin typeface="Calibri"/>
                <a:ea typeface="+mj-ea"/>
                <a:cs typeface="+mj-cs"/>
              </a:rPr>
              <a:t> </a:t>
            </a:r>
            <a:r>
              <a:rPr kumimoji="0" lang="cs-CZ" sz="1000" b="0" i="0" u="none" strike="noStrike" kern="1200" cap="none" spc="0" normalizeH="0" baseline="0" noProof="0" dirty="0" err="1">
                <a:ln>
                  <a:noFill/>
                </a:ln>
                <a:solidFill>
                  <a:prstClr val="black"/>
                </a:solidFill>
                <a:effectLst/>
                <a:uLnTx/>
                <a:uFillTx/>
                <a:latin typeface="Calibri"/>
                <a:ea typeface="+mj-ea"/>
                <a:cs typeface="+mj-cs"/>
              </a:rPr>
              <a:t>Spice</a:t>
            </a:r>
            <a:r>
              <a:rPr kumimoji="0" lang="cs-CZ" sz="1000" b="0" i="0" u="none" strike="noStrike" kern="1200" cap="none" spc="0" normalizeH="0" baseline="0" noProof="0" dirty="0">
                <a:ln>
                  <a:noFill/>
                </a:ln>
                <a:solidFill>
                  <a:prstClr val="black"/>
                </a:solidFill>
                <a:effectLst/>
                <a:uLnTx/>
                <a:uFillTx/>
                <a:latin typeface="Calibri"/>
                <a:ea typeface="+mj-ea"/>
                <a:cs typeface="+mj-cs"/>
              </a:rPr>
              <a:t> Česká republika, </a:t>
            </a:r>
            <a:r>
              <a:rPr kumimoji="0" lang="cs-CZ" sz="1000" b="0" i="0" u="none" strike="noStrike" kern="1200" cap="none" spc="0" normalizeH="0" baseline="0" noProof="0" dirty="0">
                <a:ln>
                  <a:noFill/>
                </a:ln>
                <a:solidFill>
                  <a:prstClr val="black"/>
                </a:solidFill>
                <a:effectLst/>
                <a:uLnTx/>
                <a:uFillTx/>
                <a:latin typeface="Calibri"/>
                <a:ea typeface="+mj-ea"/>
                <a:cs typeface="+mj-cs"/>
                <a:hlinkClick r:id="rId3"/>
              </a:rPr>
              <a:t>https://www.facebook.com/OldSpiceCeskarepublika/</a:t>
            </a:r>
            <a:r>
              <a:rPr kumimoji="0" lang="cs-CZ" sz="1000" b="0" i="0" u="none" strike="noStrike" kern="1200" cap="none" spc="0" normalizeH="0" baseline="0" noProof="0" dirty="0">
                <a:ln>
                  <a:noFill/>
                </a:ln>
                <a:solidFill>
                  <a:prstClr val="black"/>
                </a:solidFill>
                <a:effectLst/>
                <a:uLnTx/>
                <a:uFillTx/>
                <a:latin typeface="Calibri"/>
                <a:ea typeface="+mj-ea"/>
                <a:cs typeface="+mj-cs"/>
              </a:rPr>
              <a:t> (data k 25. 10. 2021).</a:t>
            </a:r>
          </a:p>
        </p:txBody>
      </p:sp>
    </p:spTree>
    <p:extLst>
      <p:ext uri="{BB962C8B-B14F-4D97-AF65-F5344CB8AC3E}">
        <p14:creationId xmlns:p14="http://schemas.microsoft.com/office/powerpoint/2010/main" val="127206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Pojem „značka“</a:t>
            </a:r>
          </a:p>
        </p:txBody>
      </p:sp>
      <p:sp>
        <p:nvSpPr>
          <p:cNvPr id="3" name="Zástupný symbol pro obsah 2"/>
          <p:cNvSpPr>
            <a:spLocks noGrp="1"/>
          </p:cNvSpPr>
          <p:nvPr>
            <p:ph idx="1"/>
          </p:nvPr>
        </p:nvSpPr>
        <p:spPr>
          <a:noFill/>
        </p:spPr>
        <p:txBody>
          <a:bodyPr>
            <a:normAutofit lnSpcReduction="10000"/>
          </a:bodyPr>
          <a:lstStyle/>
          <a:p>
            <a:pPr lvl="0" algn="just">
              <a:lnSpc>
                <a:spcPct val="150000"/>
              </a:lnSpc>
              <a:spcBef>
                <a:spcPts val="200"/>
              </a:spcBef>
              <a:buFont typeface="Wingdings" panose="05000000000000000000" pitchFamily="2" charset="2"/>
              <a:buChar char="§"/>
            </a:pPr>
            <a:r>
              <a:rPr lang="cs-CZ" sz="1600" b="1" dirty="0"/>
              <a:t>Značka </a:t>
            </a:r>
            <a:r>
              <a:rPr lang="cs-CZ" sz="1600" dirty="0"/>
              <a:t>(anglicky </a:t>
            </a:r>
            <a:r>
              <a:rPr lang="cs-CZ" sz="1600" i="1" dirty="0"/>
              <a:t>„</a:t>
            </a:r>
            <a:r>
              <a:rPr lang="cs-CZ" sz="1600" i="1" dirty="0" err="1"/>
              <a:t>brands</a:t>
            </a:r>
            <a:r>
              <a:rPr lang="cs-CZ" sz="1600" i="1" dirty="0"/>
              <a:t>“</a:t>
            </a:r>
            <a:r>
              <a:rPr lang="cs-CZ" sz="1600" dirty="0"/>
              <a:t>) slouží po celá staletí k rozlišování produktů jednotlivých výrobců.</a:t>
            </a:r>
          </a:p>
          <a:p>
            <a:pPr lvl="0" algn="just">
              <a:lnSpc>
                <a:spcPct val="150000"/>
              </a:lnSpc>
              <a:spcBef>
                <a:spcPts val="200"/>
              </a:spcBef>
              <a:buFont typeface="Wingdings" panose="05000000000000000000" pitchFamily="2" charset="2"/>
              <a:buChar char="§"/>
            </a:pPr>
            <a:r>
              <a:rPr lang="cs-CZ" sz="1600" b="1" dirty="0"/>
              <a:t>Značka </a:t>
            </a:r>
            <a:r>
              <a:rPr lang="cs-CZ" sz="1600" dirty="0"/>
              <a:t>je „jméno, termín, označení, symbol či design, nebo kombinace těchto pojmů sloužící </a:t>
            </a:r>
            <a:br>
              <a:rPr lang="cs-CZ" sz="1600" dirty="0"/>
            </a:br>
            <a:r>
              <a:rPr lang="cs-CZ" sz="1600" dirty="0"/>
              <a:t>k identifikaci výrobků a služeb jednoho či více prodejců a k jejich odlišení v konkurenci trhu“ (definice dle Americké marketingové asociace/</a:t>
            </a:r>
            <a:r>
              <a:rPr lang="cs-CZ" sz="1600" i="1" dirty="0" err="1"/>
              <a:t>American</a:t>
            </a:r>
            <a:r>
              <a:rPr lang="cs-CZ" sz="1600" i="1" dirty="0"/>
              <a:t> Marketing </a:t>
            </a:r>
            <a:r>
              <a:rPr lang="cs-CZ" sz="1600" i="1" dirty="0" err="1"/>
              <a:t>Association</a:t>
            </a:r>
            <a:r>
              <a:rPr lang="cs-CZ" sz="1600" dirty="0"/>
              <a:t>, AMA).</a:t>
            </a:r>
          </a:p>
          <a:p>
            <a:pPr lvl="0" algn="just">
              <a:lnSpc>
                <a:spcPct val="150000"/>
              </a:lnSpc>
              <a:spcBef>
                <a:spcPts val="200"/>
              </a:spcBef>
              <a:buFont typeface="Wingdings" panose="05000000000000000000" pitchFamily="2" charset="2"/>
              <a:buChar char="§"/>
            </a:pPr>
            <a:r>
              <a:rPr lang="cs-CZ" sz="1600" b="1" dirty="0"/>
              <a:t>Značka</a:t>
            </a:r>
            <a:r>
              <a:rPr lang="cs-CZ" sz="1600" dirty="0"/>
              <a:t> je komplexní koncept, který vytváří hodnotu organizace a pro každou organizaci představuje množství důležitých funkcí.</a:t>
            </a:r>
          </a:p>
          <a:p>
            <a:pPr lvl="0" algn="just">
              <a:lnSpc>
                <a:spcPct val="150000"/>
              </a:lnSpc>
              <a:spcBef>
                <a:spcPts val="200"/>
              </a:spcBef>
              <a:buFont typeface="Wingdings" panose="05000000000000000000" pitchFamily="2" charset="2"/>
              <a:buChar char="§"/>
            </a:pPr>
            <a:r>
              <a:rPr lang="cs-CZ" sz="1600" b="1" dirty="0"/>
              <a:t>Značky</a:t>
            </a:r>
            <a:r>
              <a:rPr lang="cs-CZ" sz="1600" dirty="0"/>
              <a:t> vytváří hlavní ekonomickou sílu globální ekonomiky, přinášejí tržní hodnotu, bohatství majitelů, prosperitu a kulturu.</a:t>
            </a:r>
          </a:p>
          <a:p>
            <a:pPr lvl="0" algn="just">
              <a:lnSpc>
                <a:spcPct val="150000"/>
              </a:lnSpc>
              <a:spcBef>
                <a:spcPts val="200"/>
              </a:spcBef>
              <a:buFont typeface="Wingdings" panose="05000000000000000000" pitchFamily="2" charset="2"/>
              <a:buChar char="§"/>
            </a:pPr>
            <a:r>
              <a:rPr lang="cs-CZ" sz="1600" b="1" dirty="0"/>
              <a:t>Značky</a:t>
            </a:r>
            <a:r>
              <a:rPr lang="cs-CZ" sz="1600" dirty="0"/>
              <a:t> se staly nejhodnotnějším aktivem společností spojujícím znalosti, umění, vědu </a:t>
            </a:r>
            <a:br>
              <a:rPr lang="cs-CZ" sz="1600" dirty="0"/>
            </a:br>
            <a:r>
              <a:rPr lang="cs-CZ" sz="1600" dirty="0"/>
              <a:t>a každodenní práci jednotlivců.</a:t>
            </a:r>
          </a:p>
          <a:p>
            <a:pPr lvl="0" algn="just">
              <a:lnSpc>
                <a:spcPct val="150000"/>
              </a:lnSpc>
              <a:spcBef>
                <a:spcPts val="200"/>
              </a:spcBef>
              <a:buFont typeface="Wingdings" panose="05000000000000000000" pitchFamily="2" charset="2"/>
              <a:buChar char="§"/>
            </a:pPr>
            <a:r>
              <a:rPr lang="cs-CZ" sz="1600" b="1" dirty="0"/>
              <a:t>Značky</a:t>
            </a:r>
            <a:r>
              <a:rPr lang="cs-CZ" sz="1600" dirty="0"/>
              <a:t> se staly výsostným symbolem toho, co je dobré, pravdivé a krásné na globální ekonomice.</a:t>
            </a:r>
          </a:p>
          <a:p>
            <a:pPr marL="0" lvl="0" indent="0" algn="just">
              <a:lnSpc>
                <a:spcPct val="150000"/>
              </a:lnSpc>
              <a:buNone/>
            </a:pPr>
            <a:endParaRPr lang="cs-CZ" sz="1600" dirty="0">
              <a:cs typeface="Arial"/>
            </a:endParaRPr>
          </a:p>
          <a:p>
            <a:endParaRPr lang="cs-CZ" sz="2400" dirty="0"/>
          </a:p>
        </p:txBody>
      </p:sp>
    </p:spTree>
    <p:extLst>
      <p:ext uri="{BB962C8B-B14F-4D97-AF65-F5344CB8AC3E}">
        <p14:creationId xmlns:p14="http://schemas.microsoft.com/office/powerpoint/2010/main" val="401744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Hodnota značky</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dirty="0"/>
              <a:t>Značky jsou víc než jen jména a </a:t>
            </a:r>
            <a:r>
              <a:rPr lang="cs-CZ" sz="1600" dirty="0" smtClean="0"/>
              <a:t>symboly.</a:t>
            </a:r>
            <a:endParaRPr lang="cs-CZ" sz="1600" dirty="0"/>
          </a:p>
          <a:p>
            <a:pPr lvl="0" algn="just">
              <a:lnSpc>
                <a:spcPct val="150000"/>
              </a:lnSpc>
              <a:buFont typeface="Wingdings" panose="05000000000000000000" pitchFamily="2" charset="2"/>
              <a:buChar char="§"/>
            </a:pPr>
            <a:r>
              <a:rPr lang="cs-CZ" sz="1600" dirty="0"/>
              <a:t>Značky představují způsob, jakým spotřebitelé vnímají produkty a jejich vlastnosti a co k nim cítí – tedy vše, co výrobek či služba pro spotřebitele </a:t>
            </a:r>
            <a:r>
              <a:rPr lang="cs-CZ" sz="1600" dirty="0" smtClean="0"/>
              <a:t>znamená.</a:t>
            </a:r>
            <a:endParaRPr lang="cs-CZ" sz="1600" dirty="0"/>
          </a:p>
          <a:p>
            <a:pPr lvl="0" algn="just">
              <a:lnSpc>
                <a:spcPct val="150000"/>
              </a:lnSpc>
              <a:buFont typeface="Wingdings" panose="05000000000000000000" pitchFamily="2" charset="2"/>
              <a:buChar char="§"/>
            </a:pPr>
            <a:r>
              <a:rPr lang="cs-CZ" sz="1600" dirty="0"/>
              <a:t>Značky se liší podle významu a hodnoty, kterou na trhu </a:t>
            </a:r>
            <a:r>
              <a:rPr lang="cs-CZ" sz="1600" dirty="0" smtClean="0"/>
              <a:t>mají.</a:t>
            </a:r>
            <a:endParaRPr lang="cs-CZ" sz="1600" dirty="0"/>
          </a:p>
          <a:p>
            <a:pPr lvl="0" algn="just">
              <a:lnSpc>
                <a:spcPct val="150000"/>
              </a:lnSpc>
              <a:buFont typeface="Wingdings" panose="05000000000000000000" pitchFamily="2" charset="2"/>
              <a:buChar char="§"/>
            </a:pPr>
            <a:r>
              <a:rPr lang="cs-CZ" sz="1600" dirty="0"/>
              <a:t>Některé jsou většině kupujících do jisté míry neznámé, jiné jsou mezi spotřebiteli známé </a:t>
            </a:r>
            <a:r>
              <a:rPr lang="cs-CZ" sz="1600" dirty="0" smtClean="0"/>
              <a:t>velmi.</a:t>
            </a:r>
            <a:endParaRPr lang="cs-CZ" sz="1600" dirty="0"/>
          </a:p>
          <a:p>
            <a:pPr lvl="0" algn="just">
              <a:lnSpc>
                <a:spcPct val="150000"/>
              </a:lnSpc>
              <a:buFont typeface="Wingdings" panose="05000000000000000000" pitchFamily="2" charset="2"/>
              <a:buChar char="§"/>
            </a:pPr>
            <a:r>
              <a:rPr lang="cs-CZ" sz="1600" dirty="0"/>
              <a:t>Silné značky mají vysokou </a:t>
            </a:r>
            <a:r>
              <a:rPr lang="cs-CZ" sz="1600" dirty="0" smtClean="0"/>
              <a:t>hodnotu.</a:t>
            </a:r>
            <a:endParaRPr lang="cs-CZ" sz="1600" dirty="0"/>
          </a:p>
          <a:p>
            <a:pPr lvl="0" algn="just">
              <a:lnSpc>
                <a:spcPct val="150000"/>
              </a:lnSpc>
              <a:buFont typeface="Wingdings" panose="05000000000000000000" pitchFamily="2" charset="2"/>
              <a:buChar char="§"/>
            </a:pPr>
            <a:r>
              <a:rPr lang="cs-CZ" sz="1600" dirty="0"/>
              <a:t>Hodnota značky – představuje pozitivní rozdíl, kterým se projeví znalost značky na odezvě zákazníka na výrobek či </a:t>
            </a:r>
            <a:r>
              <a:rPr lang="cs-CZ" sz="1600" dirty="0" smtClean="0"/>
              <a:t>službu.</a:t>
            </a:r>
            <a:endParaRPr lang="cs-CZ" sz="1600" dirty="0"/>
          </a:p>
          <a:p>
            <a:pPr lvl="0" algn="just">
              <a:lnSpc>
                <a:spcPct val="150000"/>
              </a:lnSpc>
              <a:buFont typeface="Wingdings" panose="05000000000000000000" pitchFamily="2" charset="2"/>
              <a:buChar char="§"/>
            </a:pPr>
            <a:r>
              <a:rPr lang="cs-CZ" sz="1600" dirty="0"/>
              <a:t>Hodnota značky – vychází z vysoké loajality, známého jména, vnímané kvality, silných asociací, které se s ní pojí, a z dalších výhod, např. patentů, obchodních známek a vztahů s </a:t>
            </a:r>
            <a:r>
              <a:rPr lang="cs-CZ" sz="1600" dirty="0" smtClean="0"/>
              <a:t>distributory.</a:t>
            </a:r>
            <a:endParaRPr lang="cs-CZ" sz="1600" dirty="0"/>
          </a:p>
          <a:p>
            <a:pPr algn="just">
              <a:lnSpc>
                <a:spcPct val="150000"/>
              </a:lnSpc>
              <a:buFont typeface="Wingdings" panose="05000000000000000000" pitchFamily="2" charset="2"/>
              <a:buChar char="§"/>
            </a:pPr>
            <a:r>
              <a:rPr lang="cs-CZ" sz="1600" dirty="0"/>
              <a:t>Značky, které si získaly větší loajalitu, mají známější místo, vyšší vnímanou kvalitu a vyvolávají silné asociace. </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178175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Hodnotná značka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Je cenným aktivem </a:t>
            </a:r>
            <a:r>
              <a:rPr lang="cs-CZ" sz="1600" dirty="0" smtClean="0"/>
              <a:t>firmy.</a:t>
            </a:r>
            <a:endParaRPr lang="cs-CZ" sz="1600" dirty="0"/>
          </a:p>
          <a:p>
            <a:pPr lvl="0" algn="just">
              <a:lnSpc>
                <a:spcPct val="150000"/>
              </a:lnSpc>
              <a:buFont typeface="Wingdings" panose="05000000000000000000" pitchFamily="2" charset="2"/>
              <a:buChar char="§"/>
            </a:pPr>
            <a:r>
              <a:rPr lang="cs-CZ" sz="1600" dirty="0"/>
              <a:t>Firmy se snaží zvyšovat hodnotu svých </a:t>
            </a:r>
            <a:r>
              <a:rPr lang="cs-CZ" sz="1600" dirty="0" smtClean="0"/>
              <a:t>značek.</a:t>
            </a:r>
            <a:endParaRPr lang="cs-CZ" sz="1600" dirty="0"/>
          </a:p>
          <a:p>
            <a:pPr lvl="0" algn="just">
              <a:lnSpc>
                <a:spcPct val="150000"/>
              </a:lnSpc>
              <a:buFont typeface="Wingdings" panose="05000000000000000000" pitchFamily="2" charset="2"/>
              <a:buChar char="§"/>
            </a:pPr>
            <a:r>
              <a:rPr lang="cs-CZ" sz="1600" dirty="0"/>
              <a:t>Hodnocení značek je proces odhadu jejich celkové finanční </a:t>
            </a:r>
            <a:r>
              <a:rPr lang="cs-CZ" sz="1600" dirty="0" smtClean="0"/>
              <a:t>hodnoty.</a:t>
            </a:r>
            <a:endParaRPr lang="cs-CZ" sz="1600" dirty="0"/>
          </a:p>
          <a:p>
            <a:pPr lvl="0" algn="just">
              <a:lnSpc>
                <a:spcPct val="150000"/>
              </a:lnSpc>
              <a:buFont typeface="Wingdings" panose="05000000000000000000" pitchFamily="2" charset="2"/>
              <a:buChar char="§"/>
            </a:pPr>
            <a:r>
              <a:rPr lang="cs-CZ" sz="1600" dirty="0"/>
              <a:t>Měření skutečné hodnoty značky není </a:t>
            </a:r>
            <a:r>
              <a:rPr lang="cs-CZ" sz="1600" dirty="0" smtClean="0"/>
              <a:t>jednoduché.</a:t>
            </a:r>
            <a:endParaRPr lang="cs-CZ" sz="1600" dirty="0"/>
          </a:p>
          <a:p>
            <a:pPr lvl="0" algn="just">
              <a:lnSpc>
                <a:spcPct val="150000"/>
              </a:lnSpc>
              <a:buFont typeface="Wingdings" panose="05000000000000000000" pitchFamily="2" charset="2"/>
              <a:buChar char="§"/>
            </a:pPr>
            <a:r>
              <a:rPr lang="cs-CZ" sz="1600" dirty="0"/>
              <a:t>Hodnota značky se stala klíčovým strategickým </a:t>
            </a:r>
            <a:r>
              <a:rPr lang="cs-CZ" sz="1600" dirty="0" smtClean="0"/>
              <a:t>aktivem.</a:t>
            </a: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647667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Historická období značek</a:t>
            </a:r>
          </a:p>
        </p:txBody>
      </p:sp>
      <p:sp>
        <p:nvSpPr>
          <p:cNvPr id="3" name="Zástupný symbol pro obsah 2"/>
          <p:cNvSpPr>
            <a:spLocks noGrp="1"/>
          </p:cNvSpPr>
          <p:nvPr>
            <p:ph idx="1"/>
          </p:nvPr>
        </p:nvSpPr>
        <p:spPr>
          <a:noFill/>
        </p:spPr>
        <p:txBody>
          <a:bodyPr>
            <a:normAutofit/>
          </a:bodyPr>
          <a:lstStyle/>
          <a:p>
            <a:pPr algn="just">
              <a:lnSpc>
                <a:spcPct val="150000"/>
              </a:lnSpc>
              <a:buFont typeface="Wingdings" panose="05000000000000000000" pitchFamily="2" charset="2"/>
              <a:buChar char="§"/>
            </a:pPr>
            <a:r>
              <a:rPr lang="cs-CZ" sz="1600" b="1" dirty="0"/>
              <a:t>Slovo </a:t>
            </a:r>
            <a:r>
              <a:rPr lang="cs-CZ" sz="1600" b="1" i="1" dirty="0"/>
              <a:t>„</a:t>
            </a:r>
            <a:r>
              <a:rPr lang="cs-CZ" sz="1600" b="1" i="1" dirty="0" err="1"/>
              <a:t>brand</a:t>
            </a:r>
            <a:r>
              <a:rPr lang="cs-CZ" sz="1600" b="1" i="1" dirty="0"/>
              <a:t>“ </a:t>
            </a:r>
            <a:r>
              <a:rPr lang="cs-CZ" sz="1600" dirty="0"/>
              <a:t>pochází ze starohorského slova </a:t>
            </a:r>
            <a:r>
              <a:rPr lang="cs-CZ" sz="1600" i="1" dirty="0" err="1"/>
              <a:t>brandr</a:t>
            </a:r>
            <a:r>
              <a:rPr lang="cs-CZ" sz="1600" dirty="0"/>
              <a:t>, což znamená vypálit, protože značka či cejch se používaly a stále používají ke značkování a identifikaci zvířat ze stáda jednoho vlastníka</a:t>
            </a:r>
            <a:r>
              <a:rPr lang="cs-CZ" sz="1600" dirty="0" smtClean="0"/>
              <a:t>.</a:t>
            </a:r>
          </a:p>
          <a:p>
            <a:pPr algn="just">
              <a:lnSpc>
                <a:spcPct val="150000"/>
              </a:lnSpc>
              <a:buFont typeface="Wingdings" panose="05000000000000000000" pitchFamily="2" charset="2"/>
              <a:buChar char="§"/>
            </a:pPr>
            <a:endParaRPr lang="cs-CZ" sz="1600" dirty="0"/>
          </a:p>
          <a:p>
            <a:pPr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1860 – 1914: vznik značek národních výrobců</a:t>
            </a:r>
          </a:p>
          <a:p>
            <a:pPr lvl="0" algn="just">
              <a:lnSpc>
                <a:spcPct val="150000"/>
              </a:lnSpc>
              <a:buFont typeface="Wingdings" panose="05000000000000000000" pitchFamily="2" charset="2"/>
              <a:buChar char="§"/>
            </a:pPr>
            <a:r>
              <a:rPr lang="cs-CZ" sz="1600" dirty="0"/>
              <a:t>1915 – 1929: dominance značek pro masový trh</a:t>
            </a:r>
          </a:p>
          <a:p>
            <a:pPr lvl="0" algn="just">
              <a:lnSpc>
                <a:spcPct val="150000"/>
              </a:lnSpc>
              <a:buFont typeface="Wingdings" panose="05000000000000000000" pitchFamily="2" charset="2"/>
              <a:buChar char="§"/>
            </a:pPr>
            <a:r>
              <a:rPr lang="cs-CZ" sz="1600" dirty="0"/>
              <a:t>1930 – 1945: výzvy pro značku výrobců</a:t>
            </a:r>
          </a:p>
          <a:p>
            <a:pPr lvl="0" algn="just">
              <a:lnSpc>
                <a:spcPct val="150000"/>
              </a:lnSpc>
              <a:buFont typeface="Wingdings" panose="05000000000000000000" pitchFamily="2" charset="2"/>
              <a:buChar char="§"/>
            </a:pPr>
            <a:r>
              <a:rPr lang="cs-CZ" sz="1600" dirty="0"/>
              <a:t>1946 – 1985: zavedení standardů řízení značky</a:t>
            </a:r>
          </a:p>
          <a:p>
            <a:pPr marL="0" indent="0">
              <a:buNone/>
            </a:pPr>
            <a:endParaRPr lang="cs-CZ"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393" y="3223553"/>
            <a:ext cx="3533407" cy="235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18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Značka má zásadní význam pro odlišení vlastní produkce od produkce konkurentů. Proto je důležité průběžně zjišťovat, jak je značka vnímaná a jaké atributy jsou s ní spojované. A podle potřeby podnikat kroky (PR, propagace, reklama atd.) vedoucí ke korekci a k posílení vnímání značky žádoucím způsobem. Samozřejmě je pro vnímání značky rozhodující kvalita vlastních výrobků a služeb organizace.</a:t>
            </a:r>
          </a:p>
          <a:p>
            <a:pPr lvl="0" algn="just">
              <a:lnSpc>
                <a:spcPct val="150000"/>
              </a:lnSpc>
              <a:buFont typeface="Wingdings" panose="05000000000000000000" pitchFamily="2" charset="2"/>
              <a:buChar char="§"/>
            </a:pPr>
            <a:r>
              <a:rPr lang="cs-CZ" sz="1600" dirty="0"/>
              <a:t>Značka má také velkou hodnotu, pro některé typy firem je značka to zásadní vlastnictví. </a:t>
            </a:r>
            <a:endParaRPr lang="cs-CZ" sz="1600" dirty="0" smtClean="0"/>
          </a:p>
          <a:p>
            <a:pPr lvl="0" algn="just">
              <a:lnSpc>
                <a:spcPct val="150000"/>
              </a:lnSpc>
              <a:buFont typeface="Wingdings" panose="05000000000000000000" pitchFamily="2" charset="2"/>
              <a:buChar char="§"/>
            </a:pPr>
            <a:r>
              <a:rPr lang="cs-CZ" sz="1600" dirty="0" smtClean="0"/>
              <a:t>U </a:t>
            </a:r>
            <a:r>
              <a:rPr lang="cs-CZ" sz="1600" dirty="0"/>
              <a:t>velkých a známých značek lze skoro říci, že hodnota značky = hodnotě firmy, protože právě značka je to, co určuje rozhodování zákazníků. Mezi nejhodnotnější značky na světě patří například Google, Apple, </a:t>
            </a:r>
            <a:r>
              <a:rPr lang="cs-CZ" sz="1600" dirty="0" err="1"/>
              <a:t>You</a:t>
            </a:r>
            <a:r>
              <a:rPr lang="cs-CZ" sz="1600" dirty="0"/>
              <a:t> tube, Coca-Cola, </a:t>
            </a:r>
            <a:r>
              <a:rPr lang="cs-CZ" sz="1600" dirty="0" err="1"/>
              <a:t>McDonald’s</a:t>
            </a:r>
            <a:r>
              <a:rPr lang="cs-CZ" sz="1600" dirty="0"/>
              <a:t>.</a:t>
            </a:r>
          </a:p>
          <a:p>
            <a:pPr lvl="0" algn="just">
              <a:lnSpc>
                <a:spcPct val="150000"/>
              </a:lnSpc>
              <a:buFont typeface="Wingdings" panose="05000000000000000000" pitchFamily="2" charset="2"/>
              <a:buChar char="§"/>
            </a:pPr>
            <a:r>
              <a:rPr lang="cs-CZ" sz="1600" dirty="0"/>
              <a:t>Brand je zcela klíčový zejména v oblasti luxusního zboží, kde tvoří převážnou část nákupního rozhodování.</a:t>
            </a:r>
          </a:p>
        </p:txBody>
      </p:sp>
    </p:spTree>
    <p:extLst>
      <p:ext uri="{BB962C8B-B14F-4D97-AF65-F5344CB8AC3E}">
        <p14:creationId xmlns:p14="http://schemas.microsoft.com/office/powerpoint/2010/main" val="824530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2078</Words>
  <Application>Microsoft Office PowerPoint</Application>
  <PresentationFormat>Předvádění na obrazovce (4:3)</PresentationFormat>
  <Paragraphs>272</Paragraphs>
  <Slides>37</Slides>
  <Notes>1</Notes>
  <HiddenSlides>0</HiddenSlides>
  <MMClips>0</MMClips>
  <ScaleCrop>false</ScaleCrop>
  <HeadingPairs>
    <vt:vector size="4" baseType="variant">
      <vt:variant>
        <vt:lpstr>Motiv</vt:lpstr>
      </vt:variant>
      <vt:variant>
        <vt:i4>2</vt:i4>
      </vt:variant>
      <vt:variant>
        <vt:lpstr>Nadpisy snímků</vt:lpstr>
      </vt:variant>
      <vt:variant>
        <vt:i4>37</vt:i4>
      </vt:variant>
    </vt:vector>
  </HeadingPairs>
  <TitlesOfParts>
    <vt:vector size="39" baseType="lpstr">
      <vt:lpstr>Office Theme</vt:lpstr>
      <vt:lpstr>1_Office Theme</vt:lpstr>
      <vt:lpstr>TRENDY V MARKETINGOVÉ KOMUNIKACI (XTMK)  Téma: BRANDING 2. cvičení </vt:lpstr>
      <vt:lpstr>Umístění „značky“ v rámci marketingu</vt:lpstr>
      <vt:lpstr>PRODUKTOVÝ MIX</vt:lpstr>
      <vt:lpstr>BRAND/ZNAČKA</vt:lpstr>
      <vt:lpstr>Pojem „značka“</vt:lpstr>
      <vt:lpstr>Hodnota značky</vt:lpstr>
      <vt:lpstr>Hodnotná značka</vt:lpstr>
      <vt:lpstr>Historická období značek</vt:lpstr>
      <vt:lpstr>Značka (brand) v praxi</vt:lpstr>
      <vt:lpstr>Branding</vt:lpstr>
      <vt:lpstr>Branding v praxi</vt:lpstr>
      <vt:lpstr>Brandingové činnosti</vt:lpstr>
      <vt:lpstr>Značka a claim</vt:lpstr>
      <vt:lpstr>TOP 10 reklamních sloganů</vt:lpstr>
      <vt:lpstr>Značka a Goodwill</vt:lpstr>
      <vt:lpstr>Značka a image</vt:lpstr>
      <vt:lpstr>Značka a mediální obraz</vt:lpstr>
      <vt:lpstr>Značka a positioning</vt:lpstr>
      <vt:lpstr>Značka a konkurence</vt:lpstr>
      <vt:lpstr>Značka a trh</vt:lpstr>
      <vt:lpstr>Značka a marketing</vt:lpstr>
      <vt:lpstr>Značka a etika</vt:lpstr>
      <vt:lpstr>Značka a targeting</vt:lpstr>
      <vt:lpstr>Management značky (Brand Management)</vt:lpstr>
      <vt:lpstr>Brand positioning</vt:lpstr>
      <vt:lpstr>Značka a kvalita produktu</vt:lpstr>
      <vt:lpstr>Značka a spotřebitel</vt:lpstr>
      <vt:lpstr>Zastřešující značka (Umbrella brand)</vt:lpstr>
      <vt:lpstr>Podznačka (Sub-brand)</vt:lpstr>
      <vt:lpstr>Kevin Lane Keller</vt:lpstr>
      <vt:lpstr>Philip Kotler</vt:lpstr>
      <vt:lpstr>Značka a reklama</vt:lpstr>
      <vt:lpstr>Značka</vt:lpstr>
      <vt:lpstr>KRITÉRIA PRO FINÁLNÍ VÝBĚR ZNAČKY</vt:lpstr>
      <vt:lpstr>OCHRANNÁ ZNÁMKA</vt:lpstr>
      <vt:lpstr>LOGO</vt:lpstr>
      <vt:lpstr>Děkuji vám za pozornost a těším se na příště</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ZNAČKY  (XMZN)  1. přednáška Téma: Značka a management značky</dc:title>
  <dc:creator>Pavlíčková Renáta</dc:creator>
  <cp:lastModifiedBy>Renáta</cp:lastModifiedBy>
  <cp:revision>52</cp:revision>
  <dcterms:created xsi:type="dcterms:W3CDTF">2021-02-09T18:40:43Z</dcterms:created>
  <dcterms:modified xsi:type="dcterms:W3CDTF">2022-02-21T23:11:37Z</dcterms:modified>
</cp:coreProperties>
</file>