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972" r:id="rId3"/>
    <p:sldMasterId id="2147483984" r:id="rId4"/>
    <p:sldMasterId id="2147483996" r:id="rId5"/>
    <p:sldMasterId id="2147484008" r:id="rId6"/>
    <p:sldMasterId id="2147484020" r:id="rId7"/>
  </p:sldMasterIdLst>
  <p:notesMasterIdLst>
    <p:notesMasterId r:id="rId16"/>
  </p:notesMasterIdLst>
  <p:sldIdLst>
    <p:sldId id="347" r:id="rId8"/>
    <p:sldId id="263" r:id="rId9"/>
    <p:sldId id="286" r:id="rId10"/>
    <p:sldId id="352" r:id="rId11"/>
    <p:sldId id="351" r:id="rId12"/>
    <p:sldId id="349" r:id="rId13"/>
    <p:sldId id="350" r:id="rId14"/>
    <p:sldId id="34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B0F0"/>
    <a:srgbClr val="0091EA"/>
    <a:srgbClr val="FF0000"/>
    <a:srgbClr val="00B41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49" autoAdjust="0"/>
    <p:restoredTop sz="94660"/>
  </p:normalViewPr>
  <p:slideViewPr>
    <p:cSldViewPr>
      <p:cViewPr>
        <p:scale>
          <a:sx n="80" d="100"/>
          <a:sy n="80" d="100"/>
        </p:scale>
        <p:origin x="-1188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41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683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216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560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9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22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91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304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02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644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414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683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21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5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914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22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91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304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021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644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41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683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2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560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9144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22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911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304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021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644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414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4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6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9216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5609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914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22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911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304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021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06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45F7-77F9-4401-AA0E-BF14C26D8903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545F7-77F9-4401-AA0E-BF14C26D8903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6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6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6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B7A0F-5B99-4F35-9BDD-321CD3C098F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860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28600" y="2701142"/>
            <a:ext cx="3886200" cy="1600200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TRENDY BRANDINGU 2021-2022</a:t>
            </a:r>
          </a:p>
          <a:p>
            <a:endParaRPr lang="ru-RU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249382" y="5791200"/>
            <a:ext cx="2354649" cy="738250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cs-CZ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Renáta Pavlíčková</a:t>
            </a:r>
            <a:endParaRPr lang="ru-RU" sz="2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143001" y="1447800"/>
            <a:ext cx="7010400" cy="386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60000"/>
              </a:lnSpc>
              <a:buAutoNum type="arabicPeriod"/>
            </a:pPr>
            <a:r>
              <a:rPr lang="cs-CZ" altLang="ko-KR" sz="2000" dirty="0" smtClean="0">
                <a:solidFill>
                  <a:schemeClr val="bg1"/>
                </a:solidFill>
                <a:ea typeface="굴림" pitchFamily="34" charset="-127"/>
              </a:rPr>
              <a:t>Tváře</a:t>
            </a:r>
          </a:p>
          <a:p>
            <a:pPr marL="342900" indent="-342900" algn="just">
              <a:lnSpc>
                <a:spcPct val="160000"/>
              </a:lnSpc>
              <a:buAutoNum type="arabicPeriod"/>
            </a:pPr>
            <a:r>
              <a:rPr lang="cs-CZ" sz="2000" dirty="0" smtClean="0">
                <a:solidFill>
                  <a:schemeClr val="bg1"/>
                </a:solidFill>
                <a:ea typeface="굴림" pitchFamily="34" charset="-127"/>
              </a:rPr>
              <a:t>Expresionistické barvy</a:t>
            </a:r>
          </a:p>
          <a:p>
            <a:pPr marL="342900" indent="-342900" algn="just">
              <a:lnSpc>
                <a:spcPct val="160000"/>
              </a:lnSpc>
              <a:buAutoNum type="arabicPeriod"/>
            </a:pPr>
            <a:r>
              <a:rPr lang="cs-CZ" sz="2000" dirty="0" smtClean="0">
                <a:solidFill>
                  <a:schemeClr val="bg1"/>
                </a:solidFill>
                <a:ea typeface="굴림" pitchFamily="34" charset="-127"/>
              </a:rPr>
              <a:t>Geometrické vzory</a:t>
            </a:r>
          </a:p>
          <a:p>
            <a:pPr marL="342900" indent="-342900" algn="just">
              <a:lnSpc>
                <a:spcPct val="160000"/>
              </a:lnSpc>
              <a:buAutoNum type="arabicPeriod"/>
            </a:pPr>
            <a:r>
              <a:rPr lang="cs-CZ" sz="2000" dirty="0" smtClean="0">
                <a:solidFill>
                  <a:schemeClr val="bg1"/>
                </a:solidFill>
                <a:ea typeface="굴림" pitchFamily="34" charset="-127"/>
              </a:rPr>
              <a:t>Jednoduché a klasické fonty</a:t>
            </a:r>
          </a:p>
          <a:p>
            <a:pPr marL="342900" indent="-342900" algn="just">
              <a:lnSpc>
                <a:spcPct val="160000"/>
              </a:lnSpc>
              <a:buAutoNum type="arabicPeriod"/>
            </a:pPr>
            <a:r>
              <a:rPr lang="cs-CZ" sz="2000" dirty="0" smtClean="0">
                <a:solidFill>
                  <a:schemeClr val="bg1"/>
                </a:solidFill>
                <a:ea typeface="굴림" pitchFamily="34" charset="-127"/>
              </a:rPr>
              <a:t>Animovaná loga</a:t>
            </a:r>
            <a:endParaRPr lang="en-US" sz="2000" dirty="0" smtClean="0">
              <a:solidFill>
                <a:schemeClr val="bg1"/>
              </a:solidFill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1066800" y="533400"/>
            <a:ext cx="6696075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atinLnBrk="1">
              <a:defRPr/>
            </a:pPr>
            <a:r>
              <a:rPr kumimoji="1" lang="cs-CZ" altLang="ko-KR" sz="3500" dirty="0" smtClean="0">
                <a:solidFill>
                  <a:schemeClr val="bg1"/>
                </a:solidFill>
                <a:ea typeface="굴림" pitchFamily="34" charset="-127"/>
              </a:rPr>
              <a:t>TRENDY BRANDINGU</a:t>
            </a:r>
            <a:endParaRPr kumimoji="1" lang="en-US" altLang="ko-KR" sz="3500" dirty="0">
              <a:solidFill>
                <a:schemeClr val="bg1"/>
              </a:solidFill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marL="342900" lvl="0" indent="-342900">
              <a:lnSpc>
                <a:spcPct val="160000"/>
              </a:lnSpc>
              <a:spcBef>
                <a:spcPts val="0"/>
              </a:spcBef>
            </a:pPr>
            <a:r>
              <a:rPr lang="cs-CZ" altLang="ko-KR" sz="2000" b="1" dirty="0" smtClean="0">
                <a:ea typeface="굴림" pitchFamily="34" charset="-127"/>
                <a:cs typeface="+mn-cs"/>
              </a:rPr>
              <a:t>1. Tváře</a:t>
            </a:r>
            <a:endParaRPr lang="cs-CZ" altLang="ko-KR" sz="2000" b="1" dirty="0">
              <a:ea typeface="굴림" pitchFamily="34" charset="-127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180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Zvyšuje se zájem o sledování druhých lidí, jejich životů a aktivit (sociální sítě).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Tváře dokážou značkám dodat lidskost a profesionalitu.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 </a:t>
            </a:r>
            <a:r>
              <a:rPr lang="cs-CZ" sz="19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covidové</a:t>
            </a:r>
            <a:r>
              <a:rPr lang="cs-CZ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pandemii rádi vnímáme tváře druhých lidí.</a:t>
            </a:r>
            <a:endParaRPr lang="en-US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91000"/>
            <a:ext cx="288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marL="342900" lvl="0" indent="-342900">
              <a:lnSpc>
                <a:spcPct val="160000"/>
              </a:lnSpc>
              <a:spcBef>
                <a:spcPts val="0"/>
              </a:spcBef>
            </a:pPr>
            <a:r>
              <a:rPr lang="cs-CZ" altLang="ko-KR" sz="2000" b="1" dirty="0" smtClean="0">
                <a:ea typeface="굴림" pitchFamily="34" charset="-127"/>
                <a:cs typeface="+mn-cs"/>
              </a:rPr>
              <a:t>2. Expresionistické </a:t>
            </a:r>
            <a:r>
              <a:rPr lang="cs-CZ" altLang="ko-KR" sz="2000" b="1" dirty="0">
                <a:ea typeface="굴림" pitchFamily="34" charset="-127"/>
                <a:cs typeface="+mn-cs"/>
              </a:rPr>
              <a:t>barvy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Tradiční bylo používat konzistentní barevné schéma (kvůli zapamatovatelnosti)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Trendovým směrem je založit identitu značky na množství výrazných barev a dát tak význam každému produktu.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Barvy můžou vyjadřovat také to, za čím si značka stojí </a:t>
            </a:r>
            <a:b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 co znamená.</a:t>
            </a:r>
            <a:endParaRPr lang="en-US" sz="1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4038600"/>
            <a:ext cx="3895725" cy="228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3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marL="342900" lvl="0" indent="-342900">
              <a:lnSpc>
                <a:spcPct val="160000"/>
              </a:lnSpc>
              <a:spcBef>
                <a:spcPts val="0"/>
              </a:spcBef>
            </a:pPr>
            <a:r>
              <a:rPr lang="cs-CZ" altLang="ko-KR" sz="2000" b="1" dirty="0" smtClean="0">
                <a:ea typeface="굴림" pitchFamily="34" charset="-127"/>
                <a:cs typeface="+mn-cs"/>
              </a:rPr>
              <a:t>3. Geometrické </a:t>
            </a:r>
            <a:r>
              <a:rPr lang="cs-CZ" altLang="ko-KR" sz="2000" b="1" dirty="0">
                <a:ea typeface="굴림" pitchFamily="34" charset="-127"/>
                <a:cs typeface="+mn-cs"/>
              </a:rPr>
              <a:t>vzory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Geometrické tvary jsou překvapujícím trendem </a:t>
            </a:r>
            <a:r>
              <a:rPr lang="cs-CZ" sz="1900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brandingu</a:t>
            </a: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Nenahrazují ale logo, fungují jako jeho rozšíření.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Plný potenciál se projeví např. na oblečení, v reklamách, na pozadí webové stránky atd.</a:t>
            </a:r>
          </a:p>
          <a:p>
            <a:pPr marL="285750" indent="-285750" algn="just">
              <a:spcBef>
                <a:spcPts val="600"/>
              </a:spcBef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Plusem je, pokud vzor napodobuje nějaký prvek našeho loga.</a:t>
            </a:r>
            <a:endParaRPr lang="en-US" sz="1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49" y="4115553"/>
            <a:ext cx="3467101" cy="252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3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marL="342900" lvl="0" indent="-342900">
              <a:lnSpc>
                <a:spcPct val="160000"/>
              </a:lnSpc>
              <a:spcBef>
                <a:spcPts val="0"/>
              </a:spcBef>
            </a:pPr>
            <a:r>
              <a:rPr lang="cs-CZ" altLang="ko-KR" sz="2000" b="1" dirty="0" smtClean="0">
                <a:ea typeface="굴림" pitchFamily="34" charset="-127"/>
                <a:cs typeface="+mn-cs"/>
              </a:rPr>
              <a:t>4</a:t>
            </a:r>
            <a:r>
              <a:rPr lang="cs-CZ" altLang="ko-KR" sz="2000" b="1" dirty="0">
                <a:ea typeface="굴림" pitchFamily="34" charset="-127"/>
                <a:cs typeface="+mn-cs"/>
              </a:rPr>
              <a:t>. Jednoduché a klasické fonty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Vrací se klasická patková písma a zařazují se mezi designové trendy roku.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Tato písma evokují nostalgii, eleganci a důvěryhodnost.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Stávají se stále více populární.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Klasické fonty stačí používat v nadpisech.</a:t>
            </a:r>
            <a:endParaRPr lang="en-US" sz="1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37" y="3810000"/>
            <a:ext cx="4832781" cy="25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3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838200"/>
            <a:ext cx="6553200" cy="715963"/>
          </a:xfrm>
        </p:spPr>
        <p:txBody>
          <a:bodyPr/>
          <a:lstStyle/>
          <a:p>
            <a:pPr marL="342900" lvl="0" indent="-342900">
              <a:lnSpc>
                <a:spcPct val="160000"/>
              </a:lnSpc>
              <a:spcBef>
                <a:spcPts val="0"/>
              </a:spcBef>
            </a:pPr>
            <a:r>
              <a:rPr lang="cs-CZ" altLang="ko-KR" sz="2000" b="1" dirty="0" smtClean="0">
                <a:ea typeface="굴림" pitchFamily="34" charset="-127"/>
                <a:cs typeface="+mn-cs"/>
              </a:rPr>
              <a:t>5. Animovaná </a:t>
            </a:r>
            <a:r>
              <a:rPr lang="cs-CZ" altLang="ko-KR" sz="2000" b="1" dirty="0">
                <a:ea typeface="굴림" pitchFamily="34" charset="-127"/>
                <a:cs typeface="+mn-cs"/>
              </a:rPr>
              <a:t>loga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1752600"/>
            <a:ext cx="6096000" cy="1801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Jak vylepšit logo vaší značky?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Dejte mu pohyb!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cs-CZ" sz="1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Pohyb dodá logu dynamiku a udrží pozornost uživatelů, což je priorita v dnešním informacemi přehlceném světě.</a:t>
            </a:r>
            <a:endParaRPr lang="en-US" sz="1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73" y="4114800"/>
            <a:ext cx="3333008" cy="187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49" y="4088081"/>
            <a:ext cx="2149701" cy="1209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968" y="4824230"/>
            <a:ext cx="1681984" cy="94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3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i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cs-CZ" i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endParaRPr lang="cs-CZ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cs-CZ" i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    Děkuji za pozornost</a:t>
            </a:r>
            <a:endParaRPr lang="cs-CZ" i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26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Custom 0">
      <a:dk1>
        <a:sysClr val="windowText" lastClr="000000"/>
      </a:dk1>
      <a:lt1>
        <a:sysClr val="window" lastClr="FFFFFF"/>
      </a:lt1>
      <a:dk2>
        <a:srgbClr val="6D787D"/>
      </a:dk2>
      <a:lt2>
        <a:srgbClr val="EEECE1"/>
      </a:lt2>
      <a:accent1>
        <a:srgbClr val="147882"/>
      </a:accent1>
      <a:accent2>
        <a:srgbClr val="099B9F"/>
      </a:accent2>
      <a:accent3>
        <a:srgbClr val="0BBABF"/>
      </a:accent3>
      <a:accent4>
        <a:srgbClr val="13ECF1"/>
      </a:accent4>
      <a:accent5>
        <a:srgbClr val="FFFFFF"/>
      </a:accent5>
      <a:accent6>
        <a:srgbClr val="429FBE"/>
      </a:accent6>
      <a:hlink>
        <a:srgbClr val="38BC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222</Words>
  <Application>Microsoft Office PowerPoint</Application>
  <PresentationFormat>Předvádění na obrazovce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7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Office Theme</vt:lpstr>
      <vt:lpstr>1_Office Theme</vt:lpstr>
      <vt:lpstr>15_Office Theme</vt:lpstr>
      <vt:lpstr>2_Office Theme</vt:lpstr>
      <vt:lpstr>3_Office Theme</vt:lpstr>
      <vt:lpstr>4_Office Theme</vt:lpstr>
      <vt:lpstr>5_Office Theme</vt:lpstr>
      <vt:lpstr>Prezentace aplikace PowerPoint</vt:lpstr>
      <vt:lpstr>Prezentace aplikace PowerPoint</vt:lpstr>
      <vt:lpstr>1. Tváře</vt:lpstr>
      <vt:lpstr>2. Expresionistické barvy</vt:lpstr>
      <vt:lpstr>3. Geometrické vzory</vt:lpstr>
      <vt:lpstr>4. Jednoduché a klasické fonty</vt:lpstr>
      <vt:lpstr>5. Animovaná loga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Renáta</cp:lastModifiedBy>
  <cp:revision>222</cp:revision>
  <dcterms:created xsi:type="dcterms:W3CDTF">2012-04-26T17:06:14Z</dcterms:created>
  <dcterms:modified xsi:type="dcterms:W3CDTF">2022-02-22T00:21:07Z</dcterms:modified>
</cp:coreProperties>
</file>