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325" r:id="rId2"/>
    <p:sldId id="260" r:id="rId3"/>
    <p:sldId id="300" r:id="rId4"/>
    <p:sldId id="301" r:id="rId5"/>
    <p:sldId id="308" r:id="rId6"/>
    <p:sldId id="307" r:id="rId7"/>
    <p:sldId id="302" r:id="rId8"/>
    <p:sldId id="303" r:id="rId9"/>
    <p:sldId id="273" r:id="rId10"/>
    <p:sldId id="310" r:id="rId11"/>
    <p:sldId id="288" r:id="rId12"/>
    <p:sldId id="289" r:id="rId13"/>
    <p:sldId id="363" r:id="rId14"/>
    <p:sldId id="274" r:id="rId15"/>
    <p:sldId id="312" r:id="rId16"/>
    <p:sldId id="314" r:id="rId17"/>
    <p:sldId id="338" r:id="rId18"/>
    <p:sldId id="316" r:id="rId19"/>
    <p:sldId id="317" r:id="rId20"/>
    <p:sldId id="337" r:id="rId21"/>
    <p:sldId id="318" r:id="rId22"/>
    <p:sldId id="319" r:id="rId23"/>
    <p:sldId id="275" r:id="rId24"/>
    <p:sldId id="290" r:id="rId25"/>
    <p:sldId id="364" r:id="rId26"/>
    <p:sldId id="365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374" r:id="rId36"/>
    <p:sldId id="375" r:id="rId37"/>
    <p:sldId id="376" r:id="rId38"/>
    <p:sldId id="286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05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A4C0485-E37A-43E9-A7C4-CC21A83F5EDF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6A472D8-7C48-4842-BC4C-D53AAD3BAC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i.cz/cz/e-podatelna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780108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i="1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cs-CZ" sz="3600" i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sz="3600" i="1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cs-CZ" sz="3600" i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FF0000"/>
                </a:solidFill>
                <a:cs typeface="Times New Roman" pitchFamily="18" charset="0"/>
              </a:rPr>
              <a:t>kupní smlouva</a:t>
            </a:r>
            <a:r>
              <a:rPr lang="cs-CZ" sz="2800" b="1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cs-CZ" sz="2800" b="1" dirty="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cs-CZ" sz="36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cs-CZ" sz="3600" dirty="0" smtClean="0">
                <a:solidFill>
                  <a:schemeClr val="tx1"/>
                </a:solidFill>
                <a:cs typeface="Times New Roman" pitchFamily="18" charset="0"/>
              </a:rPr>
            </a:br>
            <a:endParaRPr lang="cs-CZ" sz="36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4149080"/>
            <a:ext cx="6400800" cy="1473200"/>
          </a:xfrm>
        </p:spPr>
        <p:txBody>
          <a:bodyPr/>
          <a:lstStyle/>
          <a:p>
            <a:endParaRPr lang="cs-CZ" sz="2500" dirty="0">
              <a:cs typeface="Times New Roman" pitchFamily="18" charset="0"/>
            </a:endParaRPr>
          </a:p>
          <a:p>
            <a:r>
              <a:rPr lang="cs-CZ" sz="2500" dirty="0" smtClean="0">
                <a:cs typeface="Times New Roman" pitchFamily="18" charset="0"/>
              </a:rPr>
              <a:t>doc. JUDr. Blanka Vítová, Ph.D., LL.M.</a:t>
            </a:r>
          </a:p>
          <a:p>
            <a:endParaRPr lang="cs-CZ" sz="25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94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26"/>
    </mc:Choice>
    <mc:Fallback xmlns="">
      <p:transition spd="slow" advTm="462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5" cy="48245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800" dirty="0" smtClean="0">
                <a:cs typeface="Times New Roman" pitchFamily="18" charset="0"/>
              </a:rPr>
              <a:t>prodávající odevzdá kupujícímu předmět koupě ve sjednaném:</a:t>
            </a:r>
          </a:p>
          <a:p>
            <a:pPr marL="514350" indent="-514350" algn="just"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množství</a:t>
            </a:r>
          </a:p>
          <a:p>
            <a:pPr marL="514350" indent="-514350" algn="just"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jakosti</a:t>
            </a:r>
          </a:p>
          <a:p>
            <a:pPr marL="514350" indent="-514350" algn="just"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provedení</a:t>
            </a:r>
          </a:p>
          <a:p>
            <a:pPr marL="0" indent="0" algn="just">
              <a:buNone/>
            </a:pPr>
            <a:endParaRPr lang="cs-CZ" sz="28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2800" dirty="0" smtClean="0">
                <a:cs typeface="Times New Roman" pitchFamily="18" charset="0"/>
              </a:rPr>
              <a:t>- nejsou-li jakost a provedení ujednány, plní prodávající v jakosti a provedení vhodných </a:t>
            </a:r>
            <a:r>
              <a:rPr lang="cs-CZ" sz="2800" u="sng" dirty="0" smtClean="0">
                <a:cs typeface="Times New Roman" pitchFamily="18" charset="0"/>
              </a:rPr>
              <a:t>pro účel patrný ze smlouvy</a:t>
            </a:r>
            <a:r>
              <a:rPr lang="cs-CZ" sz="2800" dirty="0" smtClean="0">
                <a:cs typeface="Times New Roman" pitchFamily="18" charset="0"/>
              </a:rPr>
              <a:t> (=&gt; vždy je výhodné sjednat do smlouvy účel); jinak pro </a:t>
            </a:r>
            <a:r>
              <a:rPr lang="cs-CZ" sz="2800" u="sng" dirty="0" smtClean="0">
                <a:cs typeface="Times New Roman" pitchFamily="18" charset="0"/>
              </a:rPr>
              <a:t>účel obvyklý</a:t>
            </a:r>
          </a:p>
          <a:p>
            <a:pPr marL="0" indent="0" algn="just">
              <a:buNone/>
            </a:pPr>
            <a:r>
              <a:rPr lang="cs-CZ" sz="2800" dirty="0" smtClean="0"/>
              <a:t>- </a:t>
            </a:r>
            <a:r>
              <a:rPr lang="cs-CZ" sz="2800" dirty="0"/>
              <a:t>věc </a:t>
            </a:r>
            <a:r>
              <a:rPr lang="cs-CZ" sz="2800" dirty="0" smtClean="0"/>
              <a:t>musí jakostí </a:t>
            </a:r>
            <a:r>
              <a:rPr lang="cs-CZ" sz="2800" dirty="0"/>
              <a:t>nebo provedením odpovídat </a:t>
            </a:r>
            <a:r>
              <a:rPr lang="cs-CZ" sz="2800" u="sng" dirty="0"/>
              <a:t>vzorku nebo </a:t>
            </a:r>
            <a:r>
              <a:rPr lang="cs-CZ" sz="2800" u="sng" dirty="0" smtClean="0"/>
              <a:t>předloze</a:t>
            </a:r>
            <a:endParaRPr lang="cs-CZ" sz="2800" u="sng" dirty="0" smtClean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Množství, jakost, provedení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6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586"/>
    </mc:Choice>
    <mc:Fallback xmlns="">
      <p:transition spd="slow" advTm="11458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92896"/>
            <a:ext cx="8424935" cy="4032447"/>
          </a:xfrm>
        </p:spPr>
        <p:txBody>
          <a:bodyPr>
            <a:normAutofit/>
          </a:bodyPr>
          <a:lstStyle/>
          <a:p>
            <a:pPr marL="560070" indent="-514350" algn="just">
              <a:buFont typeface="+mj-lt"/>
              <a:buAutoNum type="arabicPeriod"/>
            </a:pPr>
            <a:r>
              <a:rPr lang="cs-CZ" sz="2800" dirty="0" smtClean="0">
                <a:cs typeface="Times New Roman" pitchFamily="18" charset="0"/>
              </a:rPr>
              <a:t>kupující </a:t>
            </a:r>
            <a:r>
              <a:rPr lang="cs-CZ" sz="2800" b="1" dirty="0" smtClean="0">
                <a:cs typeface="Times New Roman" pitchFamily="18" charset="0"/>
              </a:rPr>
              <a:t>zaplatí</a:t>
            </a:r>
            <a:r>
              <a:rPr lang="cs-CZ" sz="2800" dirty="0" smtClean="0">
                <a:cs typeface="Times New Roman" pitchFamily="18" charset="0"/>
              </a:rPr>
              <a:t> kupní cenu a </a:t>
            </a:r>
            <a:r>
              <a:rPr lang="cs-CZ" sz="2800" b="1" dirty="0" smtClean="0">
                <a:cs typeface="Times New Roman" pitchFamily="18" charset="0"/>
              </a:rPr>
              <a:t>věc převezme</a:t>
            </a:r>
          </a:p>
          <a:p>
            <a:pPr marL="514350" indent="-514350" algn="just">
              <a:buFont typeface="+mj-lt"/>
              <a:buAutoNum type="arabicPeriod"/>
            </a:pPr>
            <a:endParaRPr lang="cs-CZ" sz="2800" b="1" dirty="0" smtClean="0">
              <a:cs typeface="Times New Roman" pitchFamily="18" charset="0"/>
            </a:endParaRPr>
          </a:p>
          <a:p>
            <a:pPr marL="560070" indent="-514350" algn="just">
              <a:buFont typeface="+mj-lt"/>
              <a:buAutoNum type="arabicPeriod"/>
            </a:pPr>
            <a:r>
              <a:rPr lang="cs-CZ" sz="2800" b="1" dirty="0" smtClean="0">
                <a:cs typeface="Times New Roman" pitchFamily="18" charset="0"/>
              </a:rPr>
              <a:t>nemusí zaplatit</a:t>
            </a:r>
            <a:r>
              <a:rPr lang="cs-CZ" sz="2800" dirty="0" smtClean="0">
                <a:cs typeface="Times New Roman" pitchFamily="18" charset="0"/>
              </a:rPr>
              <a:t> kupní cenu, </a:t>
            </a:r>
            <a:r>
              <a:rPr lang="cs-CZ" sz="2800" b="1" dirty="0" smtClean="0">
                <a:cs typeface="Times New Roman" pitchFamily="18" charset="0"/>
              </a:rPr>
              <a:t>dokud nemá možnost si věc prohlédnout</a:t>
            </a:r>
            <a:r>
              <a:rPr lang="cs-CZ" sz="2800" dirty="0" smtClean="0">
                <a:cs typeface="Times New Roman" pitchFamily="18" charset="0"/>
              </a:rPr>
              <a:t> x </a:t>
            </a:r>
            <a:r>
              <a:rPr lang="cs-CZ" sz="2800" dirty="0" smtClean="0">
                <a:cs typeface="Times New Roman" pitchFamily="18" charset="0"/>
              </a:rPr>
              <a:t>strany se mohou dohodnout i </a:t>
            </a:r>
            <a:r>
              <a:rPr lang="cs-CZ" sz="2800" dirty="0" smtClean="0">
                <a:cs typeface="Times New Roman" pitchFamily="18" charset="0"/>
              </a:rPr>
              <a:t>na jiném </a:t>
            </a:r>
            <a:r>
              <a:rPr lang="cs-CZ" sz="2800" dirty="0" smtClean="0">
                <a:cs typeface="Times New Roman" pitchFamily="18" charset="0"/>
              </a:rPr>
              <a:t>způsobu </a:t>
            </a:r>
            <a:r>
              <a:rPr lang="cs-CZ" sz="2800" dirty="0" smtClean="0">
                <a:cs typeface="Times New Roman" pitchFamily="18" charset="0"/>
              </a:rPr>
              <a:t>předání </a:t>
            </a:r>
            <a:r>
              <a:rPr lang="cs-CZ" sz="2800" dirty="0" smtClean="0">
                <a:cs typeface="Times New Roman" pitchFamily="18" charset="0"/>
              </a:rPr>
              <a:t>věci (který </a:t>
            </a:r>
            <a:r>
              <a:rPr lang="cs-CZ" sz="2800" dirty="0" smtClean="0">
                <a:cs typeface="Times New Roman" pitchFamily="18" charset="0"/>
              </a:rPr>
              <a:t>možnost prohlídky </a:t>
            </a:r>
            <a:r>
              <a:rPr lang="cs-CZ" sz="2800" dirty="0" smtClean="0">
                <a:cs typeface="Times New Roman" pitchFamily="18" charset="0"/>
              </a:rPr>
              <a:t>vylučuje, např. zabalený </a:t>
            </a:r>
            <a:r>
              <a:rPr lang="cs-CZ" sz="2800" dirty="0" smtClean="0">
                <a:cs typeface="Times New Roman" pitchFamily="18" charset="0"/>
              </a:rPr>
              <a:t>stůl v krabici)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Povinnosti kupujícího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38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603"/>
    </mc:Choice>
    <mc:Fallback xmlns="">
      <p:transition spd="slow" advTm="58603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92896"/>
            <a:ext cx="8424935" cy="4032447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>
                <a:cs typeface="Times New Roman" pitchFamily="18" charset="0"/>
              </a:rPr>
              <a:t>je-li kupující v prodlení s převzetím věci nebo se zaplacením KC, uchová prodávající věc pro kupujícího způsobem přiměřeným </a:t>
            </a:r>
            <a:r>
              <a:rPr lang="cs-CZ" sz="2800" dirty="0" smtClean="0">
                <a:cs typeface="Times New Roman" pitchFamily="18" charset="0"/>
              </a:rPr>
              <a:t>okolnostem</a:t>
            </a:r>
          </a:p>
          <a:p>
            <a:pPr lvl="1" algn="just"/>
            <a:r>
              <a:rPr lang="cs-CZ" sz="2400" dirty="0">
                <a:cs typeface="Times New Roman" pitchFamily="18" charset="0"/>
              </a:rPr>
              <a:t>m</a:t>
            </a:r>
            <a:r>
              <a:rPr lang="cs-CZ" sz="2400" dirty="0" smtClean="0">
                <a:cs typeface="Times New Roman" pitchFamily="18" charset="0"/>
              </a:rPr>
              <a:t>á nárok na náklady </a:t>
            </a:r>
            <a:r>
              <a:rPr lang="cs-CZ" sz="2400" dirty="0">
                <a:cs typeface="Times New Roman" pitchFamily="18" charset="0"/>
              </a:rPr>
              <a:t>spojené s uchováním </a:t>
            </a:r>
            <a:r>
              <a:rPr lang="cs-CZ" sz="2400" dirty="0" smtClean="0">
                <a:cs typeface="Times New Roman" pitchFamily="18" charset="0"/>
              </a:rPr>
              <a:t>věci</a:t>
            </a:r>
          </a:p>
          <a:p>
            <a:pPr lvl="1" algn="just"/>
            <a:r>
              <a:rPr lang="cs-CZ" sz="2400" dirty="0" smtClean="0">
                <a:cs typeface="Times New Roman" pitchFamily="18" charset="0"/>
              </a:rPr>
              <a:t>může věc </a:t>
            </a:r>
            <a:r>
              <a:rPr lang="cs-CZ" sz="2400" dirty="0" smtClean="0">
                <a:cs typeface="Times New Roman" pitchFamily="18" charset="0"/>
              </a:rPr>
              <a:t>zadržet, dokud mu druhá strana neuhradí účelně vynaložené náklady spojené s uchováním věci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Povinnosti kupujícího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4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585"/>
    </mc:Choice>
    <mc:Fallback xmlns="">
      <p:transition spd="slow" advTm="6058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z vadného plnění u obecné kupní smlouvy </a:t>
            </a:r>
            <a:br>
              <a:rPr lang="cs-CZ" dirty="0"/>
            </a:br>
            <a:r>
              <a:rPr lang="cs-CZ" dirty="0"/>
              <a:t>(nikoli </a:t>
            </a:r>
            <a:r>
              <a:rPr lang="cs-CZ" dirty="0" smtClean="0"/>
              <a:t>„spotřebitelské“)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77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619"/>
    </mc:Choice>
    <mc:Fallback xmlns="">
      <p:transition spd="slow" advTm="15161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800" dirty="0" smtClean="0">
                <a:cs typeface="Times New Roman" pitchFamily="18" charset="0"/>
              </a:rPr>
              <a:t>věc je vadná, pokud:</a:t>
            </a:r>
          </a:p>
          <a:p>
            <a:pPr marL="560070" indent="-514350" algn="just">
              <a:buAutoNum type="arabicPeriod"/>
            </a:pPr>
            <a:r>
              <a:rPr lang="cs-CZ" sz="2800" dirty="0" smtClean="0">
                <a:cs typeface="Times New Roman" pitchFamily="18" charset="0"/>
              </a:rPr>
              <a:t>nemá vlastnosti </a:t>
            </a:r>
            <a:r>
              <a:rPr lang="cs-CZ" sz="2800" dirty="0"/>
              <a:t>v ujednaném množství, jakosti a </a:t>
            </a:r>
            <a:r>
              <a:rPr lang="cs-CZ" sz="2800" dirty="0" smtClean="0"/>
              <a:t>provedení, nebo není dle vzorku nebo předlohy</a:t>
            </a:r>
          </a:p>
          <a:p>
            <a:pPr marL="560070" indent="-514350" algn="just">
              <a:buAutoNum type="arabicPeriod"/>
            </a:pPr>
            <a:r>
              <a:rPr lang="cs-CZ" sz="2800" dirty="0" smtClean="0">
                <a:cs typeface="Times New Roman" pitchFamily="18" charset="0"/>
              </a:rPr>
              <a:t>byla splněna jiná věc</a:t>
            </a:r>
          </a:p>
          <a:p>
            <a:pPr marL="560070" indent="-514350" algn="just">
              <a:buAutoNum type="arabicPeriod"/>
            </a:pPr>
            <a:r>
              <a:rPr lang="cs-CZ" sz="2800" dirty="0" smtClean="0">
                <a:cs typeface="Times New Roman" pitchFamily="18" charset="0"/>
              </a:rPr>
              <a:t>má vady v dokladech nutných pro užívání věci (např. v technickém průkazu auta)</a:t>
            </a:r>
          </a:p>
          <a:p>
            <a:pPr marL="0" indent="0" algn="just">
              <a:buNone/>
            </a:pPr>
            <a:endParaRPr lang="cs-CZ" dirty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dirty="0"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endParaRPr lang="cs-CZ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vada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03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552"/>
    </mc:Choice>
    <mc:Fallback xmlns="">
      <p:transition spd="slow" advTm="12355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algn="just"/>
            <a:r>
              <a:rPr lang="cs-CZ" sz="2600" dirty="0" smtClean="0">
                <a:cs typeface="Times New Roman" pitchFamily="18" charset="0"/>
              </a:rPr>
              <a:t>právo kupujícího z vadného plnění zakládá vada, kterou má věc </a:t>
            </a:r>
            <a:r>
              <a:rPr lang="cs-CZ" sz="2600" b="1" u="sng" dirty="0" smtClean="0">
                <a:cs typeface="Times New Roman" pitchFamily="18" charset="0"/>
              </a:rPr>
              <a:t>při převzetí</a:t>
            </a:r>
            <a:r>
              <a:rPr lang="cs-CZ" sz="2600" dirty="0" smtClean="0">
                <a:cs typeface="Times New Roman" pitchFamily="18" charset="0"/>
              </a:rPr>
              <a:t> věci kupujícím, byť se vada projeví později</a:t>
            </a:r>
          </a:p>
          <a:p>
            <a:pPr algn="just"/>
            <a:r>
              <a:rPr lang="cs-CZ" sz="2600" dirty="0">
                <a:cs typeface="Times New Roman" pitchFamily="18" charset="0"/>
              </a:rPr>
              <a:t>k</a:t>
            </a:r>
            <a:r>
              <a:rPr lang="cs-CZ" sz="2600" dirty="0" smtClean="0">
                <a:cs typeface="Times New Roman" pitchFamily="18" charset="0"/>
              </a:rPr>
              <a:t>upující má nároky z vad, i pokud způsobí vadu věc, kterou </a:t>
            </a:r>
            <a:r>
              <a:rPr lang="cs-CZ" sz="2600" u="sng" dirty="0" smtClean="0">
                <a:cs typeface="Times New Roman" pitchFamily="18" charset="0"/>
              </a:rPr>
              <a:t>kupující</a:t>
            </a:r>
            <a:r>
              <a:rPr lang="cs-CZ" sz="2600" dirty="0" smtClean="0">
                <a:cs typeface="Times New Roman" pitchFamily="18" charset="0"/>
              </a:rPr>
              <a:t> prodávajícímu sám předal </a:t>
            </a:r>
          </a:p>
          <a:p>
            <a:pPr lvl="1" algn="just"/>
            <a:r>
              <a:rPr lang="cs-CZ" sz="2400" dirty="0" smtClean="0">
                <a:cs typeface="Times New Roman" pitchFamily="18" charset="0"/>
              </a:rPr>
              <a:t>prodávající se ale může odpovědnosti zprostit, pokud na nevhodnost předané věci kupujícího upozorní a kupující na jejím použití přesto trvá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Odpovědnost prodávajícího za vady 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u obecné kupní smlouvy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6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100"/>
    </mc:Choice>
    <mc:Fallback xmlns="">
      <p:transition spd="slow" advTm="1271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>
                <a:cs typeface="Times New Roman" pitchFamily="18" charset="0"/>
              </a:rPr>
              <a:t>kupující u obecné kupní smlouvy nemá práva z vadného plnění, jedná-li se o vadu, kterou musel s vynaložením obvyklé pozornosti poznat již při uzavření smlouvy</a:t>
            </a:r>
          </a:p>
          <a:p>
            <a:pPr marL="0" indent="0" algn="just">
              <a:buNone/>
            </a:pPr>
            <a:endParaRPr lang="cs-CZ" sz="28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2800" dirty="0" smtClean="0">
                <a:cs typeface="Times New Roman" pitchFamily="18" charset="0"/>
              </a:rPr>
              <a:t>X to neplatí, ujistil-li jej prodávající, že věc je bez vad, anebo zastřel-li vadu lstivě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Zjistitelné vady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18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081"/>
    </mc:Choice>
    <mc:Fallback xmlns="">
      <p:transition spd="slow" advTm="9808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600" dirty="0"/>
              <a:t>j</a:t>
            </a:r>
            <a:r>
              <a:rPr lang="cs-CZ" sz="2600" dirty="0" smtClean="0"/>
              <a:t>ednotlivé nároky z vadného plnění se liší podle toho, zda se jedná o podstatné nebo nepodstatné porušení smlouvy:</a:t>
            </a:r>
          </a:p>
          <a:p>
            <a:pPr marL="45720" indent="0">
              <a:buNone/>
            </a:pPr>
            <a:r>
              <a:rPr lang="cs-CZ" sz="2600" dirty="0" smtClean="0"/>
              <a:t>1. podstatné porušení smlouvy:</a:t>
            </a:r>
          </a:p>
          <a:p>
            <a:pPr lvl="1"/>
            <a:r>
              <a:rPr lang="cs-CZ" sz="2600" dirty="0" smtClean="0"/>
              <a:t>=takové </a:t>
            </a:r>
            <a:r>
              <a:rPr lang="cs-CZ" sz="2600" dirty="0"/>
              <a:t>porušení povinnosti, o němž strana porušující smlouvu již při uzavření smlouvy věděla nebo musela vědět, že by druhá strana smlouvu neuzavřela, pokud by toto porušení </a:t>
            </a:r>
            <a:r>
              <a:rPr lang="cs-CZ" sz="2600" dirty="0" smtClean="0"/>
              <a:t>předvídala</a:t>
            </a:r>
            <a:endParaRPr lang="cs-CZ" sz="2600" dirty="0"/>
          </a:p>
          <a:p>
            <a:pPr marL="45720" indent="0">
              <a:buNone/>
            </a:pPr>
            <a:r>
              <a:rPr lang="cs-CZ" sz="2600" dirty="0" smtClean="0"/>
              <a:t>2. všechny ostatní případy jsou nepodstatné porušení smlouvy</a:t>
            </a:r>
            <a:endParaRPr lang="cs-CZ" sz="2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Podstatné x nepodstatné vady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45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563"/>
    </mc:Choice>
    <mc:Fallback xmlns="">
      <p:transition spd="slow" advTm="121563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cs typeface="Times New Roman" pitchFamily="18" charset="0"/>
              </a:rPr>
              <a:t>je-li vadné plnění podstatným porušením smlouvy, má kupující právo (může si vybrat):</a:t>
            </a:r>
          </a:p>
          <a:p>
            <a:pPr marL="0" indent="0" algn="just">
              <a:buNone/>
            </a:pPr>
            <a:endParaRPr lang="cs-CZ" dirty="0" smtClean="0"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/>
              <a:t>a) na odstranění vady dodáním nové věci bez vady nebo dodáním chybějící věci, </a:t>
            </a:r>
          </a:p>
          <a:p>
            <a:pPr marL="0" indent="0">
              <a:buNone/>
            </a:pPr>
            <a:r>
              <a:rPr lang="pl-PL" dirty="0"/>
              <a:t>b) na odstranění vady opravou věci, </a:t>
            </a:r>
          </a:p>
          <a:p>
            <a:pPr marL="0" indent="0">
              <a:buNone/>
            </a:pPr>
            <a:r>
              <a:rPr lang="pl-PL" dirty="0"/>
              <a:t>c) na přiměřenou slevu z kupní ceny, </a:t>
            </a:r>
            <a:r>
              <a:rPr lang="pl-PL" u="sng" dirty="0"/>
              <a:t>nebo </a:t>
            </a:r>
          </a:p>
          <a:p>
            <a:pPr marL="0" indent="0">
              <a:buNone/>
            </a:pPr>
            <a:r>
              <a:rPr lang="cs-CZ" dirty="0"/>
              <a:t>d) odstoupit od smlouvy. </a:t>
            </a:r>
            <a:endParaRPr lang="cs-CZ" dirty="0" smtClean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Nároky při </a:t>
            </a:r>
            <a:r>
              <a:rPr lang="cs-CZ" u="sng" dirty="0" smtClean="0">
                <a:solidFill>
                  <a:schemeClr val="bg1"/>
                </a:solidFill>
              </a:rPr>
              <a:t>podstatném</a:t>
            </a:r>
            <a:r>
              <a:rPr lang="cs-CZ" dirty="0" smtClean="0">
                <a:solidFill>
                  <a:schemeClr val="bg1"/>
                </a:solidFill>
              </a:rPr>
              <a:t> porušení (obecné) kupní smlouvy (§ 2106)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1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575"/>
    </mc:Choice>
    <mc:Fallback xmlns="">
      <p:transition spd="slow" advTm="159575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algn="just"/>
            <a:r>
              <a:rPr lang="cs-CZ" sz="2800" dirty="0"/>
              <a:t>Kupující sdělí prodávajícímu, jaké právo si zvolil, při oznámení vady, nebo bez zbytečného odkladu po oznámení vady</a:t>
            </a:r>
            <a:r>
              <a:rPr lang="cs-CZ" sz="2800" dirty="0" smtClean="0"/>
              <a:t>.</a:t>
            </a:r>
          </a:p>
          <a:p>
            <a:pPr marL="45720" indent="0" algn="just">
              <a:buNone/>
            </a:pPr>
            <a:endParaRPr lang="cs-CZ" sz="2800" dirty="0" smtClean="0"/>
          </a:p>
          <a:p>
            <a:pPr algn="just"/>
            <a:r>
              <a:rPr lang="cs-CZ" sz="2800" dirty="0" smtClean="0"/>
              <a:t>Provedenou </a:t>
            </a:r>
            <a:r>
              <a:rPr lang="cs-CZ" sz="2800" dirty="0"/>
              <a:t>volbu nemůže kupující změnit bez souhlasu prodávajícího; to neplatí, žádal-li kupující opravu vady, která se ukáže jako neopravitelná. </a:t>
            </a:r>
            <a:endParaRPr lang="cs-CZ" sz="2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Nároky (</a:t>
            </a:r>
            <a:r>
              <a:rPr lang="cs-CZ" dirty="0" err="1" smtClean="0">
                <a:solidFill>
                  <a:schemeClr val="bg1"/>
                </a:solidFill>
              </a:rPr>
              <a:t>pokrač</a:t>
            </a:r>
            <a:r>
              <a:rPr lang="cs-CZ" dirty="0" smtClean="0">
                <a:solidFill>
                  <a:schemeClr val="bg1"/>
                </a:solidFill>
              </a:rPr>
              <a:t>.)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2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584"/>
    </mc:Choice>
    <mc:Fallback xmlns="">
      <p:transition spd="slow" advTm="12458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Patří mezi ně: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Darovací smlouva</a:t>
            </a:r>
            <a:r>
              <a:rPr lang="cs-CZ" sz="3200" dirty="0" smtClean="0"/>
              <a:t> </a:t>
            </a:r>
            <a:r>
              <a:rPr lang="cs-CZ" sz="3200" dirty="0"/>
              <a:t>(§ 2054)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Kupní smlouva</a:t>
            </a:r>
            <a:endParaRPr lang="cs-CZ" sz="3200" dirty="0">
              <a:solidFill>
                <a:srgbClr val="FF0000"/>
              </a:solidFill>
            </a:endParaRPr>
          </a:p>
          <a:p>
            <a:pPr marL="301943" lvl="1" indent="0">
              <a:buNone/>
            </a:pPr>
            <a:r>
              <a:rPr lang="cs-CZ" sz="3000" dirty="0" smtClean="0"/>
              <a:t>	- </a:t>
            </a:r>
            <a:r>
              <a:rPr lang="cs-CZ" sz="3000" dirty="0"/>
              <a:t>obecná ustanovení (§ 2079)</a:t>
            </a:r>
          </a:p>
          <a:p>
            <a:pPr marL="0" indent="0">
              <a:buNone/>
            </a:pPr>
            <a:r>
              <a:rPr lang="cs-CZ" sz="3200" dirty="0" smtClean="0"/>
              <a:t>	- </a:t>
            </a:r>
            <a:r>
              <a:rPr lang="cs-CZ" sz="3200" dirty="0"/>
              <a:t>koupě movitých věcí (§ 2085)</a:t>
            </a:r>
          </a:p>
          <a:p>
            <a:pPr marL="0" indent="0">
              <a:buNone/>
            </a:pPr>
            <a:r>
              <a:rPr lang="cs-CZ" sz="3200" dirty="0" smtClean="0"/>
              <a:t>	- </a:t>
            </a:r>
            <a:r>
              <a:rPr lang="cs-CZ" sz="3200" dirty="0"/>
              <a:t>nemovitých věcí (§ 2128)</a:t>
            </a:r>
          </a:p>
          <a:p>
            <a:pPr marL="0" indent="0">
              <a:buNone/>
            </a:pPr>
            <a:r>
              <a:rPr lang="cs-CZ" sz="3200" dirty="0" smtClean="0"/>
              <a:t>	- </a:t>
            </a:r>
            <a:r>
              <a:rPr lang="cs-CZ" sz="3200" dirty="0"/>
              <a:t>vedlejší ujednání (§ 2132)</a:t>
            </a:r>
          </a:p>
          <a:p>
            <a:pPr marL="0" indent="0">
              <a:buNone/>
            </a:pPr>
            <a:r>
              <a:rPr lang="pl-PL" sz="3200" dirty="0" smtClean="0"/>
              <a:t>	- </a:t>
            </a:r>
            <a:r>
              <a:rPr lang="pl-PL" sz="3200" dirty="0"/>
              <a:t>prodej zboží v obchodě (§ 2158)</a:t>
            </a:r>
          </a:p>
          <a:p>
            <a:pPr marL="0" indent="0">
              <a:buNone/>
            </a:pPr>
            <a:r>
              <a:rPr lang="cs-CZ" sz="3200" dirty="0" smtClean="0"/>
              <a:t>	- </a:t>
            </a:r>
            <a:r>
              <a:rPr lang="cs-CZ" sz="3200" dirty="0"/>
              <a:t>koupě závodu (§ 2175)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Směnná smlouva</a:t>
            </a:r>
            <a:r>
              <a:rPr lang="cs-CZ" sz="3200" dirty="0" smtClean="0"/>
              <a:t> </a:t>
            </a:r>
            <a:r>
              <a:rPr lang="cs-CZ" sz="3200" dirty="0"/>
              <a:t>(§ 2184)</a:t>
            </a:r>
            <a:endParaRPr lang="cs-CZ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Smlouvy o převodu vlastnického práva v občanském zákoníku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5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090"/>
    </mc:Choice>
    <mc:Fallback xmlns="">
      <p:transition spd="slow" advTm="8909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800" dirty="0" smtClean="0"/>
              <a:t>neodstraní-li </a:t>
            </a:r>
            <a:r>
              <a:rPr lang="cs-CZ" sz="2800" dirty="0"/>
              <a:t>prodávající vady v přiměřené lhůtě či oznámí-li kupujícímu, že vady neodstraní, může </a:t>
            </a:r>
            <a:r>
              <a:rPr lang="cs-CZ" sz="2800" dirty="0" smtClean="0"/>
              <a:t>kupující:</a:t>
            </a:r>
          </a:p>
          <a:p>
            <a:pPr lvl="1" algn="just"/>
            <a:r>
              <a:rPr lang="cs-CZ" sz="2600" dirty="0" smtClean="0"/>
              <a:t>požadovat </a:t>
            </a:r>
            <a:r>
              <a:rPr lang="cs-CZ" sz="2600" dirty="0"/>
              <a:t>místo odstranění vady </a:t>
            </a:r>
            <a:r>
              <a:rPr lang="cs-CZ" sz="2600" u="sng" dirty="0"/>
              <a:t>přiměřenou slevu z kupní ceny</a:t>
            </a:r>
            <a:r>
              <a:rPr lang="cs-CZ" sz="2600" dirty="0"/>
              <a:t>, nebo </a:t>
            </a:r>
            <a:endParaRPr lang="cs-CZ" sz="2600" dirty="0" smtClean="0"/>
          </a:p>
          <a:p>
            <a:pPr lvl="1" algn="just"/>
            <a:r>
              <a:rPr lang="cs-CZ" sz="2600" dirty="0" smtClean="0"/>
              <a:t>může </a:t>
            </a:r>
            <a:r>
              <a:rPr lang="cs-CZ" sz="2600" dirty="0"/>
              <a:t>od smlouvy </a:t>
            </a:r>
            <a:r>
              <a:rPr lang="cs-CZ" sz="2600" u="sng" dirty="0" smtClean="0"/>
              <a:t>odstoupit</a:t>
            </a:r>
          </a:p>
          <a:p>
            <a:pPr marL="45720" indent="0" algn="just">
              <a:buNone/>
            </a:pPr>
            <a:endParaRPr lang="cs-CZ" sz="2800" dirty="0"/>
          </a:p>
          <a:p>
            <a:pPr algn="just"/>
            <a:r>
              <a:rPr lang="cs-CZ" sz="2800" smtClean="0">
                <a:cs typeface="Times New Roman" pitchFamily="18" charset="0"/>
              </a:rPr>
              <a:t>nezvolí-li si </a:t>
            </a:r>
            <a:r>
              <a:rPr lang="cs-CZ" sz="2800" dirty="0">
                <a:cs typeface="Times New Roman" pitchFamily="18" charset="0"/>
              </a:rPr>
              <a:t>kupující včas své právo, má práva jako při nepodstatném porušení </a:t>
            </a:r>
            <a:r>
              <a:rPr lang="cs-CZ" sz="2800" dirty="0" smtClean="0">
                <a:cs typeface="Times New Roman" pitchFamily="18" charset="0"/>
              </a:rPr>
              <a:t>smlouvy (viz dále)</a:t>
            </a:r>
            <a:endParaRPr lang="cs-CZ" sz="2800" dirty="0"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Nároky (</a:t>
            </a:r>
            <a:r>
              <a:rPr lang="cs-CZ" dirty="0" err="1" smtClean="0"/>
              <a:t>pokrač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49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822"/>
    </mc:Choice>
    <mc:Fallback xmlns="">
      <p:transition spd="slow" advTm="84822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Autofit/>
          </a:bodyPr>
          <a:lstStyle/>
          <a:p>
            <a:pPr algn="just"/>
            <a:r>
              <a:rPr lang="cs-CZ" sz="2200" dirty="0" smtClean="0"/>
              <a:t>při nepodstatném porušení smlouvy má kupující právo (může si vybrat):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200" dirty="0" smtClean="0"/>
              <a:t>na </a:t>
            </a:r>
            <a:r>
              <a:rPr lang="cs-CZ" sz="2200" u="sng" dirty="0" smtClean="0"/>
              <a:t>odstranění</a:t>
            </a:r>
            <a:r>
              <a:rPr lang="cs-CZ" sz="2200" dirty="0" smtClean="0"/>
              <a:t> vady (</a:t>
            </a:r>
            <a:r>
              <a:rPr lang="cs-CZ" sz="2200" dirty="0">
                <a:cs typeface="Times New Roman" pitchFamily="18" charset="0"/>
              </a:rPr>
              <a:t>prodávající </a:t>
            </a:r>
            <a:r>
              <a:rPr lang="cs-CZ" sz="2200" dirty="0" smtClean="0">
                <a:cs typeface="Times New Roman" pitchFamily="18" charset="0"/>
              </a:rPr>
              <a:t>může odstranit opravou </a:t>
            </a:r>
            <a:r>
              <a:rPr lang="cs-CZ" sz="2200" dirty="0">
                <a:cs typeface="Times New Roman" pitchFamily="18" charset="0"/>
              </a:rPr>
              <a:t>nebo dodáním jiné </a:t>
            </a:r>
            <a:r>
              <a:rPr lang="cs-CZ" sz="2200" dirty="0" smtClean="0">
                <a:cs typeface="Times New Roman" pitchFamily="18" charset="0"/>
              </a:rPr>
              <a:t>věci)</a:t>
            </a:r>
            <a:r>
              <a:rPr lang="cs-CZ" sz="2200" dirty="0" smtClean="0"/>
              <a:t>, nebo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200" dirty="0" smtClean="0">
                <a:cs typeface="Times New Roman" pitchFamily="18" charset="0"/>
              </a:rPr>
              <a:t>přiměřenou </a:t>
            </a:r>
            <a:r>
              <a:rPr lang="cs-CZ" sz="2200" u="sng" dirty="0" smtClean="0">
                <a:cs typeface="Times New Roman" pitchFamily="18" charset="0"/>
              </a:rPr>
              <a:t>slevu</a:t>
            </a:r>
            <a:r>
              <a:rPr lang="cs-CZ" sz="2200" dirty="0" smtClean="0">
                <a:cs typeface="Times New Roman" pitchFamily="18" charset="0"/>
              </a:rPr>
              <a:t> z kupní ceny</a:t>
            </a:r>
          </a:p>
          <a:p>
            <a:pPr marL="0" indent="0" algn="just">
              <a:buNone/>
            </a:pPr>
            <a:endParaRPr lang="cs-CZ" sz="2200" dirty="0" smtClean="0">
              <a:cs typeface="Times New Roman" pitchFamily="18" charset="0"/>
            </a:endParaRPr>
          </a:p>
          <a:p>
            <a:pPr algn="just"/>
            <a:r>
              <a:rPr lang="cs-CZ" sz="2200" dirty="0" smtClean="0"/>
              <a:t>neodstraní-li </a:t>
            </a:r>
            <a:r>
              <a:rPr lang="cs-CZ" sz="2200" dirty="0"/>
              <a:t>prodávající vadu věci včas nebo vadu věci odmítne odstranit, může kupující požadovat slevu z kupní ceny, anebo může od smlouvy </a:t>
            </a:r>
            <a:r>
              <a:rPr lang="cs-CZ" sz="2200" dirty="0" smtClean="0"/>
              <a:t>odstoupit</a:t>
            </a:r>
          </a:p>
          <a:p>
            <a:pPr algn="just"/>
            <a:r>
              <a:rPr lang="cs-CZ" sz="2200" dirty="0"/>
              <a:t>p</a:t>
            </a:r>
            <a:r>
              <a:rPr lang="cs-CZ" sz="2200" dirty="0" smtClean="0"/>
              <a:t>rovedenou </a:t>
            </a:r>
            <a:r>
              <a:rPr lang="cs-CZ" sz="2200" dirty="0"/>
              <a:t>volbu nemůže kupující změnit bez souhlasu </a:t>
            </a:r>
            <a:r>
              <a:rPr lang="cs-CZ" sz="2200" dirty="0" smtClean="0"/>
              <a:t>prodávajícího</a:t>
            </a:r>
            <a:endParaRPr lang="cs-CZ" sz="2200" dirty="0" smtClean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Nároky při </a:t>
            </a:r>
            <a:r>
              <a:rPr lang="cs-CZ" u="sng" dirty="0" smtClean="0">
                <a:solidFill>
                  <a:schemeClr val="bg1"/>
                </a:solidFill>
              </a:rPr>
              <a:t>nepodstatném</a:t>
            </a:r>
            <a:r>
              <a:rPr lang="cs-CZ" dirty="0" smtClean="0">
                <a:solidFill>
                  <a:schemeClr val="bg1"/>
                </a:solidFill>
              </a:rPr>
              <a:t> porušení (Obecné) </a:t>
            </a:r>
            <a:r>
              <a:rPr lang="cs-CZ" dirty="0" smtClean="0"/>
              <a:t>kupní </a:t>
            </a:r>
            <a:r>
              <a:rPr lang="cs-CZ" dirty="0" smtClean="0">
                <a:solidFill>
                  <a:schemeClr val="bg1"/>
                </a:solidFill>
              </a:rPr>
              <a:t>smlouvy (§ 2107)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16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843"/>
    </mc:Choice>
    <mc:Fallback xmlns="">
      <p:transition spd="slow" advTm="19184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4353347"/>
          </a:xfrm>
        </p:spPr>
        <p:txBody>
          <a:bodyPr>
            <a:normAutofit/>
          </a:bodyPr>
          <a:lstStyle/>
          <a:p>
            <a:r>
              <a:rPr lang="cs-CZ" dirty="0" smtClean="0"/>
              <a:t>pokud nemůže věc </a:t>
            </a:r>
            <a:r>
              <a:rPr lang="cs-CZ" dirty="0"/>
              <a:t>vrátit v tom stavu, v jakém ji </a:t>
            </a:r>
            <a:r>
              <a:rPr lang="cs-CZ" dirty="0" smtClean="0"/>
              <a:t>obdržel </a:t>
            </a:r>
          </a:p>
          <a:p>
            <a:r>
              <a:rPr lang="cs-CZ" dirty="0"/>
              <a:t>t</a:t>
            </a:r>
            <a:r>
              <a:rPr lang="cs-CZ" dirty="0" smtClean="0"/>
              <a:t>o ale neplatí</a:t>
            </a:r>
            <a:r>
              <a:rPr lang="cs-CZ" dirty="0"/>
              <a:t>:</a:t>
            </a:r>
          </a:p>
          <a:p>
            <a:pPr marL="731520" lvl="1" indent="-457200">
              <a:buFont typeface="+mj-lt"/>
              <a:buAutoNum type="alphaLcParenR"/>
            </a:pPr>
            <a:r>
              <a:rPr lang="cs-CZ" dirty="0" smtClean="0"/>
              <a:t>došlo-li </a:t>
            </a:r>
            <a:r>
              <a:rPr lang="cs-CZ" dirty="0"/>
              <a:t>ke změně stavu v důsledku prohlídky za účelem zjištění vady věci, </a:t>
            </a:r>
          </a:p>
          <a:p>
            <a:pPr marL="731520" lvl="1" indent="-457200">
              <a:buFont typeface="+mj-lt"/>
              <a:buAutoNum type="alphaLcParenR"/>
            </a:pPr>
            <a:r>
              <a:rPr lang="cs-CZ" dirty="0" smtClean="0"/>
              <a:t>použil-li </a:t>
            </a:r>
            <a:r>
              <a:rPr lang="cs-CZ" dirty="0"/>
              <a:t>kupující věc ještě před objevením vady, </a:t>
            </a:r>
          </a:p>
          <a:p>
            <a:pPr marL="731520" lvl="1" indent="-457200">
              <a:buFont typeface="+mj-lt"/>
              <a:buAutoNum type="alphaLcParenR"/>
            </a:pPr>
            <a:r>
              <a:rPr lang="cs-CZ" dirty="0" smtClean="0"/>
              <a:t>nezpůsobil-li </a:t>
            </a:r>
            <a:r>
              <a:rPr lang="cs-CZ" dirty="0"/>
              <a:t>kupující nemožnost vrácení věci v nezměněném stavu jednáním anebo opomenutím, nebo </a:t>
            </a:r>
          </a:p>
          <a:p>
            <a:pPr marL="731520" lvl="1" indent="-457200">
              <a:buFont typeface="+mj-lt"/>
              <a:buAutoNum type="alphaLcParenR"/>
            </a:pPr>
            <a:r>
              <a:rPr lang="cs-CZ" dirty="0" smtClean="0"/>
              <a:t>prodal-li </a:t>
            </a:r>
            <a:r>
              <a:rPr lang="cs-CZ" dirty="0"/>
              <a:t>kupující věc ještě před objevením vady, spotřeboval-li ji, anebo pozměnil-li věc při obvyklém použití; stalo-li se tak jen zčásti, vrátí kupující prodávajícímu, co ještě vrátit může, a dá prodávajícímu náhradu do výše, v níž měl z použití věci prospěch. </a:t>
            </a:r>
            <a:endParaRPr lang="cs-CZ" dirty="0" smtClean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Kupující nemůže odstoupit od smlouvy/chtít novou věc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3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668"/>
    </mc:Choice>
    <mc:Fallback xmlns="">
      <p:transition spd="slow" advTm="195668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92896"/>
            <a:ext cx="8424935" cy="41044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Neoznámil-li </a:t>
            </a:r>
            <a:r>
              <a:rPr lang="cs-CZ" dirty="0"/>
              <a:t>kupující vadu věci včas, pozbývá právo odstoupit od </a:t>
            </a:r>
            <a:r>
              <a:rPr lang="cs-CZ" dirty="0" smtClean="0"/>
              <a:t>smlouvy (musí to ale prodávající namítnout).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457200" indent="-457200" algn="just"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vady zjistitelné při prohlídce</a:t>
            </a:r>
            <a:r>
              <a:rPr lang="cs-CZ" dirty="0" smtClean="0"/>
              <a:t> -&gt; musí oznámit bez zbytečného odkladu poté, co kupující mohl prohlídku učinit</a:t>
            </a:r>
          </a:p>
          <a:p>
            <a:pPr marL="457200" indent="-457200" algn="just"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vady skryté </a:t>
            </a:r>
            <a:r>
              <a:rPr lang="cs-CZ" dirty="0" smtClean="0"/>
              <a:t>-&gt; </a:t>
            </a:r>
            <a:r>
              <a:rPr lang="cs-CZ" dirty="0"/>
              <a:t>musí oznámit bez </a:t>
            </a:r>
            <a:r>
              <a:rPr lang="cs-CZ" dirty="0" smtClean="0"/>
              <a:t>zbytečného odkladu poté, co ji kupující vadu mohl při dostatečné péči zjistit, nejpozději do dvou let od odevzdání věci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Lhůty pro oznámení práv z vadného plnění u obecné kupní smlouvy(§ 2111)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7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25"/>
    </mc:Choice>
    <mc:Fallback xmlns="">
      <p:transition spd="slow" advTm="47125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1" cy="4896543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>
                <a:cs typeface="Times New Roman" pitchFamily="18" charset="0"/>
              </a:rPr>
              <a:t>= prodávající se (sám od sebe) zavazuje, že věc (nebo její část) bude po určitou dobu způsobilá k použití pro obvyklé účely nebo že si zachová obvyklé vlastnosti</a:t>
            </a:r>
          </a:p>
          <a:p>
            <a:pPr algn="just"/>
            <a:r>
              <a:rPr lang="cs-CZ" sz="2800" dirty="0">
                <a:cs typeface="Times New Roman" pitchFamily="18" charset="0"/>
              </a:rPr>
              <a:t>nevzniká automaticky ze zákona, ale z vůle prodávajícího (např. </a:t>
            </a:r>
            <a:r>
              <a:rPr lang="cs-CZ" sz="2800" dirty="0" smtClean="0">
                <a:cs typeface="Times New Roman" pitchFamily="18" charset="0"/>
              </a:rPr>
              <a:t>5letá </a:t>
            </a:r>
            <a:r>
              <a:rPr lang="cs-CZ" sz="2800" dirty="0">
                <a:cs typeface="Times New Roman" pitchFamily="18" charset="0"/>
              </a:rPr>
              <a:t>záruka na auto)</a:t>
            </a:r>
          </a:p>
          <a:p>
            <a:pPr algn="just"/>
            <a:r>
              <a:rPr lang="cs-CZ" sz="2800" dirty="0" smtClean="0">
                <a:cs typeface="Times New Roman" pitchFamily="18" charset="0"/>
              </a:rPr>
              <a:t>může být dána i prohlášením na obalu, v reklamě</a:t>
            </a:r>
          </a:p>
          <a:p>
            <a:pPr algn="just"/>
            <a:r>
              <a:rPr lang="cs-CZ" sz="2800" dirty="0">
                <a:cs typeface="Times New Roman" pitchFamily="18" charset="0"/>
              </a:rPr>
              <a:t>u</a:t>
            </a:r>
            <a:r>
              <a:rPr lang="cs-CZ" sz="2800" dirty="0" smtClean="0">
                <a:cs typeface="Times New Roman" pitchFamily="18" charset="0"/>
              </a:rPr>
              <a:t> spotřebitelské smlouvy (viz dále) nesmí být kratší než 24 měsíců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Záruka za jakost (§ 2113) – 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„smluvní“ záruka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1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064"/>
    </mc:Choice>
    <mc:Fallback xmlns="">
      <p:transition spd="slow" advTm="145064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2888208"/>
          </a:xfrm>
        </p:spPr>
        <p:txBody>
          <a:bodyPr/>
          <a:lstStyle/>
          <a:p>
            <a:r>
              <a:rPr lang="cs-CZ" sz="4000" cap="none" dirty="0" smtClean="0"/>
              <a:t>Obecná kupní smlouva x prodej</a:t>
            </a:r>
            <a:r>
              <a:rPr lang="cs-CZ" cap="none" dirty="0" smtClean="0"/>
              <a:t> zboží v obchodě („spotřebitelská“ kupní smlouva)</a:t>
            </a:r>
            <a:br>
              <a:rPr lang="cs-CZ" cap="none" dirty="0" smtClean="0"/>
            </a:b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210351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603"/>
    </mc:Choice>
    <mc:Fallback xmlns="">
      <p:transition spd="slow" advTm="58603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2492896"/>
            <a:ext cx="8352927" cy="403244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Je-li prodávajícím podnikatel, </a:t>
            </a:r>
            <a:r>
              <a:rPr lang="cs-CZ" u="sng" dirty="0"/>
              <a:t>platí</a:t>
            </a:r>
            <a:r>
              <a:rPr lang="cs-CZ" dirty="0"/>
              <a:t> pro prodej při jeho podnikatelské činnosti </a:t>
            </a:r>
            <a:endParaRPr lang="cs-CZ" dirty="0" smtClean="0"/>
          </a:p>
          <a:p>
            <a:pPr lvl="1" algn="just"/>
            <a:r>
              <a:rPr lang="cs-CZ" u="sng" dirty="0" smtClean="0"/>
              <a:t>1. obecná </a:t>
            </a:r>
            <a:r>
              <a:rPr lang="cs-CZ" u="sng" dirty="0"/>
              <a:t>ustanovení o </a:t>
            </a:r>
            <a:r>
              <a:rPr lang="cs-CZ" u="sng" dirty="0" smtClean="0"/>
              <a:t>kupní smlouvě</a:t>
            </a:r>
          </a:p>
          <a:p>
            <a:pPr lvl="1" algn="just"/>
            <a:r>
              <a:rPr lang="cs-CZ" u="sng" dirty="0" smtClean="0"/>
              <a:t>+ 2. zvláštní ustanovení o prodeji zboží v obchodě</a:t>
            </a:r>
            <a:r>
              <a:rPr lang="cs-CZ" dirty="0"/>
              <a:t> </a:t>
            </a:r>
            <a:r>
              <a:rPr lang="cs-CZ" dirty="0" smtClean="0"/>
              <a:t>(ledaže </a:t>
            </a:r>
            <a:r>
              <a:rPr lang="cs-CZ" dirty="0"/>
              <a:t>je kupujícím také podnikatel a </a:t>
            </a:r>
            <a:r>
              <a:rPr lang="cs-CZ" dirty="0" smtClean="0"/>
              <a:t>je to zřejmé z okolností při uzavírání smlouvy).</a:t>
            </a:r>
          </a:p>
          <a:p>
            <a:pPr marL="45720" indent="0" algn="just">
              <a:buNone/>
            </a:pPr>
            <a:endParaRPr lang="cs-CZ" dirty="0" smtClean="0"/>
          </a:p>
          <a:p>
            <a:pPr algn="just"/>
            <a:r>
              <a:rPr lang="cs-CZ" dirty="0" smtClean="0">
                <a:cs typeface="Times New Roman" pitchFamily="18" charset="0"/>
              </a:rPr>
              <a:t>Tzn. že rozhodujícím prvkem je charakter smluvních stran:</a:t>
            </a:r>
          </a:p>
          <a:p>
            <a:pPr lvl="1" algn="just"/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prodávající</a:t>
            </a:r>
            <a:r>
              <a:rPr lang="cs-CZ" dirty="0" smtClean="0">
                <a:cs typeface="Times New Roman" pitchFamily="18" charset="0"/>
              </a:rPr>
              <a:t> musí být </a:t>
            </a:r>
            <a:r>
              <a:rPr lang="cs-CZ" u="sng" dirty="0" smtClean="0">
                <a:cs typeface="Times New Roman" pitchFamily="18" charset="0"/>
              </a:rPr>
              <a:t>podnikatel</a:t>
            </a:r>
            <a:endParaRPr lang="cs-CZ" dirty="0" smtClean="0">
              <a:cs typeface="Times New Roman" pitchFamily="18" charset="0"/>
            </a:endParaRPr>
          </a:p>
          <a:p>
            <a:pPr lvl="1" algn="just"/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k</a:t>
            </a: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>upující</a:t>
            </a:r>
            <a:endParaRPr lang="cs-CZ" dirty="0">
              <a:cs typeface="Times New Roman" pitchFamily="18" charset="0"/>
            </a:endParaRPr>
          </a:p>
          <a:p>
            <a:pPr lvl="2" algn="just"/>
            <a:r>
              <a:rPr lang="cs-CZ" dirty="0" smtClean="0">
                <a:cs typeface="Times New Roman" pitchFamily="18" charset="0"/>
              </a:rPr>
              <a:t>nepodnikatel (nejčastěji spotřebitel) </a:t>
            </a:r>
          </a:p>
          <a:p>
            <a:pPr lvl="2" algn="just"/>
            <a:r>
              <a:rPr lang="cs-CZ" dirty="0" smtClean="0"/>
              <a:t>(pokud smlouvu uzavírá podnikatel s podnikatelem, použijí se ustanovení o obecné/</a:t>
            </a:r>
            <a:r>
              <a:rPr lang="cs-CZ" dirty="0" err="1" smtClean="0"/>
              <a:t>nespotřebitelské</a:t>
            </a:r>
            <a:r>
              <a:rPr lang="cs-CZ" dirty="0" smtClean="0"/>
              <a:t> kupní smlouvě)</a:t>
            </a:r>
            <a:endParaRPr lang="cs-CZ" dirty="0" smtClean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Prodej zboží v obchodě (§ 2158)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81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Rozlišujeme nároky kupujícího podle toho, zda jde o tzv.:</a:t>
            </a:r>
          </a:p>
          <a:p>
            <a:pPr marL="45720" indent="0">
              <a:buNone/>
            </a:pPr>
            <a:endParaRPr lang="cs-CZ" sz="2800" dirty="0" smtClean="0"/>
          </a:p>
          <a:p>
            <a:r>
              <a:rPr lang="cs-CZ" sz="2800" dirty="0" smtClean="0"/>
              <a:t>1. jakost při </a:t>
            </a:r>
            <a:r>
              <a:rPr lang="cs-CZ" sz="2800" u="sng" dirty="0" smtClean="0"/>
              <a:t>převzetí</a:t>
            </a:r>
          </a:p>
          <a:p>
            <a:r>
              <a:rPr lang="cs-CZ" sz="2800" dirty="0" smtClean="0"/>
              <a:t>2. zákonnou záruku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 vady při prodeji zboží v obchodě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1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72816"/>
            <a:ext cx="8352927" cy="4752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zvýšená ochrana kupujícího</a:t>
            </a:r>
          </a:p>
          <a:p>
            <a:r>
              <a:rPr lang="cs-CZ" dirty="0" smtClean="0"/>
              <a:t>prodávající </a:t>
            </a:r>
            <a:r>
              <a:rPr lang="cs-CZ" dirty="0"/>
              <a:t>odpovídá kupujícímu, že věc </a:t>
            </a:r>
            <a:r>
              <a:rPr lang="cs-CZ" b="1" u="sng" dirty="0"/>
              <a:t>při převzetí </a:t>
            </a:r>
            <a:r>
              <a:rPr lang="cs-CZ" dirty="0"/>
              <a:t>nemá </a:t>
            </a:r>
            <a:r>
              <a:rPr lang="cs-CZ" dirty="0" smtClean="0"/>
              <a:t>vady (+ projeví-li </a:t>
            </a:r>
            <a:r>
              <a:rPr lang="cs-CZ" dirty="0"/>
              <a:t>se vada v průběhu </a:t>
            </a:r>
            <a:r>
              <a:rPr lang="cs-CZ" dirty="0" smtClean="0"/>
              <a:t>6 měsíců </a:t>
            </a:r>
            <a:r>
              <a:rPr lang="cs-CZ" dirty="0"/>
              <a:t>od převzetí, má se za to, že věc byla vadná již při </a:t>
            </a:r>
            <a:r>
              <a:rPr lang="cs-CZ" dirty="0" smtClean="0"/>
              <a:t>převzetí)</a:t>
            </a:r>
          </a:p>
          <a:p>
            <a:r>
              <a:rPr lang="cs-CZ" dirty="0" smtClean="0"/>
              <a:t>prodávající odpovídá kupujícímu za to, </a:t>
            </a:r>
            <a:r>
              <a:rPr lang="cs-CZ" dirty="0"/>
              <a:t>že </a:t>
            </a:r>
            <a:r>
              <a:rPr lang="cs-CZ" dirty="0" smtClean="0"/>
              <a:t>věc: </a:t>
            </a: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má </a:t>
            </a:r>
            <a:r>
              <a:rPr lang="cs-CZ" dirty="0"/>
              <a:t>věc vlastnosti, které si strany </a:t>
            </a:r>
            <a:r>
              <a:rPr lang="cs-CZ" dirty="0" smtClean="0"/>
              <a:t>ujednaly (nebo takové, </a:t>
            </a:r>
            <a:r>
              <a:rPr lang="cs-CZ" dirty="0"/>
              <a:t>které prodávající nebo výrobce </a:t>
            </a:r>
            <a:r>
              <a:rPr lang="cs-CZ" dirty="0" smtClean="0"/>
              <a:t>popsal, nebo </a:t>
            </a:r>
            <a:r>
              <a:rPr lang="cs-CZ" dirty="0"/>
              <a:t>které kupující očekával s ohledem na povahu zboží a na základě </a:t>
            </a:r>
            <a:r>
              <a:rPr lang="cs-CZ" dirty="0" smtClean="0"/>
              <a:t>reklamy) </a:t>
            </a: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se </a:t>
            </a:r>
            <a:r>
              <a:rPr lang="cs-CZ" dirty="0"/>
              <a:t>věc hodí k účelu, který </a:t>
            </a:r>
            <a:r>
              <a:rPr lang="cs-CZ" dirty="0" smtClean="0"/>
              <a:t>prodávající </a:t>
            </a:r>
            <a:r>
              <a:rPr lang="cs-CZ" dirty="0"/>
              <a:t>uvádí nebo ke kterému se věc tohoto druhu obvykle používá, 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věc </a:t>
            </a:r>
            <a:r>
              <a:rPr lang="cs-CZ" dirty="0"/>
              <a:t>odpovídá jakostí nebo provedením smluvenému vzorku nebo </a:t>
            </a:r>
            <a:r>
              <a:rPr lang="cs-CZ" dirty="0" smtClean="0"/>
              <a:t>předloze, </a:t>
            </a: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dirty="0"/>
              <a:t>věc v odpovídajícím množství, míře nebo </a:t>
            </a:r>
            <a:r>
              <a:rPr lang="cs-CZ" dirty="0" smtClean="0"/>
              <a:t>hmotnosti </a:t>
            </a: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věc </a:t>
            </a:r>
            <a:r>
              <a:rPr lang="cs-CZ" dirty="0"/>
              <a:t>vyhovuje </a:t>
            </a:r>
            <a:r>
              <a:rPr lang="cs-CZ" dirty="0" smtClean="0"/>
              <a:t>právním předpisům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1. Jakost při </a:t>
            </a:r>
            <a:r>
              <a:rPr lang="cs-CZ" u="sng" dirty="0" smtClean="0">
                <a:solidFill>
                  <a:schemeClr val="bg1"/>
                </a:solidFill>
              </a:rPr>
              <a:t>převzetí</a:t>
            </a:r>
            <a:endParaRPr lang="cs-CZ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NUTNÉ ROZLIŠIT, ZDA JDE O PODSTATNÉ PORUŠENÍ NEBO NEPODSTATNÉ PORUŠENÍ:</a:t>
            </a:r>
          </a:p>
          <a:p>
            <a:pPr marL="45720" indent="0">
              <a:buNone/>
            </a:pPr>
            <a:endParaRPr lang="cs-CZ" dirty="0" smtClean="0"/>
          </a:p>
          <a:p>
            <a:r>
              <a:rPr lang="cs-CZ" dirty="0" smtClean="0"/>
              <a:t>Je-li </a:t>
            </a:r>
            <a:r>
              <a:rPr lang="cs-CZ" dirty="0"/>
              <a:t>vadné plnění </a:t>
            </a:r>
            <a:r>
              <a:rPr lang="cs-CZ" b="1" u="sng" dirty="0"/>
              <a:t>podstatným porušením smlouvy</a:t>
            </a:r>
            <a:r>
              <a:rPr lang="cs-CZ" dirty="0"/>
              <a:t>, má kupující právo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na </a:t>
            </a:r>
            <a:r>
              <a:rPr lang="cs-CZ" u="sng" dirty="0" smtClean="0"/>
              <a:t>dodání </a:t>
            </a:r>
            <a:r>
              <a:rPr lang="cs-CZ" u="sng" dirty="0"/>
              <a:t>nové věci </a:t>
            </a:r>
            <a:r>
              <a:rPr lang="cs-CZ" dirty="0"/>
              <a:t>bez vady nebo </a:t>
            </a:r>
            <a:r>
              <a:rPr lang="cs-CZ" dirty="0" smtClean="0"/>
              <a:t>dodání </a:t>
            </a:r>
            <a:r>
              <a:rPr lang="cs-CZ" dirty="0"/>
              <a:t>chybějící věci,</a:t>
            </a:r>
          </a:p>
          <a:p>
            <a:pPr marL="502920" indent="-457200">
              <a:buFont typeface="+mj-lt"/>
              <a:buAutoNum type="arabicPeriod"/>
            </a:pPr>
            <a:r>
              <a:rPr lang="cs-CZ" u="sng" dirty="0" smtClean="0"/>
              <a:t>opravu vadné</a:t>
            </a:r>
            <a:r>
              <a:rPr lang="cs-CZ" dirty="0" smtClean="0"/>
              <a:t> </a:t>
            </a:r>
            <a:r>
              <a:rPr lang="cs-CZ" dirty="0"/>
              <a:t>věci,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na </a:t>
            </a:r>
            <a:r>
              <a:rPr lang="cs-CZ" dirty="0"/>
              <a:t>přiměřenou </a:t>
            </a:r>
            <a:r>
              <a:rPr lang="cs-CZ" u="sng" dirty="0"/>
              <a:t>slevu</a:t>
            </a:r>
            <a:r>
              <a:rPr lang="cs-CZ" dirty="0"/>
              <a:t> z kupní ceny, nebo</a:t>
            </a:r>
          </a:p>
          <a:p>
            <a:pPr marL="502920" indent="-457200">
              <a:buFont typeface="+mj-lt"/>
              <a:buAutoNum type="arabicPeriod"/>
            </a:pPr>
            <a:r>
              <a:rPr lang="cs-CZ" u="sng" dirty="0" smtClean="0"/>
              <a:t>odstoupit </a:t>
            </a:r>
            <a:r>
              <a:rPr lang="cs-CZ" u="sng" dirty="0"/>
              <a:t>od smlouvy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Nároky, když se vada vyskytne při </a:t>
            </a:r>
            <a:r>
              <a:rPr lang="cs-CZ" u="sng" dirty="0" smtClean="0"/>
              <a:t>převzetí</a:t>
            </a:r>
            <a:r>
              <a:rPr lang="cs-CZ" dirty="0" smtClean="0"/>
              <a:t> (resp. v prvních 6 měsících)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75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492896"/>
            <a:ext cx="8208911" cy="41044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 smtClean="0">
                <a:cs typeface="Times New Roman" pitchFamily="18" charset="0"/>
              </a:rPr>
              <a:t>					PRODÁVAJÍCÍ</a:t>
            </a:r>
          </a:p>
          <a:p>
            <a:pPr marL="0" indent="0" algn="just">
              <a:buNone/>
            </a:pPr>
            <a:r>
              <a:rPr lang="cs-CZ" sz="3200" dirty="0" smtClean="0">
                <a:solidFill>
                  <a:srgbClr val="FF0000"/>
                </a:solidFill>
                <a:cs typeface="Times New Roman" pitchFamily="18" charset="0"/>
              </a:rPr>
              <a:t>SMLUVNÍ STRANY</a:t>
            </a:r>
          </a:p>
          <a:p>
            <a:pPr marL="0" indent="0" algn="just">
              <a:buNone/>
            </a:pPr>
            <a:r>
              <a:rPr lang="cs-CZ" sz="3200" dirty="0">
                <a:cs typeface="Times New Roman" pitchFamily="18" charset="0"/>
              </a:rPr>
              <a:t>	</a:t>
            </a:r>
            <a:r>
              <a:rPr lang="cs-CZ" sz="3200" dirty="0" smtClean="0">
                <a:cs typeface="Times New Roman" pitchFamily="18" charset="0"/>
              </a:rPr>
              <a:t>				KUPUJÍCÍ</a:t>
            </a:r>
          </a:p>
          <a:p>
            <a:pPr algn="just"/>
            <a:r>
              <a:rPr lang="cs-CZ" i="1" dirty="0" smtClean="0">
                <a:cs typeface="Times New Roman" pitchFamily="18" charset="0"/>
              </a:rPr>
              <a:t>kupní smlouvou se </a:t>
            </a:r>
            <a:r>
              <a:rPr lang="cs-CZ" i="1" u="sng" dirty="0" smtClean="0">
                <a:cs typeface="Times New Roman" pitchFamily="18" charset="0"/>
              </a:rPr>
              <a:t>prodávající zavazuje</a:t>
            </a:r>
            <a:r>
              <a:rPr lang="cs-CZ" i="1" dirty="0" smtClean="0">
                <a:cs typeface="Times New Roman" pitchFamily="18" charset="0"/>
              </a:rPr>
              <a:t>:</a:t>
            </a:r>
          </a:p>
          <a:p>
            <a:pPr marL="457200" indent="-457200" algn="just">
              <a:buAutoNum type="alphaLcParenR"/>
            </a:pPr>
            <a:r>
              <a:rPr lang="cs-CZ" i="1" dirty="0" smtClean="0">
                <a:cs typeface="Times New Roman" pitchFamily="18" charset="0"/>
              </a:rPr>
              <a:t>že kupujícímu odevzdá věc a</a:t>
            </a:r>
          </a:p>
          <a:p>
            <a:pPr marL="457200" indent="-457200" algn="just">
              <a:buAutoNum type="alphaLcParenR"/>
            </a:pPr>
            <a:r>
              <a:rPr lang="cs-CZ" i="1" dirty="0" smtClean="0">
                <a:cs typeface="Times New Roman" pitchFamily="18" charset="0"/>
              </a:rPr>
              <a:t>umožní mu nabýt vlastnické právo k ní</a:t>
            </a:r>
          </a:p>
          <a:p>
            <a:pPr algn="just"/>
            <a:r>
              <a:rPr lang="cs-CZ" i="1" u="sng" dirty="0" smtClean="0">
                <a:cs typeface="Times New Roman" pitchFamily="18" charset="0"/>
              </a:rPr>
              <a:t>kupující</a:t>
            </a:r>
            <a:r>
              <a:rPr lang="cs-CZ" i="1" dirty="0" smtClean="0">
                <a:cs typeface="Times New Roman" pitchFamily="18" charset="0"/>
              </a:rPr>
              <a:t> zavazuje:</a:t>
            </a:r>
          </a:p>
          <a:p>
            <a:pPr marL="457200" indent="-457200" algn="just">
              <a:buAutoNum type="alphaLcParenR"/>
            </a:pPr>
            <a:r>
              <a:rPr lang="cs-CZ" i="1" dirty="0" smtClean="0">
                <a:cs typeface="Times New Roman" pitchFamily="18" charset="0"/>
              </a:rPr>
              <a:t>převzít věc</a:t>
            </a:r>
          </a:p>
          <a:p>
            <a:pPr marL="457200" indent="-457200" algn="just">
              <a:buAutoNum type="alphaLcParenR"/>
            </a:pPr>
            <a:r>
              <a:rPr lang="cs-CZ" i="1" dirty="0" smtClean="0">
                <a:cs typeface="Times New Roman" pitchFamily="18" charset="0"/>
              </a:rPr>
              <a:t>zaplatit kupní cenu</a:t>
            </a:r>
            <a:endParaRPr lang="cs-CZ" i="1" dirty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Koupě (§ 2079)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3923928" y="2780928"/>
            <a:ext cx="115212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923928" y="3356992"/>
            <a:ext cx="115212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36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575"/>
    </mc:Choice>
    <mc:Fallback xmlns="">
      <p:transition spd="slow" advTm="94575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fontScale="55000" lnSpcReduction="20000"/>
          </a:bodyPr>
          <a:lstStyle/>
          <a:p>
            <a:r>
              <a:rPr lang="cs-CZ" sz="2700" dirty="0" smtClean="0"/>
              <a:t>Je-li </a:t>
            </a:r>
            <a:r>
              <a:rPr lang="cs-CZ" sz="2700" dirty="0"/>
              <a:t>vadné plnění </a:t>
            </a:r>
            <a:r>
              <a:rPr lang="cs-CZ" sz="2700" b="1" u="sng" dirty="0"/>
              <a:t>nepodstatným porušením smlouvy</a:t>
            </a:r>
            <a:r>
              <a:rPr lang="cs-CZ" sz="2700" dirty="0"/>
              <a:t>, má kupující </a:t>
            </a:r>
            <a:r>
              <a:rPr lang="cs-CZ" sz="2700" dirty="0" smtClean="0"/>
              <a:t>právo:</a:t>
            </a:r>
          </a:p>
          <a:p>
            <a:pPr marL="45720" indent="0">
              <a:buNone/>
            </a:pPr>
            <a:endParaRPr lang="cs-CZ" sz="2700" dirty="0" smtClean="0"/>
          </a:p>
          <a:p>
            <a:pPr marL="502920" indent="-457200">
              <a:buFont typeface="+mj-lt"/>
              <a:buAutoNum type="arabicPeriod"/>
            </a:pPr>
            <a:r>
              <a:rPr lang="cs-CZ" sz="2700" dirty="0" smtClean="0"/>
              <a:t>na</a:t>
            </a:r>
            <a:r>
              <a:rPr lang="cs-CZ" sz="2700" dirty="0"/>
              <a:t> odstranění vady, anebo </a:t>
            </a:r>
            <a:endParaRPr lang="cs-CZ" sz="2700" dirty="0" smtClean="0"/>
          </a:p>
          <a:p>
            <a:pPr marL="502920" indent="-457200">
              <a:buFont typeface="+mj-lt"/>
              <a:buAutoNum type="arabicPeriod"/>
            </a:pPr>
            <a:r>
              <a:rPr lang="cs-CZ" sz="2700" dirty="0" smtClean="0"/>
              <a:t>na </a:t>
            </a:r>
            <a:r>
              <a:rPr lang="cs-CZ" sz="2700" dirty="0"/>
              <a:t>přiměřenou slevu z kupní </a:t>
            </a:r>
            <a:r>
              <a:rPr lang="cs-CZ" sz="2700" dirty="0" smtClean="0"/>
              <a:t>ceny</a:t>
            </a:r>
          </a:p>
          <a:p>
            <a:pPr marL="502920" indent="-457200">
              <a:buFont typeface="+mj-lt"/>
              <a:buAutoNum type="arabicPeriod"/>
            </a:pPr>
            <a:endParaRPr lang="cs-CZ" sz="2700" dirty="0" smtClean="0"/>
          </a:p>
          <a:p>
            <a:pPr marL="502920" indent="-457200">
              <a:buFont typeface="+mj-lt"/>
              <a:buAutoNum type="arabicPeriod"/>
            </a:pPr>
            <a:r>
              <a:rPr lang="cs-CZ" sz="2700" dirty="0" smtClean="0"/>
              <a:t>ALE dodání </a:t>
            </a:r>
            <a:r>
              <a:rPr lang="cs-CZ" sz="2700" dirty="0"/>
              <a:t>nové věci bez vad, </a:t>
            </a:r>
            <a:r>
              <a:rPr lang="cs-CZ" sz="2700" dirty="0" smtClean="0"/>
              <a:t>JEN POKUD </a:t>
            </a:r>
            <a:r>
              <a:rPr lang="cs-CZ" sz="2700" dirty="0"/>
              <a:t>to není vzhledem k povaze vady </a:t>
            </a:r>
            <a:r>
              <a:rPr lang="cs-CZ" sz="2700" dirty="0" smtClean="0"/>
              <a:t>nepřiměřené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700" dirty="0" smtClean="0"/>
              <a:t>je-li </a:t>
            </a:r>
            <a:r>
              <a:rPr lang="cs-CZ" sz="2700" dirty="0"/>
              <a:t>to </a:t>
            </a:r>
            <a:r>
              <a:rPr lang="cs-CZ" sz="2700" dirty="0" smtClean="0"/>
              <a:t>ale vzhledem </a:t>
            </a:r>
            <a:r>
              <a:rPr lang="cs-CZ" sz="2700" dirty="0"/>
              <a:t>k povaze vady neúměrné, zejména lze-li vadu odstranit bez zbytečného odkladu, má kupující právo </a:t>
            </a:r>
            <a:r>
              <a:rPr lang="cs-CZ" sz="2700" dirty="0" smtClean="0"/>
              <a:t>jen na </a:t>
            </a:r>
            <a:r>
              <a:rPr lang="cs-CZ" sz="2700" dirty="0"/>
              <a:t>bezplatné odstranění </a:t>
            </a:r>
            <a:r>
              <a:rPr lang="cs-CZ" sz="2700" dirty="0" smtClean="0"/>
              <a:t>vady</a:t>
            </a:r>
          </a:p>
          <a:p>
            <a:pPr marL="45720" indent="0">
              <a:buNone/>
            </a:pPr>
            <a:endParaRPr lang="cs-CZ" sz="2700" dirty="0"/>
          </a:p>
          <a:p>
            <a:r>
              <a:rPr lang="cs-CZ" sz="2700" dirty="0" smtClean="0"/>
              <a:t>Právo na dodání nové věci, nebo výměnu součásti má kupující i v případě odstranitelné vady (u nepodstatného porušení smlouvy), pokud nemůže věc řádně užívat pro </a:t>
            </a:r>
            <a:r>
              <a:rPr lang="cs-CZ" sz="2700" b="1" dirty="0" smtClean="0"/>
              <a:t>opakovaný výskyt vady </a:t>
            </a:r>
            <a:r>
              <a:rPr lang="cs-CZ" sz="2700" dirty="0" smtClean="0"/>
              <a:t>po opravě (vada se vyskytne potřetí) nebo pro </a:t>
            </a:r>
            <a:r>
              <a:rPr lang="cs-CZ" sz="2700" b="1" dirty="0" smtClean="0"/>
              <a:t>větší počet vad </a:t>
            </a:r>
            <a:r>
              <a:rPr lang="cs-CZ" sz="2700" dirty="0" smtClean="0"/>
              <a:t>(tři vady najednou). V takovém případě má kupující i právo od smlouvy odstoupit.</a:t>
            </a:r>
          </a:p>
          <a:p>
            <a:endParaRPr lang="cs-CZ" sz="2700" dirty="0" smtClean="0"/>
          </a:p>
          <a:p>
            <a:r>
              <a:rPr lang="cs-CZ" sz="2700" dirty="0" smtClean="0"/>
              <a:t>Neodstoupí-li kupující SÁM od smlouvy nebo neuplatní-li právo na dodání nové věci bez vad, na výměnu její součásti nebo na opravu věci, může vždy požadovat přiměřenou slevu. </a:t>
            </a:r>
          </a:p>
          <a:p>
            <a:r>
              <a:rPr lang="cs-CZ" sz="2700" dirty="0" smtClean="0"/>
              <a:t>Kupující má právo na přiměřenou slevu i v případě, že mu </a:t>
            </a:r>
            <a:r>
              <a:rPr lang="cs-CZ" sz="2700" b="1" dirty="0" smtClean="0"/>
              <a:t>prodávající</a:t>
            </a:r>
            <a:r>
              <a:rPr lang="cs-CZ" sz="2700" dirty="0" smtClean="0"/>
              <a:t> nemůže dodat novou věc bez vad, vyměnit její součást nebo věc opravit, jakož i v případě, že prodávající nezjedná nápravu v přiměřené době (max. 30 dnů) nebo že by zjednání nápravy spotřebiteli působilo značné obtíže.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5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kromě výše uvedených nároků z vad, které má věc při převzetí (+ 6 měsíců po převzetí, může kupující uplatnit </a:t>
            </a:r>
            <a:r>
              <a:rPr lang="cs-CZ" sz="3600" dirty="0"/>
              <a:t>právo z vady, která se vyskytne u spotřebního zboží v době </a:t>
            </a:r>
            <a:r>
              <a:rPr lang="cs-CZ" sz="3600" dirty="0" smtClean="0"/>
              <a:t>24 měsíců </a:t>
            </a:r>
            <a:r>
              <a:rPr lang="cs-CZ" sz="3600" dirty="0"/>
              <a:t>od </a:t>
            </a:r>
            <a:r>
              <a:rPr lang="cs-CZ" sz="3600" dirty="0" smtClean="0"/>
              <a:t>převzetí (tzv. zákonná 24měsíční záruka)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Zákonná záruka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19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cs-CZ" sz="1400" u="sng" dirty="0" smtClean="0"/>
              <a:t>dodání </a:t>
            </a:r>
            <a:r>
              <a:rPr lang="cs-CZ" sz="1400" u="sng" dirty="0"/>
              <a:t>nové věci</a:t>
            </a:r>
            <a:r>
              <a:rPr lang="cs-CZ" sz="1400" dirty="0"/>
              <a:t> bez vad, ALE JEN </a:t>
            </a:r>
            <a:r>
              <a:rPr lang="cs-CZ" sz="1400" u="sng" dirty="0"/>
              <a:t>pokud to není </a:t>
            </a:r>
            <a:r>
              <a:rPr lang="cs-CZ" sz="1400" dirty="0"/>
              <a:t>vzhledem k povaze vady </a:t>
            </a:r>
            <a:r>
              <a:rPr lang="cs-CZ" sz="1400" u="sng" dirty="0"/>
              <a:t>nepřiměřené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1400" dirty="0"/>
              <a:t>je-li to ale vzhledem k povaze vady neúměrné, zejména lze-li vadu odstranit bez zbytečného odkladu, má kupující právo jen na </a:t>
            </a:r>
            <a:r>
              <a:rPr lang="cs-CZ" sz="1400" b="1" u="sng" dirty="0"/>
              <a:t>bezplatné odstranění </a:t>
            </a:r>
            <a:r>
              <a:rPr lang="cs-CZ" sz="1400" b="1" u="sng" dirty="0" smtClean="0"/>
              <a:t>vady</a:t>
            </a:r>
            <a:r>
              <a:rPr lang="cs-CZ" sz="1400" dirty="0" smtClean="0"/>
              <a:t> (prodávající se rozhodne, zda opravou nebo výměnou)</a:t>
            </a:r>
            <a:endParaRPr lang="cs-CZ" sz="1400" b="1" u="sng" dirty="0"/>
          </a:p>
          <a:p>
            <a:pPr marL="45720" indent="0">
              <a:buNone/>
            </a:pPr>
            <a:endParaRPr lang="cs-CZ" sz="1400" dirty="0"/>
          </a:p>
          <a:p>
            <a:r>
              <a:rPr lang="cs-CZ" sz="1400" dirty="0" smtClean="0"/>
              <a:t>v </a:t>
            </a:r>
            <a:r>
              <a:rPr lang="cs-CZ" sz="1400" dirty="0"/>
              <a:t>případě odstranitelné </a:t>
            </a:r>
            <a:r>
              <a:rPr lang="cs-CZ" sz="1400" dirty="0" smtClean="0"/>
              <a:t>vady, </a:t>
            </a:r>
            <a:r>
              <a:rPr lang="cs-CZ" sz="1400" dirty="0"/>
              <a:t>pokud nemůže věc řádně užívat pro opakovaný výskyt vady po opravě (vada se vyskytne potřetí) nebo pro větší počet vad (tři vady najednou</a:t>
            </a:r>
            <a:r>
              <a:rPr lang="cs-CZ" sz="1400" dirty="0" smtClean="0"/>
              <a:t>) může kupující:</a:t>
            </a:r>
          </a:p>
          <a:p>
            <a:pPr lvl="1"/>
            <a:r>
              <a:rPr lang="cs-CZ" sz="1400" dirty="0"/>
              <a:t>ž</a:t>
            </a:r>
            <a:r>
              <a:rPr lang="cs-CZ" sz="1400" dirty="0" smtClean="0"/>
              <a:t>ádat dodání </a:t>
            </a:r>
            <a:r>
              <a:rPr lang="cs-CZ" sz="1400" dirty="0"/>
              <a:t>nové věci, nebo </a:t>
            </a:r>
            <a:endParaRPr lang="cs-CZ" sz="1400" dirty="0" smtClean="0"/>
          </a:p>
          <a:p>
            <a:pPr lvl="1"/>
            <a:r>
              <a:rPr lang="cs-CZ" sz="1400" dirty="0" smtClean="0"/>
              <a:t>výměnu součásti</a:t>
            </a:r>
          </a:p>
          <a:p>
            <a:pPr lvl="1"/>
            <a:r>
              <a:rPr lang="cs-CZ" sz="1400" dirty="0" smtClean="0"/>
              <a:t>od </a:t>
            </a:r>
            <a:r>
              <a:rPr lang="cs-CZ" sz="1400" dirty="0"/>
              <a:t>smlouvy </a:t>
            </a:r>
            <a:r>
              <a:rPr lang="cs-CZ" sz="1400" dirty="0" smtClean="0"/>
              <a:t>odstoupit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Neodstoupí-li kupující </a:t>
            </a:r>
            <a:r>
              <a:rPr lang="cs-CZ" sz="1400" dirty="0" smtClean="0"/>
              <a:t>(může-li) od </a:t>
            </a:r>
            <a:r>
              <a:rPr lang="cs-CZ" sz="1400" dirty="0"/>
              <a:t>smlouvy nebo neuplatní-li právo na dodání nové věci bez vad, na výměnu její součásti nebo na opravu věci, může </a:t>
            </a:r>
            <a:r>
              <a:rPr lang="cs-CZ" sz="1400" dirty="0" smtClean="0"/>
              <a:t>požadovat </a:t>
            </a:r>
            <a:r>
              <a:rPr lang="cs-CZ" sz="1400" dirty="0"/>
              <a:t>přiměřenou slevu. </a:t>
            </a:r>
            <a:endParaRPr lang="cs-CZ" sz="1400" dirty="0" smtClean="0"/>
          </a:p>
          <a:p>
            <a:pPr marL="45720" indent="0">
              <a:buNone/>
            </a:pPr>
            <a:endParaRPr lang="cs-CZ" sz="1400" dirty="0"/>
          </a:p>
          <a:p>
            <a:r>
              <a:rPr lang="cs-CZ" sz="1400" dirty="0"/>
              <a:t>Kupující má právo na přiměřenou slevu i v případě, že mu </a:t>
            </a:r>
            <a:r>
              <a:rPr lang="cs-CZ" sz="1400" b="1" dirty="0"/>
              <a:t>prodávající</a:t>
            </a:r>
            <a:r>
              <a:rPr lang="cs-CZ" sz="1400" dirty="0"/>
              <a:t> nemůže dodat novou věc bez vad, vyměnit její součást nebo věc opravit, jakož i v případě, že prodávající nezjedná nápravu v přiměřené </a:t>
            </a:r>
            <a:r>
              <a:rPr lang="cs-CZ" sz="1400" dirty="0" smtClean="0"/>
              <a:t>době </a:t>
            </a:r>
            <a:r>
              <a:rPr lang="cs-CZ" sz="1400" dirty="0"/>
              <a:t>nebo že by zjednání nápravy spotřebiteli působilo značné obtíže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Nároky kupujícího při vadě v zákonné záruce 24 měsíců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2877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cs-CZ" sz="2800" dirty="0"/>
              <a:t>u věci prodávané za nižší cenu na vadu, pro kterou byla nižší cena ujednána,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800" dirty="0" smtClean="0"/>
              <a:t>na </a:t>
            </a:r>
            <a:r>
              <a:rPr lang="cs-CZ" sz="2800" dirty="0"/>
              <a:t>opotřebení věci způsobené jejím obvyklým užíváním,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800" dirty="0" smtClean="0"/>
              <a:t>u </a:t>
            </a:r>
            <a:r>
              <a:rPr lang="cs-CZ" sz="2800" dirty="0"/>
              <a:t>použité věci na vadu odpovídající míře používání nebo opotřebení, kterou věc měla při převzetí kupujícím, nebo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800" dirty="0" smtClean="0"/>
              <a:t>vyplývá-li </a:t>
            </a:r>
            <a:r>
              <a:rPr lang="cs-CZ" sz="2800" dirty="0"/>
              <a:t>to z povahy </a:t>
            </a:r>
            <a:r>
              <a:rPr lang="cs-CZ" sz="2800" dirty="0" smtClean="0"/>
              <a:t>věci</a:t>
            </a:r>
            <a:endParaRPr lang="cs-CZ" sz="2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Zákonná (dvouletá) záruka není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602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pokud </a:t>
            </a:r>
            <a:r>
              <a:rPr lang="cs-CZ" sz="2800" dirty="0"/>
              <a:t>kupující před převzetím věci věděl, že věc má </a:t>
            </a:r>
            <a:r>
              <a:rPr lang="cs-CZ" sz="2800" dirty="0" smtClean="0"/>
              <a:t>vadu</a:t>
            </a:r>
          </a:p>
          <a:p>
            <a:r>
              <a:rPr lang="cs-CZ" sz="2800" dirty="0" smtClean="0"/>
              <a:t>pokud </a:t>
            </a:r>
            <a:r>
              <a:rPr lang="cs-CZ" sz="2800" dirty="0"/>
              <a:t>kupující vadu sám </a:t>
            </a:r>
            <a:r>
              <a:rPr lang="cs-CZ" sz="2800" dirty="0" smtClean="0"/>
              <a:t>způsobil</a:t>
            </a:r>
            <a:endParaRPr lang="cs-CZ" sz="2800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800" dirty="0" smtClean="0"/>
              <a:t>ALE! Pokud by </a:t>
            </a:r>
            <a:r>
              <a:rPr lang="cs-CZ" sz="2800" dirty="0"/>
              <a:t>se </a:t>
            </a:r>
            <a:r>
              <a:rPr lang="cs-CZ" sz="2800" dirty="0" smtClean="0"/>
              <a:t>prodávající chtěl s kupujícím dohodnout </a:t>
            </a:r>
            <a:r>
              <a:rPr lang="cs-CZ" sz="2800" dirty="0"/>
              <a:t>ještě předtím, než kupující může uplatnit právo z vady věci, že se jeho práva omezí nebo že zanikají, nepřihlíží se k tomu.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Kupující nemá nárok z vadného plnění ani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7429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u </a:t>
            </a:r>
            <a:r>
              <a:rPr lang="cs-CZ" sz="2800" dirty="0"/>
              <a:t>prodávajícího, u kterého věc byla </a:t>
            </a:r>
            <a:r>
              <a:rPr lang="cs-CZ" sz="2800" dirty="0" smtClean="0"/>
              <a:t>koupena (v kterékoli pobočce)</a:t>
            </a:r>
          </a:p>
          <a:p>
            <a:r>
              <a:rPr lang="cs-CZ" sz="2800" dirty="0" smtClean="0"/>
              <a:t>ALE! </a:t>
            </a:r>
            <a:r>
              <a:rPr lang="cs-CZ" sz="2800" dirty="0"/>
              <a:t>Je-li </a:t>
            </a:r>
            <a:r>
              <a:rPr lang="cs-CZ" sz="2800" dirty="0" smtClean="0"/>
              <a:t>v „záručním listě“ uvedena </a:t>
            </a:r>
            <a:r>
              <a:rPr lang="cs-CZ" sz="2800" dirty="0"/>
              <a:t>jiná osoba určená k </a:t>
            </a:r>
            <a:r>
              <a:rPr lang="cs-CZ" sz="2800" dirty="0" smtClean="0"/>
              <a:t>opravě (servis), </a:t>
            </a:r>
            <a:r>
              <a:rPr lang="cs-CZ" sz="2800" dirty="0"/>
              <a:t>která je v místě prodávajícího nebo v místě pro kupujícího bližším, uplatní kupující právo na opravu </a:t>
            </a:r>
            <a:r>
              <a:rPr lang="cs-CZ" sz="2800" dirty="0" smtClean="0"/>
              <a:t>tam.</a:t>
            </a:r>
            <a:endParaRPr lang="cs-CZ" sz="2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právo uplatnit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803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řádně </a:t>
            </a:r>
            <a:r>
              <a:rPr lang="cs-CZ" dirty="0"/>
              <a:t>informovat spotřebitele o vlastnostech prodávaných </a:t>
            </a:r>
            <a:r>
              <a:rPr lang="cs-CZ" dirty="0" smtClean="0"/>
              <a:t>výrobků, </a:t>
            </a:r>
            <a:r>
              <a:rPr lang="cs-CZ" dirty="0"/>
              <a:t>o způsobu použití a údržby výrobku a o nebezpečí, které vyplývá z jeho nesprávného použití nebo </a:t>
            </a:r>
            <a:r>
              <a:rPr lang="cs-CZ" dirty="0" smtClean="0"/>
              <a:t>údržby; je-li to nutné, musí být tyto </a:t>
            </a:r>
            <a:r>
              <a:rPr lang="cs-CZ" dirty="0"/>
              <a:t>informace </a:t>
            </a:r>
            <a:r>
              <a:rPr lang="cs-CZ" dirty="0" smtClean="0"/>
              <a:t>obsaženy </a:t>
            </a:r>
            <a:r>
              <a:rPr lang="cs-CZ" dirty="0"/>
              <a:t>v přiloženém písemném návodu a </a:t>
            </a:r>
            <a:r>
              <a:rPr lang="cs-CZ" dirty="0" smtClean="0"/>
              <a:t>být srozumitelné</a:t>
            </a:r>
            <a:r>
              <a:rPr lang="cs-CZ" dirty="0"/>
              <a:t> </a:t>
            </a:r>
            <a:r>
              <a:rPr lang="cs-CZ" dirty="0" smtClean="0"/>
              <a:t>a v češtině</a:t>
            </a:r>
          </a:p>
          <a:p>
            <a:pPr marL="45720" indent="0">
              <a:buNone/>
            </a:pPr>
            <a:endParaRPr lang="cs-CZ" dirty="0" smtClean="0"/>
          </a:p>
          <a:p>
            <a:r>
              <a:rPr lang="cs-CZ" dirty="0" smtClean="0"/>
              <a:t>řádně </a:t>
            </a:r>
            <a:r>
              <a:rPr lang="cs-CZ" dirty="0"/>
              <a:t>informovat o rozsahu, podmínkách a způsobu uplatnění práva z vadného plnění </a:t>
            </a:r>
            <a:r>
              <a:rPr lang="cs-CZ" dirty="0" smtClean="0"/>
              <a:t>(o „reklamaci“), </a:t>
            </a:r>
            <a:r>
              <a:rPr lang="cs-CZ" dirty="0"/>
              <a:t>spolu s údaji o tom, kde lze reklamaci </a:t>
            </a:r>
            <a:r>
              <a:rPr lang="cs-CZ" dirty="0" smtClean="0"/>
              <a:t>uplatnit – jinak se jedná o klamavou praktiku (pokuta 3 000 000 Kč) – stížnost možno </a:t>
            </a:r>
            <a:r>
              <a:rPr lang="cs-CZ" dirty="0"/>
              <a:t>podat elektronicky na </a:t>
            </a:r>
            <a:r>
              <a:rPr lang="cs-CZ" dirty="0">
                <a:hlinkClick r:id="rId2"/>
              </a:rPr>
              <a:t>http://www.coi.cz/cz/e-podatelna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/>
              <a:t>vydat spotřebiteli doklad o zakoupení výrobku s uvedením data prodeje výrobku, popisem výrobku, cenou, spolu s identifikačními údaji prodávajícího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Další povinnosti prodávajícího dle zák. 634/1992 Sb., o ochraně spotřebitele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03585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přijmout </a:t>
            </a:r>
            <a:r>
              <a:rPr lang="cs-CZ" dirty="0"/>
              <a:t>reklamaci v kterékoli provozovně, v níž je přijetí reklamace možné s ohledem na sortiment prodávaného </a:t>
            </a:r>
            <a:r>
              <a:rPr lang="cs-CZ" dirty="0" smtClean="0"/>
              <a:t>zboží, </a:t>
            </a:r>
            <a:r>
              <a:rPr lang="cs-CZ" dirty="0"/>
              <a:t>případně i v sídle nebo místě </a:t>
            </a:r>
            <a:r>
              <a:rPr lang="cs-CZ" dirty="0" smtClean="0"/>
              <a:t>podnikání </a:t>
            </a:r>
          </a:p>
          <a:p>
            <a:r>
              <a:rPr lang="cs-CZ" dirty="0" smtClean="0"/>
              <a:t>vydat </a:t>
            </a:r>
            <a:r>
              <a:rPr lang="cs-CZ" dirty="0"/>
              <a:t>písemné potvrzení o tom, kdy spotřebitel právo uplatnil, co je obsahem reklamace a jaký způsob vyřízení reklamace spotřebitel </a:t>
            </a:r>
            <a:r>
              <a:rPr lang="cs-CZ" dirty="0" smtClean="0"/>
              <a:t>požaduje</a:t>
            </a:r>
          </a:p>
          <a:p>
            <a:r>
              <a:rPr lang="cs-CZ" dirty="0" smtClean="0"/>
              <a:t>vydat potvrzení </a:t>
            </a:r>
            <a:r>
              <a:rPr lang="cs-CZ" dirty="0"/>
              <a:t>o datu a způsobu vyřízení reklamace, včetně potvrzení o provedení opravy a době jejího trvání, případně písemné odůvodnění zamítnutí </a:t>
            </a:r>
            <a:r>
              <a:rPr lang="cs-CZ" dirty="0" smtClean="0"/>
              <a:t>reklamace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provozovně musí být </a:t>
            </a:r>
            <a:r>
              <a:rPr lang="cs-CZ" u="sng" dirty="0"/>
              <a:t>po celou provozní dobu </a:t>
            </a:r>
            <a:r>
              <a:rPr lang="cs-CZ" dirty="0"/>
              <a:t>přítomen pracovník pověřený vyřizovat </a:t>
            </a:r>
            <a:r>
              <a:rPr lang="cs-CZ" dirty="0" smtClean="0"/>
              <a:t>reklamace</a:t>
            </a:r>
            <a:endParaRPr lang="cs-CZ" dirty="0"/>
          </a:p>
          <a:p>
            <a:r>
              <a:rPr lang="cs-CZ" dirty="0" smtClean="0"/>
              <a:t>rozhodnout </a:t>
            </a:r>
            <a:r>
              <a:rPr lang="cs-CZ" dirty="0"/>
              <a:t>o reklamaci ihned, ve složitých případech do tří pracovních </a:t>
            </a:r>
            <a:r>
              <a:rPr lang="cs-CZ" dirty="0" smtClean="0"/>
              <a:t>dnů (může být delší při nutnosti odborného </a:t>
            </a:r>
            <a:r>
              <a:rPr lang="cs-CZ" dirty="0"/>
              <a:t>posouzení </a:t>
            </a:r>
            <a:r>
              <a:rPr lang="cs-CZ" dirty="0" smtClean="0"/>
              <a:t>vady)</a:t>
            </a:r>
          </a:p>
          <a:p>
            <a:r>
              <a:rPr lang="cs-CZ" dirty="0" smtClean="0"/>
              <a:t>reklamace </a:t>
            </a:r>
            <a:r>
              <a:rPr lang="cs-CZ" dirty="0"/>
              <a:t>včetně odstranění vady musí být vyřízena bez zbytečného odkladu, nejpozději do 30 dnů ode dne uplatnění </a:t>
            </a:r>
            <a:r>
              <a:rPr lang="cs-CZ" dirty="0" smtClean="0"/>
              <a:t>reklamace – pokud ne, jde o </a:t>
            </a:r>
            <a:r>
              <a:rPr lang="cs-CZ" dirty="0"/>
              <a:t>podstatné porušení </a:t>
            </a:r>
            <a:r>
              <a:rPr lang="cs-CZ" dirty="0" smtClean="0"/>
              <a:t>smlouvy (nároky viz výše)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povinnosti při reklamaci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421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marL="0" indent="0" algn="ctr">
              <a:buNone/>
            </a:pPr>
            <a:endParaRPr lang="cs-CZ" sz="3200" dirty="0" smtClean="0"/>
          </a:p>
          <a:p>
            <a:pPr marL="0" indent="0" algn="ctr">
              <a:buNone/>
            </a:pPr>
            <a:r>
              <a:rPr lang="cs-CZ" sz="3800" b="1" dirty="0" smtClean="0">
                <a:latin typeface="Calibri" panose="020F0502020204030204" pitchFamily="34" charset="0"/>
              </a:rPr>
              <a:t>Děkuji za pozornost</a:t>
            </a:r>
            <a:r>
              <a:rPr lang="cs-CZ" sz="3800" b="1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3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492896"/>
            <a:ext cx="8208911" cy="4104456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>
                <a:cs typeface="Times New Roman" pitchFamily="18" charset="0"/>
              </a:rPr>
              <a:t>dle předmětu koupě rozeznáváme</a:t>
            </a:r>
          </a:p>
          <a:p>
            <a:pPr marL="514350" indent="-514350" algn="just">
              <a:buAutoNum type="alphaLcParenR"/>
            </a:pPr>
            <a:r>
              <a:rPr lang="cs-CZ" sz="3200" dirty="0" smtClean="0">
                <a:cs typeface="Times New Roman" pitchFamily="18" charset="0"/>
              </a:rPr>
              <a:t>koupě movité věci</a:t>
            </a:r>
          </a:p>
          <a:p>
            <a:pPr marL="514350" indent="-514350" algn="just">
              <a:buAutoNum type="alphaLcParenR"/>
            </a:pPr>
            <a:r>
              <a:rPr lang="cs-CZ" sz="3200" dirty="0" smtClean="0">
                <a:cs typeface="Times New Roman" pitchFamily="18" charset="0"/>
              </a:rPr>
              <a:t>koupě nemovité věci</a:t>
            </a:r>
          </a:p>
          <a:p>
            <a:pPr marL="514350" indent="-514350" algn="just">
              <a:buAutoNum type="alphaLcParenR"/>
            </a:pPr>
            <a:r>
              <a:rPr lang="cs-CZ" sz="3200" dirty="0" smtClean="0">
                <a:cs typeface="Times New Roman" pitchFamily="18" charset="0"/>
              </a:rPr>
              <a:t>koupě závodu</a:t>
            </a:r>
          </a:p>
          <a:p>
            <a:pPr marL="0" indent="0" algn="just">
              <a:buNone/>
            </a:pPr>
            <a:r>
              <a:rPr lang="cs-CZ" sz="3200" dirty="0" smtClean="0">
                <a:cs typeface="Times New Roman" pitchFamily="18" charset="0"/>
              </a:rPr>
              <a:t>+ d) speciální právní úprava -&gt; prodej zboží v obchodě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Koupě - systematika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2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072"/>
    </mc:Choice>
    <mc:Fallback xmlns="">
      <p:transition spd="slow" advTm="5207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492896"/>
            <a:ext cx="8208911" cy="4104456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>
                <a:cs typeface="Times New Roman" pitchFamily="18" charset="0"/>
              </a:rPr>
              <a:t>při koupi se převádí </a:t>
            </a:r>
            <a:r>
              <a:rPr lang="cs-CZ" sz="3200" dirty="0" smtClean="0">
                <a:solidFill>
                  <a:srgbClr val="FF0000"/>
                </a:solidFill>
                <a:cs typeface="Times New Roman" pitchFamily="18" charset="0"/>
              </a:rPr>
              <a:t>vlastnické právo k </a:t>
            </a:r>
            <a:r>
              <a:rPr lang="cs-CZ" sz="3200" b="1" u="sng" dirty="0" smtClean="0">
                <a:solidFill>
                  <a:srgbClr val="FF0000"/>
                </a:solidFill>
                <a:cs typeface="Times New Roman" pitchFamily="18" charset="0"/>
              </a:rPr>
              <a:t>věci</a:t>
            </a:r>
          </a:p>
          <a:p>
            <a:pPr marL="0" indent="0" algn="just">
              <a:buNone/>
            </a:pPr>
            <a:r>
              <a:rPr lang="cs-CZ" sz="3200" dirty="0" smtClean="0">
                <a:solidFill>
                  <a:srgbClr val="FF0000"/>
                </a:solidFill>
                <a:cs typeface="Times New Roman" pitchFamily="18" charset="0"/>
              </a:rPr>
              <a:t>  X</a:t>
            </a:r>
          </a:p>
          <a:p>
            <a:pPr algn="just"/>
            <a:r>
              <a:rPr lang="cs-CZ" sz="3200" dirty="0" smtClean="0">
                <a:cs typeface="Times New Roman" pitchFamily="18" charset="0"/>
              </a:rPr>
              <a:t>předmětem koupě </a:t>
            </a:r>
            <a:r>
              <a:rPr lang="cs-CZ" sz="3200" b="1" u="sng" dirty="0" smtClean="0">
                <a:solidFill>
                  <a:srgbClr val="FF0000"/>
                </a:solidFill>
                <a:cs typeface="Times New Roman" pitchFamily="18" charset="0"/>
              </a:rPr>
              <a:t>není činnost </a:t>
            </a:r>
            <a:r>
              <a:rPr lang="cs-CZ" sz="3200" dirty="0" smtClean="0">
                <a:cs typeface="Times New Roman" pitchFamily="18" charset="0"/>
              </a:rPr>
              <a:t>(jinak by to mohla být smlouva pracovní, o dílo, příkazní, apod.)</a:t>
            </a:r>
            <a:endParaRPr lang="cs-CZ" sz="3200" dirty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Předmět koupě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69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581"/>
    </mc:Choice>
    <mc:Fallback xmlns="">
      <p:transition spd="slow" advTm="7258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8208911" cy="4752528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lphaLcParenR"/>
            </a:pPr>
            <a:r>
              <a:rPr lang="cs-CZ" sz="3200" u="sng" dirty="0" smtClean="0">
                <a:cs typeface="Times New Roman" pitchFamily="18" charset="0"/>
              </a:rPr>
              <a:t>pokud věc</a:t>
            </a:r>
            <a:r>
              <a:rPr lang="cs-CZ" sz="3200" dirty="0" smtClean="0">
                <a:cs typeface="Times New Roman" pitchFamily="18" charset="0"/>
              </a:rPr>
              <a:t> v době prodeje </a:t>
            </a:r>
            <a:r>
              <a:rPr lang="cs-CZ" sz="3200" u="sng" dirty="0" smtClean="0">
                <a:cs typeface="Times New Roman" pitchFamily="18" charset="0"/>
              </a:rPr>
              <a:t>již existuje</a:t>
            </a:r>
            <a:r>
              <a:rPr lang="cs-CZ" sz="3200" dirty="0" smtClean="0">
                <a:cs typeface="Times New Roman" pitchFamily="18" charset="0"/>
              </a:rPr>
              <a:t> -&gt; jde o </a:t>
            </a:r>
            <a:r>
              <a:rPr lang="cs-CZ" sz="3200" dirty="0" smtClean="0">
                <a:cs typeface="Times New Roman" pitchFamily="18" charset="0"/>
              </a:rPr>
              <a:t>koupí smlouvu</a:t>
            </a:r>
            <a:endParaRPr lang="cs-CZ" sz="3200" dirty="0" smtClean="0"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cs-CZ" sz="3200" u="sng" dirty="0" smtClean="0">
                <a:cs typeface="Times New Roman" pitchFamily="18" charset="0"/>
              </a:rPr>
              <a:t>pokud věc</a:t>
            </a:r>
            <a:r>
              <a:rPr lang="cs-CZ" sz="3200" dirty="0" smtClean="0">
                <a:cs typeface="Times New Roman" pitchFamily="18" charset="0"/>
              </a:rPr>
              <a:t>, k níž se převádí vlastnické právo, v době koupě </a:t>
            </a:r>
            <a:r>
              <a:rPr lang="cs-CZ" sz="3200" u="sng" dirty="0" smtClean="0">
                <a:cs typeface="Times New Roman" pitchFamily="18" charset="0"/>
              </a:rPr>
              <a:t>ještě neexistuje, pak:</a:t>
            </a:r>
            <a:endParaRPr lang="cs-CZ" sz="3200" dirty="0" smtClean="0">
              <a:cs typeface="Times New Roman" pitchFamily="18" charset="0"/>
            </a:endParaRPr>
          </a:p>
          <a:p>
            <a:pPr lvl="2" algn="just"/>
            <a:r>
              <a:rPr lang="cs-CZ" sz="2800" dirty="0" smtClean="0">
                <a:cs typeface="Times New Roman" pitchFamily="18" charset="0"/>
              </a:rPr>
              <a:t>jedná-li se o </a:t>
            </a:r>
            <a:r>
              <a:rPr lang="cs-CZ" sz="2800" u="sng" dirty="0" smtClean="0">
                <a:cs typeface="Times New Roman" pitchFamily="18" charset="0"/>
              </a:rPr>
              <a:t>dodání spotřebního zboží</a:t>
            </a:r>
            <a:r>
              <a:rPr lang="cs-CZ" sz="2800" dirty="0" smtClean="0">
                <a:cs typeface="Times New Roman" pitchFamily="18" charset="0"/>
              </a:rPr>
              <a:t>, které je nutné </a:t>
            </a:r>
            <a:r>
              <a:rPr lang="cs-CZ" sz="2800" u="sng" dirty="0" smtClean="0">
                <a:cs typeface="Times New Roman" pitchFamily="18" charset="0"/>
              </a:rPr>
              <a:t>sestavit nebo vyrobit </a:t>
            </a:r>
            <a:r>
              <a:rPr lang="cs-CZ" sz="2800" dirty="0" smtClean="0">
                <a:cs typeface="Times New Roman" pitchFamily="18" charset="0"/>
              </a:rPr>
              <a:t>-&gt; pak jde o koupi</a:t>
            </a:r>
          </a:p>
          <a:p>
            <a:pPr lvl="2" algn="just"/>
            <a:r>
              <a:rPr lang="cs-CZ" sz="2800" dirty="0" smtClean="0">
                <a:cs typeface="Times New Roman" pitchFamily="18" charset="0"/>
              </a:rPr>
              <a:t>věc má </a:t>
            </a:r>
            <a:r>
              <a:rPr lang="cs-CZ" sz="2800" u="sng" dirty="0" smtClean="0">
                <a:cs typeface="Times New Roman" pitchFamily="18" charset="0"/>
              </a:rPr>
              <a:t>vyrobit prodávající a kupující dodává podstatnou část materiálu</a:t>
            </a:r>
            <a:r>
              <a:rPr lang="cs-CZ" sz="2800" dirty="0" smtClean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-&gt; </a:t>
            </a:r>
            <a:r>
              <a:rPr lang="cs-CZ" sz="2800" dirty="0" smtClean="0">
                <a:cs typeface="Times New Roman" pitchFamily="18" charset="0"/>
              </a:rPr>
              <a:t>jde o dílo</a:t>
            </a:r>
          </a:p>
          <a:p>
            <a:pPr algn="just"/>
            <a:endParaRPr lang="cs-CZ" sz="32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endParaRPr lang="cs-CZ" sz="3200" dirty="0" smtClean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Rozdíl mezi 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kupní smlouvou a smlouvou o dílo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20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096"/>
    </mc:Choice>
    <mc:Fallback xmlns="">
      <p:transition spd="slow" advTm="16509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492896"/>
            <a:ext cx="8208911" cy="4104456"/>
          </a:xfrm>
        </p:spPr>
        <p:txBody>
          <a:bodyPr>
            <a:normAutofit/>
          </a:bodyPr>
          <a:lstStyle/>
          <a:p>
            <a:pPr algn="just"/>
            <a:endParaRPr lang="cs-CZ" sz="3200" dirty="0" smtClean="0">
              <a:cs typeface="Times New Roman" pitchFamily="18" charset="0"/>
            </a:endParaRPr>
          </a:p>
          <a:p>
            <a:pPr algn="just"/>
            <a:r>
              <a:rPr lang="cs-CZ" sz="3200" dirty="0" smtClean="0">
                <a:cs typeface="Times New Roman" pitchFamily="18" charset="0"/>
              </a:rPr>
              <a:t>pokud </a:t>
            </a:r>
            <a:r>
              <a:rPr lang="cs-CZ" sz="3200" u="sng" dirty="0" smtClean="0">
                <a:cs typeface="Times New Roman" pitchFamily="18" charset="0"/>
              </a:rPr>
              <a:t>podstatná</a:t>
            </a:r>
            <a:r>
              <a:rPr lang="cs-CZ" sz="3200" dirty="0" smtClean="0">
                <a:cs typeface="Times New Roman" pitchFamily="18" charset="0"/>
              </a:rPr>
              <a:t> část závazku tvoří činnost dodavatele -&gt; jde o dílo</a:t>
            </a:r>
          </a:p>
          <a:p>
            <a:pPr marL="0" indent="0" algn="just">
              <a:buNone/>
            </a:pPr>
            <a:endParaRPr lang="cs-CZ" sz="3200" dirty="0" smtClean="0">
              <a:cs typeface="Times New Roman" pitchFamily="18" charset="0"/>
            </a:endParaRPr>
          </a:p>
          <a:p>
            <a:pPr algn="just"/>
            <a:r>
              <a:rPr lang="cs-CZ" sz="3200" dirty="0">
                <a:cs typeface="Times New Roman" pitchFamily="18" charset="0"/>
              </a:rPr>
              <a:t>pokud </a:t>
            </a:r>
            <a:r>
              <a:rPr lang="cs-CZ" sz="3200" dirty="0" smtClean="0">
                <a:cs typeface="Times New Roman" pitchFamily="18" charset="0"/>
              </a:rPr>
              <a:t>jde o zhotovení, úprava či oprava </a:t>
            </a:r>
            <a:r>
              <a:rPr lang="cs-CZ" sz="3200" u="sng" dirty="0" smtClean="0">
                <a:cs typeface="Times New Roman" pitchFamily="18" charset="0"/>
              </a:rPr>
              <a:t>stavby</a:t>
            </a:r>
            <a:r>
              <a:rPr lang="cs-CZ" sz="3200" dirty="0" smtClean="0">
                <a:cs typeface="Times New Roman" pitchFamily="18" charset="0"/>
              </a:rPr>
              <a:t> -&gt; jde o dílo</a:t>
            </a:r>
          </a:p>
          <a:p>
            <a:pPr marL="0" indent="0" algn="just">
              <a:buNone/>
            </a:pPr>
            <a:endParaRPr lang="cs-CZ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 mezi </a:t>
            </a:r>
            <a:br>
              <a:rPr lang="cs-CZ" dirty="0"/>
            </a:br>
            <a:r>
              <a:rPr lang="cs-CZ" dirty="0"/>
              <a:t>kupní smlouvou a smlouvou o dílo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3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088"/>
    </mc:Choice>
    <mc:Fallback xmlns="">
      <p:transition spd="slow" advTm="4608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492896"/>
            <a:ext cx="8208911" cy="41044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sz="3200" dirty="0" smtClean="0">
                <a:cs typeface="Times New Roman" pitchFamily="18" charset="0"/>
              </a:rPr>
              <a:t>stanoví se zásadně </a:t>
            </a:r>
            <a:r>
              <a:rPr lang="cs-CZ" sz="3200" dirty="0" smtClean="0">
                <a:solidFill>
                  <a:srgbClr val="FF0000"/>
                </a:solidFill>
                <a:cs typeface="Times New Roman" pitchFamily="18" charset="0"/>
              </a:rPr>
              <a:t>v penězích </a:t>
            </a:r>
            <a:r>
              <a:rPr lang="cs-CZ" sz="3200" dirty="0" smtClean="0">
                <a:cs typeface="Times New Roman" pitchFamily="18" charset="0"/>
              </a:rPr>
              <a:t>x pokud by měla spočívat v jiné věci, konání nebo nekonání, půjde o smlouvu </a:t>
            </a:r>
            <a:r>
              <a:rPr lang="cs-CZ" sz="3200" dirty="0" smtClean="0">
                <a:cs typeface="Times New Roman" pitchFamily="18" charset="0"/>
              </a:rPr>
              <a:t>směnnou (např</a:t>
            </a:r>
            <a:r>
              <a:rPr lang="cs-CZ" sz="3200" dirty="0" smtClean="0">
                <a:cs typeface="Times New Roman" pitchFamily="18" charset="0"/>
              </a:rPr>
              <a:t>. směna filatelistických známek)</a:t>
            </a:r>
            <a:endParaRPr lang="cs-CZ" sz="3200" dirty="0" smtClean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3200" dirty="0" smtClean="0">
                <a:solidFill>
                  <a:srgbClr val="FF0000"/>
                </a:solidFill>
                <a:cs typeface="Times New Roman" pitchFamily="18" charset="0"/>
              </a:rPr>
              <a:t>URČENÍ KUPNÍ CENY</a:t>
            </a:r>
            <a:r>
              <a:rPr lang="cs-CZ" sz="3200" dirty="0" smtClean="0">
                <a:cs typeface="Times New Roman" pitchFamily="18" charset="0"/>
              </a:rPr>
              <a:t>:</a:t>
            </a:r>
          </a:p>
          <a:p>
            <a:pPr marL="514350" indent="-514350" algn="just">
              <a:buAutoNum type="alphaLcParenR"/>
            </a:pPr>
            <a:r>
              <a:rPr lang="cs-CZ" sz="3200" dirty="0" smtClean="0">
                <a:cs typeface="Times New Roman" pitchFamily="18" charset="0"/>
              </a:rPr>
              <a:t>konkrétní </a:t>
            </a:r>
            <a:r>
              <a:rPr lang="cs-CZ" sz="3200" dirty="0" smtClean="0">
                <a:cs typeface="Times New Roman" pitchFamily="18" charset="0"/>
              </a:rPr>
              <a:t>částka (100 Kč)</a:t>
            </a:r>
            <a:endParaRPr lang="cs-CZ" sz="3200" dirty="0" smtClean="0"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cs-CZ" sz="3200" dirty="0" smtClean="0">
                <a:cs typeface="Times New Roman" pitchFamily="18" charset="0"/>
              </a:rPr>
              <a:t>sjednán způsob určení </a:t>
            </a:r>
            <a:r>
              <a:rPr lang="cs-CZ" sz="3200" dirty="0" smtClean="0">
                <a:cs typeface="Times New Roman" pitchFamily="18" charset="0"/>
              </a:rPr>
              <a:t>KC </a:t>
            </a:r>
            <a:endParaRPr lang="cs-CZ" sz="3200" dirty="0" smtClean="0"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cs-CZ" sz="3200" dirty="0" smtClean="0">
                <a:cs typeface="Times New Roman" pitchFamily="18" charset="0"/>
              </a:rPr>
              <a:t>odkazem na znalecký posudek</a:t>
            </a:r>
          </a:p>
          <a:p>
            <a:pPr marL="514350" indent="-514350" algn="just">
              <a:buAutoNum type="alphaLcParenR"/>
            </a:pPr>
            <a:r>
              <a:rPr lang="cs-CZ" sz="3200" dirty="0" smtClean="0">
                <a:cs typeface="Times New Roman" pitchFamily="18" charset="0"/>
              </a:rPr>
              <a:t>není-li KC sjednána, zaplatí kupující </a:t>
            </a:r>
            <a:r>
              <a:rPr lang="cs-CZ" sz="3200" u="sng" dirty="0" smtClean="0">
                <a:cs typeface="Times New Roman" pitchFamily="18" charset="0"/>
              </a:rPr>
              <a:t>tzv. cenu obvyklou</a:t>
            </a:r>
            <a:r>
              <a:rPr lang="cs-CZ" sz="32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cs-CZ" sz="3200" dirty="0" smtClean="0">
                <a:cs typeface="Times New Roman" pitchFamily="18" charset="0"/>
              </a:rPr>
              <a:t>(tzn. cenu, za jakou se </a:t>
            </a:r>
            <a:r>
              <a:rPr lang="cs-CZ" sz="3200" dirty="0" smtClean="0"/>
              <a:t>týž </a:t>
            </a:r>
            <a:r>
              <a:rPr lang="cs-CZ" sz="3200" dirty="0"/>
              <a:t>nebo srovnatelný předmět v době uzavření smlouvy a za obdobných smluvních podmínek obvykle </a:t>
            </a:r>
            <a:r>
              <a:rPr lang="cs-CZ" sz="3200" dirty="0" smtClean="0"/>
              <a:t>prodává)</a:t>
            </a:r>
            <a:endParaRPr lang="cs-CZ" sz="3200" dirty="0" smtClean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Kupní cena (KC)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80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621"/>
    </mc:Choice>
    <mc:Fallback xmlns="">
      <p:transition spd="slow" advTm="14862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92896"/>
            <a:ext cx="8424935" cy="4032447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2800" dirty="0" smtClean="0">
                <a:cs typeface="Times New Roman" pitchFamily="18" charset="0"/>
              </a:rPr>
              <a:t>odevzdat </a:t>
            </a:r>
            <a:r>
              <a:rPr lang="cs-CZ" sz="2800" dirty="0" smtClean="0">
                <a:cs typeface="Times New Roman" pitchFamily="18" charset="0"/>
              </a:rPr>
              <a:t>věc v místě plnění; </a:t>
            </a:r>
            <a:r>
              <a:rPr lang="cs-CZ" sz="2800" dirty="0" smtClean="0">
                <a:cs typeface="Times New Roman" pitchFamily="18" charset="0"/>
              </a:rPr>
              <a:t>to prodávající splní:</a:t>
            </a:r>
          </a:p>
          <a:p>
            <a:pPr marL="1062990" lvl="2" indent="-514350" algn="just"/>
            <a:r>
              <a:rPr lang="cs-CZ" sz="2600" dirty="0" smtClean="0">
                <a:cs typeface="Times New Roman" pitchFamily="18" charset="0"/>
              </a:rPr>
              <a:t>předáním věci</a:t>
            </a:r>
          </a:p>
          <a:p>
            <a:pPr marL="1062990" lvl="2" indent="-514350" algn="just"/>
            <a:r>
              <a:rPr lang="cs-CZ" sz="2600" dirty="0" smtClean="0">
                <a:cs typeface="Times New Roman" pitchFamily="18" charset="0"/>
              </a:rPr>
              <a:t>je-li zboží odesíláno, předáním prvnímu </a:t>
            </a:r>
            <a:r>
              <a:rPr lang="cs-CZ" sz="2600" dirty="0" smtClean="0">
                <a:cs typeface="Times New Roman" pitchFamily="18" charset="0"/>
              </a:rPr>
              <a:t>dopravci (neplatí, pokud je kupující spotřebitel nebo pokud je sjednáno místo plnění výslovně, zejm. bydliště kupujícího)</a:t>
            </a:r>
            <a:endParaRPr lang="cs-CZ" sz="2600" dirty="0" smtClean="0">
              <a:cs typeface="Times New Roman" pitchFamily="18" charset="0"/>
            </a:endParaRPr>
          </a:p>
          <a:p>
            <a:pPr marL="1062990" lvl="2" indent="-514350" algn="just"/>
            <a:r>
              <a:rPr lang="cs-CZ" sz="2600" dirty="0" smtClean="0"/>
              <a:t>umožní-li kupujícímu </a:t>
            </a:r>
            <a:r>
              <a:rPr lang="cs-CZ" sz="2600" dirty="0"/>
              <a:t>nakládat s věcí v místě plnění a včas mu to oznámí</a:t>
            </a:r>
            <a:endParaRPr lang="cs-CZ" sz="2600" dirty="0" smtClean="0"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dirty="0" smtClean="0">
                <a:cs typeface="Times New Roman" pitchFamily="18" charset="0"/>
              </a:rPr>
              <a:t>odevzdat </a:t>
            </a:r>
            <a:r>
              <a:rPr lang="cs-CZ" sz="2800" dirty="0" smtClean="0">
                <a:cs typeface="Times New Roman" pitchFamily="18" charset="0"/>
              </a:rPr>
              <a:t>doklady (potřebné </a:t>
            </a:r>
            <a:r>
              <a:rPr lang="cs-CZ" sz="2800" dirty="0" smtClean="0">
                <a:cs typeface="Times New Roman" pitchFamily="18" charset="0"/>
              </a:rPr>
              <a:t>k užívání </a:t>
            </a:r>
            <a:r>
              <a:rPr lang="cs-CZ" sz="2800" dirty="0" smtClean="0">
                <a:cs typeface="Times New Roman" pitchFamily="18" charset="0"/>
              </a:rPr>
              <a:t>věci)</a:t>
            </a:r>
            <a:endParaRPr lang="cs-CZ" sz="2800" dirty="0" smtClean="0"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s-CZ" sz="2800" dirty="0" smtClean="0">
                <a:cs typeface="Times New Roman" pitchFamily="18" charset="0"/>
              </a:rPr>
              <a:t>umožnit kupujícímu nabytí vlastnického práva</a:t>
            </a:r>
          </a:p>
          <a:p>
            <a:pPr marL="514350" indent="-514350" algn="just">
              <a:buAutoNum type="arabicPeriod"/>
            </a:pPr>
            <a:endParaRPr lang="cs-CZ" sz="2800" dirty="0" smtClean="0"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Povinnosti prodávajícího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41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87"/>
    </mc:Choice>
    <mc:Fallback xmlns="">
      <p:transition spd="slow" advTm="120087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4310</TotalTime>
  <Words>2561</Words>
  <Application>Microsoft Office PowerPoint</Application>
  <PresentationFormat>Předvádění na obrazovce (4:3)</PresentationFormat>
  <Paragraphs>226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Arial</vt:lpstr>
      <vt:lpstr>Calibri</vt:lpstr>
      <vt:lpstr>Franklin Gothic Medium</vt:lpstr>
      <vt:lpstr>Times New Roman</vt:lpstr>
      <vt:lpstr>Wingdings</vt:lpstr>
      <vt:lpstr>Wingdings 2</vt:lpstr>
      <vt:lpstr>Mřížka</vt:lpstr>
      <vt:lpstr>  kupní smlouva  </vt:lpstr>
      <vt:lpstr>Smlouvy o převodu vlastnického práva v občanském zákoníku</vt:lpstr>
      <vt:lpstr>Koupě (§ 2079)</vt:lpstr>
      <vt:lpstr>Koupě - systematika</vt:lpstr>
      <vt:lpstr>Předmět koupě</vt:lpstr>
      <vt:lpstr>Rozdíl mezi  kupní smlouvou a smlouvou o dílo</vt:lpstr>
      <vt:lpstr>Rozdíl mezi  kupní smlouvou a smlouvou o dílo</vt:lpstr>
      <vt:lpstr>Kupní cena (KC)</vt:lpstr>
      <vt:lpstr>Povinnosti prodávajícího</vt:lpstr>
      <vt:lpstr>Množství, jakost, provedení</vt:lpstr>
      <vt:lpstr>Povinnosti kupujícího</vt:lpstr>
      <vt:lpstr>Povinnosti kupujícího</vt:lpstr>
      <vt:lpstr>Práva z vadného plnění u obecné kupní smlouvy  (nikoli „spotřebitelské“)</vt:lpstr>
      <vt:lpstr>vada</vt:lpstr>
      <vt:lpstr>Odpovědnost prodávajícího za vady  u obecné kupní smlouvy</vt:lpstr>
      <vt:lpstr>Zjistitelné vady</vt:lpstr>
      <vt:lpstr>Podstatné x nepodstatné vady</vt:lpstr>
      <vt:lpstr>Nároky při podstatném porušení (obecné) kupní smlouvy (§ 2106)</vt:lpstr>
      <vt:lpstr>Nároky (pokrač.)</vt:lpstr>
      <vt:lpstr>Nároky (pokrač.)</vt:lpstr>
      <vt:lpstr>Nároky při nepodstatném porušení (Obecné) kupní smlouvy (§ 2107)</vt:lpstr>
      <vt:lpstr>Kupující nemůže odstoupit od smlouvy/chtít novou věc</vt:lpstr>
      <vt:lpstr>Lhůty pro oznámení práv z vadného plnění u obecné kupní smlouvy(§ 2111)</vt:lpstr>
      <vt:lpstr>Záruka za jakost (§ 2113) –  „smluvní“ záruka</vt:lpstr>
      <vt:lpstr>Obecná kupní smlouva x prodej zboží v obchodě („spotřebitelská“ kupní smlouva) </vt:lpstr>
      <vt:lpstr>Prodej zboží v obchodě (§ 2158)</vt:lpstr>
      <vt:lpstr>Odpovědnost za vady při prodeji zboží v obchodě</vt:lpstr>
      <vt:lpstr>1. Jakost při převzetí</vt:lpstr>
      <vt:lpstr>Nároky, když se vada vyskytne při převzetí (resp. v prvních 6 měsících)</vt:lpstr>
      <vt:lpstr>Prezentace aplikace PowerPoint</vt:lpstr>
      <vt:lpstr>2. Zákonná záruka</vt:lpstr>
      <vt:lpstr>Nároky kupujícího při vadě v zákonné záruce 24 měsíců</vt:lpstr>
      <vt:lpstr>Zákonná (dvouletá) záruka není</vt:lpstr>
      <vt:lpstr>Kupující nemá nárok z vadného plnění ani</vt:lpstr>
      <vt:lpstr>Kde právo uplatnit</vt:lpstr>
      <vt:lpstr>Další povinnosti prodávajícího dle zák. 634/1992 Sb., o ochraně spotřebitele</vt:lpstr>
      <vt:lpstr>Další povinnosti při reklamaci </vt:lpstr>
      <vt:lpstr>Prezentace aplikace PowerPoint</vt:lpstr>
    </vt:vector>
  </TitlesOfParts>
  <Company>Univerzita Palackého v Olomouci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Zásada rychlosti řízení jako moderní trend civilního procesu</dc:title>
  <dc:creator>Petr Podrazil</dc:creator>
  <cp:lastModifiedBy>Blanka</cp:lastModifiedBy>
  <cp:revision>268</cp:revision>
  <dcterms:created xsi:type="dcterms:W3CDTF">2013-03-13T21:35:27Z</dcterms:created>
  <dcterms:modified xsi:type="dcterms:W3CDTF">2022-03-10T10:16:55Z</dcterms:modified>
</cp:coreProperties>
</file>