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0" r:id="rId2"/>
  </p:sldMasterIdLst>
  <p:sldIdLst>
    <p:sldId id="258" r:id="rId3"/>
    <p:sldId id="669" r:id="rId4"/>
    <p:sldId id="670" r:id="rId5"/>
    <p:sldId id="671" r:id="rId6"/>
    <p:sldId id="672" r:id="rId7"/>
    <p:sldId id="673" r:id="rId8"/>
    <p:sldId id="674" r:id="rId9"/>
    <p:sldId id="675" r:id="rId10"/>
    <p:sldId id="676" r:id="rId11"/>
    <p:sldId id="677" r:id="rId12"/>
    <p:sldId id="678" r:id="rId13"/>
    <p:sldId id="679" r:id="rId14"/>
    <p:sldId id="680" r:id="rId15"/>
    <p:sldId id="681" r:id="rId16"/>
    <p:sldId id="682" r:id="rId17"/>
    <p:sldId id="683" r:id="rId18"/>
    <p:sldId id="684" r:id="rId19"/>
    <p:sldId id="685" r:id="rId20"/>
    <p:sldId id="686" r:id="rId21"/>
    <p:sldId id="687" r:id="rId22"/>
    <p:sldId id="688" r:id="rId23"/>
    <p:sldId id="689" r:id="rId24"/>
    <p:sldId id="690" r:id="rId25"/>
    <p:sldId id="691" r:id="rId26"/>
    <p:sldId id="692" r:id="rId27"/>
    <p:sldId id="693" r:id="rId28"/>
    <p:sldId id="694" r:id="rId29"/>
    <p:sldId id="695" r:id="rId30"/>
    <p:sldId id="696" r:id="rId31"/>
    <p:sldId id="697" r:id="rId32"/>
    <p:sldId id="698" r:id="rId33"/>
    <p:sldId id="699" r:id="rId34"/>
    <p:sldId id="700" r:id="rId35"/>
    <p:sldId id="701" r:id="rId36"/>
    <p:sldId id="702" r:id="rId37"/>
    <p:sldId id="703" r:id="rId38"/>
    <p:sldId id="704" r:id="rId39"/>
    <p:sldId id="705" r:id="rId40"/>
    <p:sldId id="706" r:id="rId41"/>
    <p:sldId id="337" r:id="rId4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1F28"/>
    <a:srgbClr val="3131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182" autoAdjust="0"/>
    <p:restoredTop sz="94660"/>
  </p:normalViewPr>
  <p:slideViewPr>
    <p:cSldViewPr snapToGrid="0" showGuides="1">
      <p:cViewPr varScale="1">
        <p:scale>
          <a:sx n="115" d="100"/>
          <a:sy n="115" d="100"/>
        </p:scale>
        <p:origin x="135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2" name="Obdélník 11"/>
          <p:cNvSpPr/>
          <p:nvPr userDrawn="1"/>
        </p:nvSpPr>
        <p:spPr>
          <a:xfrm>
            <a:off x="4371278" y="6138250"/>
            <a:ext cx="4776297" cy="633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7" name="Obrázek 6"/>
          <p:cNvPicPr>
            <a:picLocks noChangeAspect="1"/>
          </p:cNvPicPr>
          <p:nvPr userDrawn="1"/>
        </p:nvPicPr>
        <p:blipFill rotWithShape="1">
          <a:blip r:embed="rId2" cstate="print">
            <a:extLst>
              <a:ext uri="{28A0092B-C50C-407E-A947-70E740481C1C}">
                <a14:useLocalDpi xmlns:a14="http://schemas.microsoft.com/office/drawing/2010/main" val="0"/>
              </a:ext>
            </a:extLst>
          </a:blip>
          <a:srcRect r="23216" b="5584"/>
          <a:stretch/>
        </p:blipFill>
        <p:spPr>
          <a:xfrm>
            <a:off x="5187843" y="1423285"/>
            <a:ext cx="3964866" cy="5447778"/>
          </a:xfrm>
          <a:prstGeom prst="rect">
            <a:avLst/>
          </a:prstGeom>
        </p:spPr>
      </p:pic>
      <p:sp>
        <p:nvSpPr>
          <p:cNvPr id="2" name="Nadpis 1"/>
          <p:cNvSpPr>
            <a:spLocks noGrp="1"/>
          </p:cNvSpPr>
          <p:nvPr>
            <p:ph type="ctrTitle"/>
          </p:nvPr>
        </p:nvSpPr>
        <p:spPr>
          <a:xfrm>
            <a:off x="628650" y="2362672"/>
            <a:ext cx="7886700" cy="2387600"/>
          </a:xfrm>
        </p:spPr>
        <p:txBody>
          <a:bodyPr anchor="b">
            <a:normAutofit/>
          </a:bodyPr>
          <a:lstStyle>
            <a:lvl1pPr algn="l">
              <a:defRPr sz="6000" b="0" cap="all" baseline="0">
                <a:solidFill>
                  <a:srgbClr val="CF1F28"/>
                </a:solidFill>
                <a:latin typeface="+mn-lt"/>
              </a:defRPr>
            </a:lvl1pPr>
          </a:lstStyle>
          <a:p>
            <a:r>
              <a:rPr lang="cs-CZ"/>
              <a:t>Kliknutím lze upravit styl.</a:t>
            </a:r>
            <a:endParaRPr lang="cs-CZ" dirty="0"/>
          </a:p>
        </p:txBody>
      </p:sp>
      <p:sp>
        <p:nvSpPr>
          <p:cNvPr id="3"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pic>
        <p:nvPicPr>
          <p:cNvPr id="4" name="Obrázek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03557" y="6267816"/>
            <a:ext cx="4571343" cy="230400"/>
          </a:xfrm>
          <a:prstGeom prst="rect">
            <a:avLst/>
          </a:prstGeom>
        </p:spPr>
      </p:pic>
    </p:spTree>
    <p:extLst>
      <p:ext uri="{BB962C8B-B14F-4D97-AF65-F5344CB8AC3E}">
        <p14:creationId xmlns:p14="http://schemas.microsoft.com/office/powerpoint/2010/main" val="385936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180721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6"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2" y="365125"/>
            <a:ext cx="5800725"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054251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5404931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5306175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3621344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5040365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t>11/26/2020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4270082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t>11/26/2020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459195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t>11/26/2020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3363004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874785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a:t>Kliknutím lze upravit styl.</a:t>
            </a:r>
            <a:endParaRPr lang="cs-CZ" dirty="0"/>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0947120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652174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8935828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445504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áhlaví části">
    <p:spTree>
      <p:nvGrpSpPr>
        <p:cNvPr id="1" name=""/>
        <p:cNvGrpSpPr/>
        <p:nvPr/>
      </p:nvGrpSpPr>
      <p:grpSpPr>
        <a:xfrm>
          <a:off x="0" y="0"/>
          <a:ext cx="0" cy="0"/>
          <a:chOff x="0" y="0"/>
          <a:chExt cx="0" cy="0"/>
        </a:xfrm>
      </p:grpSpPr>
      <p:sp>
        <p:nvSpPr>
          <p:cNvPr id="7" name="Nadpis 1"/>
          <p:cNvSpPr>
            <a:spLocks noGrp="1"/>
          </p:cNvSpPr>
          <p:nvPr>
            <p:ph type="ctrTitle"/>
          </p:nvPr>
        </p:nvSpPr>
        <p:spPr>
          <a:xfrm>
            <a:off x="628650" y="2362672"/>
            <a:ext cx="7886700" cy="2387600"/>
          </a:xfrm>
        </p:spPr>
        <p:txBody>
          <a:bodyPr anchor="b">
            <a:normAutofit/>
          </a:bodyPr>
          <a:lstStyle>
            <a:lvl1pPr algn="l">
              <a:defRPr sz="4125" b="0" cap="all" baseline="0">
                <a:solidFill>
                  <a:srgbClr val="CF1F28"/>
                </a:solidFill>
                <a:latin typeface="+mn-lt"/>
              </a:defRPr>
            </a:lvl1pPr>
          </a:lstStyle>
          <a:p>
            <a:r>
              <a:rPr lang="cs-CZ"/>
              <a:t>Kliknutím lze upravit styl.</a:t>
            </a:r>
            <a:endParaRPr lang="cs-CZ" dirty="0"/>
          </a:p>
        </p:txBody>
      </p:sp>
      <p:sp>
        <p:nvSpPr>
          <p:cNvPr id="8"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spTree>
    <p:extLst>
      <p:ext uri="{BB962C8B-B14F-4D97-AF65-F5344CB8AC3E}">
        <p14:creationId xmlns:p14="http://schemas.microsoft.com/office/powerpoint/2010/main" val="120230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291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632573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9"/>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Upravte styly předlohy textu.</a:t>
            </a:r>
          </a:p>
        </p:txBody>
      </p:sp>
      <p:sp>
        <p:nvSpPr>
          <p:cNvPr id="4" name="Zástupný symbol pro obsah 3"/>
          <p:cNvSpPr>
            <a:spLocks noGrp="1"/>
          </p:cNvSpPr>
          <p:nvPr>
            <p:ph sz="half" idx="2"/>
          </p:nvPr>
        </p:nvSpPr>
        <p:spPr>
          <a:xfrm>
            <a:off x="629842" y="2505075"/>
            <a:ext cx="3868340"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2" y="1681163"/>
            <a:ext cx="388739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Upravte styly předlohy textu.</a:t>
            </a:r>
          </a:p>
        </p:txBody>
      </p:sp>
      <p:sp>
        <p:nvSpPr>
          <p:cNvPr id="6" name="Zástupný symbol pro obsah 5"/>
          <p:cNvSpPr>
            <a:spLocks noGrp="1"/>
          </p:cNvSpPr>
          <p:nvPr>
            <p:ph sz="quarter" idx="4"/>
          </p:nvPr>
        </p:nvSpPr>
        <p:spPr>
          <a:xfrm>
            <a:off x="4629152" y="2505075"/>
            <a:ext cx="3887391"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69415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51817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379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Upravte styly předlohy textu.</a:t>
            </a:r>
          </a:p>
        </p:txBody>
      </p:sp>
    </p:spTree>
    <p:extLst>
      <p:ext uri="{BB962C8B-B14F-4D97-AF65-F5344CB8AC3E}">
        <p14:creationId xmlns:p14="http://schemas.microsoft.com/office/powerpoint/2010/main" val="638602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3887391" y="987430"/>
            <a:ext cx="462915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cs-CZ"/>
              <a:t>Kliknutím na ikonu přidáte obrázek.</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Upravte styly předlohy textu.</a:t>
            </a:r>
          </a:p>
        </p:txBody>
      </p:sp>
    </p:spTree>
    <p:extLst>
      <p:ext uri="{BB962C8B-B14F-4D97-AF65-F5344CB8AC3E}">
        <p14:creationId xmlns:p14="http://schemas.microsoft.com/office/powerpoint/2010/main" val="1986417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Obrázek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027919" y="6267815"/>
            <a:ext cx="3846981" cy="230400"/>
          </a:xfrm>
          <a:prstGeom prst="rect">
            <a:avLst/>
          </a:prstGeom>
        </p:spPr>
      </p:pic>
      <p:sp>
        <p:nvSpPr>
          <p:cNvPr id="2" name="Zástupný symbol pro nadpis 1"/>
          <p:cNvSpPr>
            <a:spLocks noGrp="1"/>
          </p:cNvSpPr>
          <p:nvPr>
            <p:ph type="title"/>
          </p:nvPr>
        </p:nvSpPr>
        <p:spPr>
          <a:xfrm>
            <a:off x="540000" y="365129"/>
            <a:ext cx="8064000" cy="1325563"/>
          </a:xfrm>
          <a:prstGeom prst="rect">
            <a:avLst/>
          </a:prstGeom>
        </p:spPr>
        <p:txBody>
          <a:bodyPr vert="horz" lIns="91440" tIns="45720" rIns="91440" bIns="45720" rtlCol="0" anchor="ctr">
            <a:noAutofit/>
          </a:bodyPr>
          <a:lstStyle/>
          <a:p>
            <a:r>
              <a:rPr lang="cs-CZ" dirty="0"/>
              <a:t>Kliknutím lze upravit styl.</a:t>
            </a:r>
          </a:p>
        </p:txBody>
      </p:sp>
      <p:sp>
        <p:nvSpPr>
          <p:cNvPr id="3" name="Zástupný symbol pro text 2"/>
          <p:cNvSpPr>
            <a:spLocks noGrp="1"/>
          </p:cNvSpPr>
          <p:nvPr>
            <p:ph type="body" idx="1"/>
          </p:nvPr>
        </p:nvSpPr>
        <p:spPr>
          <a:xfrm>
            <a:off x="540000" y="1825625"/>
            <a:ext cx="8064000" cy="4081204"/>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Obdélník 6"/>
          <p:cNvSpPr/>
          <p:nvPr userDrawn="1"/>
        </p:nvSpPr>
        <p:spPr>
          <a:xfrm>
            <a:off x="0" y="5"/>
            <a:ext cx="9144000" cy="123825"/>
          </a:xfrm>
          <a:prstGeom prst="rect">
            <a:avLst/>
          </a:prstGeom>
          <a:solidFill>
            <a:srgbClr val="CF1F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cs-CZ" sz="1350"/>
          </a:p>
        </p:txBody>
      </p:sp>
    </p:spTree>
    <p:extLst>
      <p:ext uri="{BB962C8B-B14F-4D97-AF65-F5344CB8AC3E}">
        <p14:creationId xmlns:p14="http://schemas.microsoft.com/office/powerpoint/2010/main" val="2531905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783" rtl="0" eaLnBrk="1" latinLnBrk="0" hangingPunct="1">
        <a:lnSpc>
          <a:spcPct val="90000"/>
        </a:lnSpc>
        <a:spcBef>
          <a:spcPct val="0"/>
        </a:spcBef>
        <a:buNone/>
        <a:defRPr sz="4125" b="0" kern="1200" cap="none" baseline="0">
          <a:solidFill>
            <a:srgbClr val="CF1F28"/>
          </a:solidFill>
          <a:latin typeface="+mn-lt"/>
          <a:ea typeface="+mj-ea"/>
          <a:cs typeface="+mj-cs"/>
        </a:defRPr>
      </a:lvl1pPr>
    </p:titleStyle>
    <p:bodyStyle>
      <a:lvl1pPr marL="171446"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2100" kern="1200">
          <a:solidFill>
            <a:srgbClr val="313131"/>
          </a:solidFill>
          <a:latin typeface="+mj-lt"/>
          <a:ea typeface="+mn-ea"/>
          <a:cs typeface="+mn-cs"/>
        </a:defRPr>
      </a:lvl1pPr>
      <a:lvl2pPr marL="514337"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2pPr>
      <a:lvl3pPr marL="857228"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3pPr>
      <a:lvl4pPr marL="1200120"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4pPr>
      <a:lvl5pPr marL="1543012"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t>11/26/2020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t>‹#›</a:t>
            </a:fld>
            <a:endParaRPr lang="en-US"/>
          </a:p>
        </p:txBody>
      </p:sp>
    </p:spTree>
    <p:extLst>
      <p:ext uri="{BB962C8B-B14F-4D97-AF65-F5344CB8AC3E}">
        <p14:creationId xmlns:p14="http://schemas.microsoft.com/office/powerpoint/2010/main" val="24891097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1" y="3800496"/>
            <a:ext cx="7809806" cy="1071686"/>
          </a:xfrm>
        </p:spPr>
        <p:txBody>
          <a:bodyPr lIns="0" tIns="0" rIns="0" bIns="0" anchor="t" anchorCtr="0">
            <a:normAutofit/>
          </a:bodyPr>
          <a:lstStyle/>
          <a:p>
            <a:pPr algn="l"/>
            <a:r>
              <a:rPr lang="en-US" sz="3000" b="1" dirty="0">
                <a:solidFill>
                  <a:srgbClr val="FF0000"/>
                </a:solidFill>
              </a:rPr>
              <a:t>Papers and </a:t>
            </a:r>
            <a:r>
              <a:rPr lang="cs-CZ" sz="3000" b="1" dirty="0" smtClean="0">
                <a:solidFill>
                  <a:srgbClr val="FF0000"/>
                </a:solidFill>
              </a:rPr>
              <a:t>E</a:t>
            </a:r>
            <a:r>
              <a:rPr lang="en-US" sz="3000" b="1" dirty="0" err="1" smtClean="0">
                <a:solidFill>
                  <a:srgbClr val="FF0000"/>
                </a:solidFill>
              </a:rPr>
              <a:t>lectronic</a:t>
            </a:r>
            <a:r>
              <a:rPr lang="en-US" sz="3000" b="1" dirty="0" smtClean="0">
                <a:solidFill>
                  <a:srgbClr val="FF0000"/>
                </a:solidFill>
              </a:rPr>
              <a:t> </a:t>
            </a:r>
            <a:r>
              <a:rPr lang="cs-CZ" sz="3000" b="1" dirty="0" smtClean="0">
                <a:solidFill>
                  <a:srgbClr val="FF0000"/>
                </a:solidFill>
              </a:rPr>
              <a:t>D</a:t>
            </a:r>
            <a:r>
              <a:rPr lang="en-US" sz="3000" b="1" dirty="0" err="1" smtClean="0">
                <a:solidFill>
                  <a:srgbClr val="FF0000"/>
                </a:solidFill>
              </a:rPr>
              <a:t>ocuments</a:t>
            </a:r>
            <a:r>
              <a:rPr lang="en-US" sz="3000" b="1" dirty="0" smtClean="0">
                <a:solidFill>
                  <a:srgbClr val="FF0000"/>
                </a:solidFill>
              </a:rPr>
              <a:t>, </a:t>
            </a:r>
            <a:r>
              <a:rPr lang="cs-CZ" sz="3000" b="1" dirty="0" smtClean="0">
                <a:solidFill>
                  <a:srgbClr val="FF0000"/>
                </a:solidFill>
              </a:rPr>
              <a:t>E</a:t>
            </a:r>
            <a:r>
              <a:rPr lang="en-US" sz="3000" b="1" dirty="0" err="1" smtClean="0">
                <a:solidFill>
                  <a:srgbClr val="FF0000"/>
                </a:solidFill>
              </a:rPr>
              <a:t>lectronic</a:t>
            </a:r>
            <a:r>
              <a:rPr lang="en-US" sz="3000" b="1" dirty="0" smtClean="0">
                <a:solidFill>
                  <a:srgbClr val="FF0000"/>
                </a:solidFill>
              </a:rPr>
              <a:t> </a:t>
            </a:r>
            <a:r>
              <a:rPr lang="cs-CZ" sz="3000" b="1" dirty="0" smtClean="0">
                <a:solidFill>
                  <a:srgbClr val="FF0000"/>
                </a:solidFill>
              </a:rPr>
              <a:t>S</a:t>
            </a:r>
            <a:r>
              <a:rPr lang="en-US" sz="3000" b="1" dirty="0" err="1" smtClean="0">
                <a:solidFill>
                  <a:srgbClr val="FF0000"/>
                </a:solidFill>
              </a:rPr>
              <a:t>ignature</a:t>
            </a:r>
            <a:r>
              <a:rPr lang="en-US" sz="3000" b="1">
                <a:solidFill>
                  <a:srgbClr val="FF0000"/>
                </a:solidFill>
              </a:rPr>
              <a:t>, </a:t>
            </a:r>
            <a:r>
              <a:rPr lang="cs-CZ" sz="3000" b="1" smtClean="0">
                <a:solidFill>
                  <a:srgbClr val="FF0000"/>
                </a:solidFill>
              </a:rPr>
              <a:t>D</a:t>
            </a:r>
            <a:r>
              <a:rPr lang="en-US" sz="3000" b="1" dirty="0" err="1" smtClean="0">
                <a:solidFill>
                  <a:srgbClr val="FF0000"/>
                </a:solidFill>
              </a:rPr>
              <a:t>ynamic</a:t>
            </a:r>
            <a:r>
              <a:rPr lang="en-US" sz="3000" b="1" dirty="0" smtClean="0">
                <a:solidFill>
                  <a:srgbClr val="FF0000"/>
                </a:solidFill>
              </a:rPr>
              <a:t> </a:t>
            </a:r>
            <a:r>
              <a:rPr lang="cs-CZ" sz="3000" b="1" dirty="0" smtClean="0">
                <a:solidFill>
                  <a:srgbClr val="FF0000"/>
                </a:solidFill>
              </a:rPr>
              <a:t>S</a:t>
            </a:r>
            <a:r>
              <a:rPr lang="en-US" sz="3000" b="1" dirty="0" err="1" smtClean="0">
                <a:solidFill>
                  <a:srgbClr val="FF0000"/>
                </a:solidFill>
              </a:rPr>
              <a:t>ignature</a:t>
            </a:r>
            <a:r>
              <a:rPr lang="en-US" sz="3000" b="1" dirty="0" smtClean="0">
                <a:solidFill>
                  <a:srgbClr val="FF0000"/>
                </a:solidFill>
              </a:rPr>
              <a:t> </a:t>
            </a:r>
            <a:endParaRPr lang="en-US" sz="3000" b="1" dirty="0">
              <a:solidFill>
                <a:srgbClr val="FF0000"/>
              </a:solidFill>
            </a:endParaRPr>
          </a:p>
        </p:txBody>
      </p:sp>
      <p:sp>
        <p:nvSpPr>
          <p:cNvPr id="3" name="Title 1"/>
          <p:cNvSpPr txBox="1">
            <a:spLocks/>
          </p:cNvSpPr>
          <p:nvPr/>
        </p:nvSpPr>
        <p:spPr>
          <a:xfrm>
            <a:off x="685801" y="4845745"/>
            <a:ext cx="6718685" cy="1071686"/>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Calibri"/>
                <a:ea typeface="+mj-ea"/>
                <a:cs typeface="Arial"/>
              </a:rPr>
              <a:t>Lukáš Pavlík, </a:t>
            </a:r>
            <a:r>
              <a:rPr lang="cs-CZ" sz="1800" b="1" dirty="0">
                <a:solidFill>
                  <a:prstClr val="black"/>
                </a:solidFill>
                <a:latin typeface="Calibri"/>
                <a:cs typeface="Arial"/>
              </a:rPr>
              <a:t>Ph.D.</a:t>
            </a:r>
            <a:endParaRPr kumimoji="0" lang="cs-CZ" sz="1800" b="1" i="0" u="none" strike="noStrike" kern="1200" cap="none" spc="0" normalizeH="0" baseline="0" noProof="0" dirty="0">
              <a:ln>
                <a:noFill/>
              </a:ln>
              <a:solidFill>
                <a:prstClr val="black"/>
              </a:solidFill>
              <a:effectLst/>
              <a:uLnTx/>
              <a:uFillTx/>
              <a:latin typeface="Calibri"/>
              <a:ea typeface="+mj-ea"/>
              <a:cs typeface="Arial"/>
            </a:endParaRP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Calibri"/>
                <a:ea typeface="+mj-ea"/>
                <a:cs typeface="Arial"/>
              </a:rPr>
              <a:t>Department </a:t>
            </a:r>
            <a:r>
              <a:rPr kumimoji="0" lang="cs-CZ" sz="1800" b="1" i="0" u="none" strike="noStrike" kern="1200" cap="none" spc="0" normalizeH="0" baseline="0" noProof="0" dirty="0" err="1">
                <a:ln>
                  <a:noFill/>
                </a:ln>
                <a:solidFill>
                  <a:prstClr val="black"/>
                </a:solidFill>
                <a:effectLst/>
                <a:uLnTx/>
                <a:uFillTx/>
                <a:latin typeface="Calibri"/>
                <a:ea typeface="+mj-ea"/>
                <a:cs typeface="Arial"/>
              </a:rPr>
              <a:t>of</a:t>
            </a:r>
            <a:r>
              <a:rPr kumimoji="0" lang="cs-CZ" sz="1800" b="1" i="0" u="none" strike="noStrike" kern="1200" cap="none" spc="0" normalizeH="0" baseline="0" noProof="0" dirty="0">
                <a:ln>
                  <a:noFill/>
                </a:ln>
                <a:solidFill>
                  <a:prstClr val="black"/>
                </a:solidFill>
                <a:effectLst/>
                <a:uLnTx/>
                <a:uFillTx/>
                <a:latin typeface="Calibri"/>
                <a:ea typeface="+mj-ea"/>
                <a:cs typeface="Arial"/>
              </a:rPr>
              <a:t> </a:t>
            </a:r>
            <a:r>
              <a:rPr kumimoji="0" lang="cs-CZ" sz="1800" b="1" i="0" u="none" strike="noStrike" kern="1200" cap="none" spc="0" normalizeH="0" baseline="0" noProof="0" dirty="0" err="1">
                <a:ln>
                  <a:noFill/>
                </a:ln>
                <a:solidFill>
                  <a:prstClr val="black"/>
                </a:solidFill>
                <a:effectLst/>
                <a:uLnTx/>
                <a:uFillTx/>
                <a:latin typeface="Calibri"/>
                <a:ea typeface="+mj-ea"/>
                <a:cs typeface="Arial"/>
              </a:rPr>
              <a:t>Informatics</a:t>
            </a:r>
            <a:r>
              <a:rPr kumimoji="0" lang="cs-CZ" sz="1800" b="1" i="0" u="none" strike="noStrike" kern="1200" cap="none" spc="0" normalizeH="0" baseline="0" noProof="0" dirty="0">
                <a:ln>
                  <a:noFill/>
                </a:ln>
                <a:solidFill>
                  <a:prstClr val="black"/>
                </a:solidFill>
                <a:effectLst/>
                <a:uLnTx/>
                <a:uFillTx/>
                <a:latin typeface="Calibri"/>
                <a:ea typeface="+mj-ea"/>
                <a:cs typeface="Arial"/>
              </a:rPr>
              <a:t> and </a:t>
            </a:r>
            <a:r>
              <a:rPr kumimoji="0" lang="cs-CZ" sz="1800" b="1" i="0" u="none" strike="noStrike" kern="1200" cap="none" spc="0" normalizeH="0" baseline="0" noProof="0" dirty="0" err="1">
                <a:ln>
                  <a:noFill/>
                </a:ln>
                <a:solidFill>
                  <a:prstClr val="black"/>
                </a:solidFill>
                <a:effectLst/>
                <a:uLnTx/>
                <a:uFillTx/>
                <a:latin typeface="Calibri"/>
                <a:ea typeface="+mj-ea"/>
                <a:cs typeface="Arial"/>
              </a:rPr>
              <a:t>Applied</a:t>
            </a:r>
            <a:r>
              <a:rPr kumimoji="0" lang="cs-CZ" sz="1800" b="1" i="0" u="none" strike="noStrike" kern="1200" cap="none" spc="0" normalizeH="0" baseline="0" noProof="0" dirty="0">
                <a:ln>
                  <a:noFill/>
                </a:ln>
                <a:solidFill>
                  <a:prstClr val="black"/>
                </a:solidFill>
                <a:effectLst/>
                <a:uLnTx/>
                <a:uFillTx/>
                <a:latin typeface="Calibri"/>
                <a:ea typeface="+mj-ea"/>
                <a:cs typeface="Arial"/>
              </a:rPr>
              <a:t> </a:t>
            </a:r>
            <a:r>
              <a:rPr kumimoji="0" lang="cs-CZ" sz="1800" b="1" i="0" u="none" strike="noStrike" kern="1200" cap="none" spc="0" normalizeH="0" baseline="0" noProof="0" dirty="0" err="1">
                <a:ln>
                  <a:noFill/>
                </a:ln>
                <a:solidFill>
                  <a:prstClr val="black"/>
                </a:solidFill>
                <a:effectLst/>
                <a:uLnTx/>
                <a:uFillTx/>
                <a:latin typeface="Calibri"/>
                <a:ea typeface="+mj-ea"/>
                <a:cs typeface="Arial"/>
              </a:rPr>
              <a:t>Mathematics</a:t>
            </a:r>
            <a:endParaRPr kumimoji="0" lang="cs-CZ" sz="1800" b="1" i="0" u="none" strike="noStrike" kern="1200" cap="none" spc="0" normalizeH="0" baseline="0" noProof="0" dirty="0">
              <a:ln>
                <a:noFill/>
              </a:ln>
              <a:solidFill>
                <a:prstClr val="black"/>
              </a:solidFill>
              <a:effectLst/>
              <a:uLnTx/>
              <a:uFillTx/>
              <a:latin typeface="Calibri"/>
              <a:ea typeface="+mj-ea"/>
              <a:cs typeface="Arial"/>
            </a:endParaRP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Calibri"/>
                <a:ea typeface="+mj-ea"/>
                <a:cs typeface="Arial"/>
              </a:rPr>
              <a:t>E-mail: lukas.pavlik@mvso.cz</a:t>
            </a:r>
            <a:endParaRPr kumimoji="0" lang="en-US" sz="1800" b="1" i="0" u="none" strike="noStrike" kern="1200" cap="none" spc="0" normalizeH="0" baseline="0" noProof="0" dirty="0">
              <a:ln>
                <a:noFill/>
              </a:ln>
              <a:solidFill>
                <a:prstClr val="black"/>
              </a:solidFill>
              <a:effectLst/>
              <a:uLnTx/>
              <a:uFillTx/>
              <a:latin typeface="Calibri"/>
              <a:ea typeface="+mj-ea"/>
              <a:cs typeface="+mj-cs"/>
            </a:endParaRPr>
          </a:p>
        </p:txBody>
      </p:sp>
      <p:sp>
        <p:nvSpPr>
          <p:cNvPr id="5" name="TextovéPole 4">
            <a:extLst>
              <a:ext uri="{FF2B5EF4-FFF2-40B4-BE49-F238E27FC236}">
                <a16:creationId xmlns:a16="http://schemas.microsoft.com/office/drawing/2014/main" id="{E1F44E6F-3012-467B-9579-5E3131DFE0C6}"/>
              </a:ext>
            </a:extLst>
          </p:cNvPr>
          <p:cNvSpPr txBox="1"/>
          <p:nvPr/>
        </p:nvSpPr>
        <p:spPr>
          <a:xfrm>
            <a:off x="597024" y="1642923"/>
            <a:ext cx="3870664" cy="369332"/>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err="1">
                <a:ln>
                  <a:noFill/>
                </a:ln>
                <a:solidFill>
                  <a:prstClr val="black"/>
                </a:solidFill>
                <a:effectLst/>
                <a:uLnTx/>
                <a:uFillTx/>
                <a:latin typeface="Calibri"/>
                <a:ea typeface="+mn-ea"/>
                <a:cs typeface="+mn-cs"/>
              </a:rPr>
              <a:t>Moravian</a:t>
            </a:r>
            <a:r>
              <a:rPr kumimoji="0" lang="cs-CZ" sz="1800" b="0" i="0" u="none" strike="noStrike" kern="1200" cap="none" spc="0" normalizeH="0" baseline="0" noProof="0" dirty="0">
                <a:ln>
                  <a:noFill/>
                </a:ln>
                <a:solidFill>
                  <a:prstClr val="black"/>
                </a:solidFill>
                <a:effectLst/>
                <a:uLnTx/>
                <a:uFillTx/>
                <a:latin typeface="Calibri"/>
                <a:ea typeface="+mn-ea"/>
                <a:cs typeface="+mn-cs"/>
              </a:rPr>
              <a:t> Business </a:t>
            </a:r>
            <a:r>
              <a:rPr kumimoji="0" lang="cs-CZ" sz="1800" b="0" i="0" u="none" strike="noStrike" kern="1200" cap="none" spc="0" normalizeH="0" baseline="0" noProof="0" dirty="0" err="1">
                <a:ln>
                  <a:noFill/>
                </a:ln>
                <a:solidFill>
                  <a:prstClr val="black"/>
                </a:solidFill>
                <a:effectLst/>
                <a:uLnTx/>
                <a:uFillTx/>
                <a:latin typeface="Calibri"/>
                <a:ea typeface="+mn-ea"/>
                <a:cs typeface="+mn-cs"/>
              </a:rPr>
              <a:t>College</a:t>
            </a:r>
            <a:r>
              <a:rPr kumimoji="0" lang="cs-CZ" sz="1800" b="0" i="0" u="none" strike="noStrike" kern="1200" cap="none" spc="0" normalizeH="0" baseline="0" noProof="0" dirty="0">
                <a:ln>
                  <a:noFill/>
                </a:ln>
                <a:solidFill>
                  <a:prstClr val="black"/>
                </a:solidFill>
                <a:effectLst/>
                <a:uLnTx/>
                <a:uFillTx/>
                <a:latin typeface="Calibri"/>
                <a:ea typeface="+mn-ea"/>
                <a:cs typeface="+mn-cs"/>
              </a:rPr>
              <a:t> Olomouc </a:t>
            </a:r>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Electronic</a:t>
            </a:r>
            <a:r>
              <a:rPr lang="cs-CZ" dirty="0"/>
              <a:t> </a:t>
            </a:r>
            <a:r>
              <a:rPr lang="cs-CZ" dirty="0" err="1"/>
              <a:t>Documents</a:t>
            </a:r>
            <a:r>
              <a:rPr lang="cs-CZ" dirty="0"/>
              <a:t> </a:t>
            </a:r>
            <a:r>
              <a:rPr lang="cs-CZ" dirty="0" err="1"/>
              <a:t>Contains</a:t>
            </a:r>
            <a:r>
              <a:rPr lang="cs-CZ" dirty="0"/>
              <a:t> </a:t>
            </a:r>
            <a:r>
              <a:rPr lang="cs-CZ" dirty="0" err="1"/>
              <a:t>Attributes</a:t>
            </a:r>
            <a:r>
              <a:rPr lang="cs-CZ" dirty="0"/>
              <a:t> </a:t>
            </a:r>
            <a:r>
              <a:rPr lang="cs-CZ" dirty="0" err="1"/>
              <a:t>Lacking</a:t>
            </a:r>
            <a:r>
              <a:rPr lang="cs-CZ" dirty="0"/>
              <a:t> in </a:t>
            </a:r>
            <a:r>
              <a:rPr lang="cs-CZ" dirty="0" err="1"/>
              <a:t>Paper</a:t>
            </a:r>
            <a:r>
              <a:rPr lang="cs-CZ" dirty="0"/>
              <a:t> </a:t>
            </a:r>
            <a:r>
              <a:rPr lang="cs-CZ" dirty="0" err="1"/>
              <a:t>Form</a:t>
            </a:r>
            <a:endParaRPr lang="cs-CZ" dirty="0"/>
          </a:p>
        </p:txBody>
      </p:sp>
      <p:sp>
        <p:nvSpPr>
          <p:cNvPr id="3" name="Zástupný symbol pro obsah 2"/>
          <p:cNvSpPr>
            <a:spLocks noGrp="1"/>
          </p:cNvSpPr>
          <p:nvPr>
            <p:ph idx="1"/>
          </p:nvPr>
        </p:nvSpPr>
        <p:spPr/>
        <p:txBody>
          <a:bodyPr/>
          <a:lstStyle/>
          <a:p>
            <a:pPr marL="0" indent="0" algn="just">
              <a:buNone/>
            </a:pPr>
            <a:r>
              <a:rPr lang="en-US" b="1" dirty="0" smtClean="0"/>
              <a:t>Electronic documents </a:t>
            </a:r>
            <a:r>
              <a:rPr lang="en-US" b="1" dirty="0"/>
              <a:t>are more efficient than paper documents</a:t>
            </a:r>
          </a:p>
          <a:p>
            <a:pPr algn="just"/>
            <a:r>
              <a:rPr lang="cs-CZ" dirty="0" smtClean="0"/>
              <a:t>Do</a:t>
            </a:r>
            <a:r>
              <a:rPr lang="en-US" dirty="0" err="1" smtClean="0"/>
              <a:t>cument</a:t>
            </a:r>
            <a:r>
              <a:rPr lang="en-US" dirty="0" smtClean="0"/>
              <a:t> </a:t>
            </a:r>
            <a:r>
              <a:rPr lang="en-US" dirty="0"/>
              <a:t>efficiency is not a standard term. </a:t>
            </a:r>
            <a:endParaRPr lang="cs-CZ" dirty="0" smtClean="0"/>
          </a:p>
          <a:p>
            <a:pPr marL="0" indent="0" algn="just">
              <a:buNone/>
            </a:pPr>
            <a:r>
              <a:rPr lang="en-US" dirty="0" smtClean="0"/>
              <a:t>Here</a:t>
            </a:r>
            <a:r>
              <a:rPr lang="en-US" dirty="0"/>
              <a:t>, Document Efficiency means factors such as</a:t>
            </a:r>
            <a:r>
              <a:rPr lang="en-US" dirty="0" smtClean="0"/>
              <a:t>:</a:t>
            </a:r>
            <a:endParaRPr lang="cs-CZ" dirty="0" smtClean="0"/>
          </a:p>
          <a:p>
            <a:pPr algn="just"/>
            <a:r>
              <a:rPr lang="cs-CZ" dirty="0"/>
              <a:t>u</a:t>
            </a:r>
            <a:r>
              <a:rPr lang="cs-CZ" dirty="0" smtClean="0"/>
              <a:t>se of </a:t>
            </a:r>
            <a:r>
              <a:rPr lang="cs-CZ" dirty="0" err="1" smtClean="0"/>
              <a:t>less</a:t>
            </a:r>
            <a:r>
              <a:rPr lang="cs-CZ" dirty="0" smtClean="0"/>
              <a:t> </a:t>
            </a:r>
            <a:r>
              <a:rPr lang="cs-CZ" dirty="0" err="1" smtClean="0"/>
              <a:t>space</a:t>
            </a:r>
            <a:r>
              <a:rPr lang="cs-CZ" dirty="0" smtClean="0"/>
              <a:t>,</a:t>
            </a:r>
          </a:p>
          <a:p>
            <a:pPr algn="just"/>
            <a:r>
              <a:rPr lang="cs-CZ" dirty="0" err="1"/>
              <a:t>e</a:t>
            </a:r>
            <a:r>
              <a:rPr lang="cs-CZ" dirty="0" err="1" smtClean="0"/>
              <a:t>asier</a:t>
            </a:r>
            <a:r>
              <a:rPr lang="cs-CZ" dirty="0" smtClean="0"/>
              <a:t> to </a:t>
            </a:r>
            <a:r>
              <a:rPr lang="cs-CZ" dirty="0" err="1" smtClean="0"/>
              <a:t>change</a:t>
            </a:r>
            <a:r>
              <a:rPr lang="cs-CZ" dirty="0" smtClean="0"/>
              <a:t>,</a:t>
            </a:r>
          </a:p>
          <a:p>
            <a:pPr algn="just"/>
            <a:r>
              <a:rPr lang="cs-CZ" dirty="0" err="1"/>
              <a:t>c</a:t>
            </a:r>
            <a:r>
              <a:rPr lang="cs-CZ" dirty="0" err="1" smtClean="0"/>
              <a:t>ost</a:t>
            </a:r>
            <a:r>
              <a:rPr lang="cs-CZ" dirty="0" smtClean="0"/>
              <a:t> of </a:t>
            </a:r>
            <a:r>
              <a:rPr lang="cs-CZ" dirty="0" err="1" smtClean="0"/>
              <a:t>delivery</a:t>
            </a:r>
            <a:r>
              <a:rPr lang="cs-CZ" dirty="0" smtClean="0"/>
              <a:t>,</a:t>
            </a:r>
          </a:p>
          <a:p>
            <a:pPr algn="just"/>
            <a:r>
              <a:rPr lang="cs-CZ" dirty="0" err="1"/>
              <a:t>f</a:t>
            </a:r>
            <a:r>
              <a:rPr lang="cs-CZ" dirty="0" err="1" smtClean="0"/>
              <a:t>aster</a:t>
            </a:r>
            <a:r>
              <a:rPr lang="cs-CZ" dirty="0" smtClean="0"/>
              <a:t> to </a:t>
            </a:r>
            <a:r>
              <a:rPr lang="cs-CZ" dirty="0" err="1" smtClean="0"/>
              <a:t>search</a:t>
            </a:r>
            <a:r>
              <a:rPr lang="cs-CZ" dirty="0" smtClean="0"/>
              <a:t>.</a:t>
            </a:r>
            <a:endParaRPr lang="cs-CZ" dirty="0"/>
          </a:p>
        </p:txBody>
      </p:sp>
    </p:spTree>
    <p:extLst>
      <p:ext uri="{BB962C8B-B14F-4D97-AF65-F5344CB8AC3E}">
        <p14:creationId xmlns:p14="http://schemas.microsoft.com/office/powerpoint/2010/main" val="3615457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Electronic</a:t>
            </a:r>
            <a:r>
              <a:rPr lang="cs-CZ" dirty="0"/>
              <a:t> </a:t>
            </a:r>
            <a:r>
              <a:rPr lang="cs-CZ" dirty="0" err="1"/>
              <a:t>Documents</a:t>
            </a:r>
            <a:r>
              <a:rPr lang="cs-CZ" dirty="0"/>
              <a:t> </a:t>
            </a:r>
            <a:r>
              <a:rPr lang="cs-CZ" dirty="0" err="1"/>
              <a:t>Contains</a:t>
            </a:r>
            <a:r>
              <a:rPr lang="cs-CZ" dirty="0"/>
              <a:t> </a:t>
            </a:r>
            <a:r>
              <a:rPr lang="cs-CZ" dirty="0" err="1"/>
              <a:t>Attributes</a:t>
            </a:r>
            <a:r>
              <a:rPr lang="cs-CZ" dirty="0"/>
              <a:t> </a:t>
            </a:r>
            <a:r>
              <a:rPr lang="cs-CZ" dirty="0" err="1"/>
              <a:t>Lacking</a:t>
            </a:r>
            <a:r>
              <a:rPr lang="cs-CZ" dirty="0"/>
              <a:t> in </a:t>
            </a:r>
            <a:r>
              <a:rPr lang="cs-CZ" dirty="0" err="1"/>
              <a:t>Paper</a:t>
            </a:r>
            <a:r>
              <a:rPr lang="cs-CZ" dirty="0"/>
              <a:t> </a:t>
            </a:r>
            <a:r>
              <a:rPr lang="cs-CZ" dirty="0" err="1"/>
              <a:t>Form</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288855068"/>
              </p:ext>
            </p:extLst>
          </p:nvPr>
        </p:nvGraphicFramePr>
        <p:xfrm>
          <a:off x="540000" y="2141508"/>
          <a:ext cx="7672975" cy="2999740"/>
        </p:xfrm>
        <a:graphic>
          <a:graphicData uri="http://schemas.openxmlformats.org/drawingml/2006/table">
            <a:tbl>
              <a:tblPr firstRow="1" bandRow="1">
                <a:tableStyleId>{5C22544A-7EE6-4342-B048-85BDC9FD1C3A}</a:tableStyleId>
              </a:tblPr>
              <a:tblGrid>
                <a:gridCol w="2327891">
                  <a:extLst>
                    <a:ext uri="{9D8B030D-6E8A-4147-A177-3AD203B41FA5}">
                      <a16:colId xmlns:a16="http://schemas.microsoft.com/office/drawing/2014/main" val="2972737279"/>
                    </a:ext>
                  </a:extLst>
                </a:gridCol>
                <a:gridCol w="2610196">
                  <a:extLst>
                    <a:ext uri="{9D8B030D-6E8A-4147-A177-3AD203B41FA5}">
                      <a16:colId xmlns:a16="http://schemas.microsoft.com/office/drawing/2014/main" val="2169396659"/>
                    </a:ext>
                  </a:extLst>
                </a:gridCol>
                <a:gridCol w="2734888">
                  <a:extLst>
                    <a:ext uri="{9D8B030D-6E8A-4147-A177-3AD203B41FA5}">
                      <a16:colId xmlns:a16="http://schemas.microsoft.com/office/drawing/2014/main" val="2933867162"/>
                    </a:ext>
                  </a:extLst>
                </a:gridCol>
              </a:tblGrid>
              <a:tr h="370840">
                <a:tc>
                  <a:txBody>
                    <a:bodyPr/>
                    <a:lstStyle/>
                    <a:p>
                      <a:pPr algn="ctr"/>
                      <a:r>
                        <a:rPr lang="cs-CZ" dirty="0" err="1" smtClean="0"/>
                        <a:t>Factor</a:t>
                      </a:r>
                      <a:endParaRPr lang="cs-CZ" dirty="0"/>
                    </a:p>
                  </a:txBody>
                  <a:tcPr/>
                </a:tc>
                <a:tc>
                  <a:txBody>
                    <a:bodyPr/>
                    <a:lstStyle/>
                    <a:p>
                      <a:pPr algn="ctr"/>
                      <a:r>
                        <a:rPr lang="cs-CZ" dirty="0" err="1" smtClean="0"/>
                        <a:t>Electronic</a:t>
                      </a:r>
                      <a:endParaRPr lang="cs-CZ" dirty="0"/>
                    </a:p>
                  </a:txBody>
                  <a:tcPr/>
                </a:tc>
                <a:tc>
                  <a:txBody>
                    <a:bodyPr/>
                    <a:lstStyle/>
                    <a:p>
                      <a:pPr algn="ctr"/>
                      <a:r>
                        <a:rPr lang="cs-CZ" dirty="0" err="1" smtClean="0"/>
                        <a:t>Paper</a:t>
                      </a:r>
                      <a:endParaRPr lang="cs-CZ" dirty="0"/>
                    </a:p>
                  </a:txBody>
                  <a:tcPr/>
                </a:tc>
                <a:extLst>
                  <a:ext uri="{0D108BD9-81ED-4DB2-BD59-A6C34878D82A}">
                    <a16:rowId xmlns:a16="http://schemas.microsoft.com/office/drawing/2014/main" val="2804640236"/>
                  </a:ext>
                </a:extLst>
              </a:tr>
              <a:tr h="370840">
                <a:tc>
                  <a:txBody>
                    <a:bodyPr/>
                    <a:lstStyle/>
                    <a:p>
                      <a:pPr algn="ctr"/>
                      <a:r>
                        <a:rPr lang="cs-CZ" dirty="0" err="1" smtClean="0"/>
                        <a:t>Space</a:t>
                      </a:r>
                      <a:endParaRPr lang="cs-CZ" dirty="0"/>
                    </a:p>
                  </a:txBody>
                  <a:tcPr/>
                </a:tc>
                <a:tc>
                  <a:txBody>
                    <a:bodyPr/>
                    <a:lstStyle/>
                    <a:p>
                      <a:pPr algn="ctr"/>
                      <a:r>
                        <a:rPr lang="cs-CZ" sz="1350" b="0" i="0" kern="1200" dirty="0" smtClean="0">
                          <a:solidFill>
                            <a:schemeClr val="dk1"/>
                          </a:solidFill>
                          <a:effectLst/>
                          <a:latin typeface="+mn-lt"/>
                          <a:ea typeface="+mn-ea"/>
                          <a:cs typeface="+mn-cs"/>
                        </a:rPr>
                        <a:t>p</a:t>
                      </a:r>
                      <a:r>
                        <a:rPr lang="en-US" sz="1350" b="0" i="0" kern="1200" dirty="0" err="1" smtClean="0">
                          <a:solidFill>
                            <a:schemeClr val="dk1"/>
                          </a:solidFill>
                          <a:effectLst/>
                          <a:latin typeface="+mn-lt"/>
                          <a:ea typeface="+mn-ea"/>
                          <a:cs typeface="+mn-cs"/>
                        </a:rPr>
                        <a:t>ersonal</a:t>
                      </a:r>
                      <a:r>
                        <a:rPr lang="en-US" sz="1350" b="0" i="0" kern="1200" dirty="0" smtClean="0">
                          <a:solidFill>
                            <a:schemeClr val="dk1"/>
                          </a:solidFill>
                          <a:effectLst/>
                          <a:latin typeface="+mn-lt"/>
                          <a:ea typeface="+mn-ea"/>
                          <a:cs typeface="+mn-cs"/>
                        </a:rPr>
                        <a:t> </a:t>
                      </a:r>
                      <a:r>
                        <a:rPr lang="en-US" sz="1350" b="0" i="0" kern="1200" dirty="0" smtClean="0">
                          <a:solidFill>
                            <a:schemeClr val="dk1"/>
                          </a:solidFill>
                          <a:effectLst/>
                          <a:latin typeface="+mn-lt"/>
                          <a:ea typeface="+mn-ea"/>
                          <a:cs typeface="+mn-cs"/>
                        </a:rPr>
                        <a:t>file systems are physically smaller than a small cell phone</a:t>
                      </a:r>
                      <a:endParaRPr lang="cs-CZ" dirty="0"/>
                    </a:p>
                  </a:txBody>
                  <a:tcPr/>
                </a:tc>
                <a:tc>
                  <a:txBody>
                    <a:bodyPr/>
                    <a:lstStyle/>
                    <a:p>
                      <a:pPr algn="ctr"/>
                      <a:r>
                        <a:rPr lang="en-US" sz="1350" b="0" i="0" kern="1200" dirty="0" smtClean="0">
                          <a:solidFill>
                            <a:schemeClr val="dk1"/>
                          </a:solidFill>
                          <a:effectLst/>
                          <a:latin typeface="+mn-lt"/>
                          <a:ea typeface="+mn-ea"/>
                          <a:cs typeface="+mn-cs"/>
                        </a:rPr>
                        <a:t>stored locally in filing cabinets</a:t>
                      </a:r>
                      <a:endParaRPr lang="cs-CZ" dirty="0"/>
                    </a:p>
                  </a:txBody>
                  <a:tcPr/>
                </a:tc>
                <a:extLst>
                  <a:ext uri="{0D108BD9-81ED-4DB2-BD59-A6C34878D82A}">
                    <a16:rowId xmlns:a16="http://schemas.microsoft.com/office/drawing/2014/main" val="3040310479"/>
                  </a:ext>
                </a:extLst>
              </a:tr>
              <a:tr h="370840">
                <a:tc>
                  <a:txBody>
                    <a:bodyPr/>
                    <a:lstStyle/>
                    <a:p>
                      <a:pPr algn="ctr"/>
                      <a:r>
                        <a:rPr lang="cs-CZ" dirty="0" err="1" smtClean="0"/>
                        <a:t>Easy</a:t>
                      </a:r>
                      <a:r>
                        <a:rPr lang="cs-CZ" dirty="0" smtClean="0"/>
                        <a:t> to </a:t>
                      </a:r>
                      <a:r>
                        <a:rPr lang="cs-CZ" dirty="0" err="1" smtClean="0"/>
                        <a:t>change</a:t>
                      </a:r>
                      <a:endParaRPr lang="cs-CZ" dirty="0" smtClean="0"/>
                    </a:p>
                  </a:txBody>
                  <a:tcPr/>
                </a:tc>
                <a:tc>
                  <a:txBody>
                    <a:bodyPr/>
                    <a:lstStyle/>
                    <a:p>
                      <a:pPr algn="ctr"/>
                      <a:r>
                        <a:rPr lang="en-US" sz="1350" b="0" i="0" kern="1200" dirty="0" smtClean="0">
                          <a:solidFill>
                            <a:schemeClr val="dk1"/>
                          </a:solidFill>
                          <a:effectLst/>
                          <a:latin typeface="+mn-lt"/>
                          <a:ea typeface="+mn-ea"/>
                          <a:cs typeface="+mn-cs"/>
                        </a:rPr>
                        <a:t>can be edited, copied, modified and merged with almost complete ease</a:t>
                      </a:r>
                      <a:endParaRPr lang="cs-CZ" dirty="0"/>
                    </a:p>
                  </a:txBody>
                  <a:tcPr/>
                </a:tc>
                <a:tc>
                  <a:txBody>
                    <a:bodyPr/>
                    <a:lstStyle/>
                    <a:p>
                      <a:pPr algn="ctr"/>
                      <a:r>
                        <a:rPr lang="en-US" sz="1350" b="0" i="0" kern="1200" dirty="0" smtClean="0">
                          <a:solidFill>
                            <a:schemeClr val="dk1"/>
                          </a:solidFill>
                          <a:effectLst/>
                          <a:latin typeface="+mn-lt"/>
                          <a:ea typeface="+mn-ea"/>
                          <a:cs typeface="+mn-cs"/>
                        </a:rPr>
                        <a:t>requires in most cases recreating document all over again</a:t>
                      </a:r>
                      <a:endParaRPr lang="cs-CZ" dirty="0"/>
                    </a:p>
                  </a:txBody>
                  <a:tcPr/>
                </a:tc>
                <a:extLst>
                  <a:ext uri="{0D108BD9-81ED-4DB2-BD59-A6C34878D82A}">
                    <a16:rowId xmlns:a16="http://schemas.microsoft.com/office/drawing/2014/main" val="1540665852"/>
                  </a:ext>
                </a:extLst>
              </a:tr>
              <a:tr h="370840">
                <a:tc>
                  <a:txBody>
                    <a:bodyPr/>
                    <a:lstStyle/>
                    <a:p>
                      <a:pPr algn="ctr"/>
                      <a:r>
                        <a:rPr lang="cs-CZ" dirty="0" err="1" smtClean="0"/>
                        <a:t>Delivery</a:t>
                      </a:r>
                      <a:r>
                        <a:rPr lang="cs-CZ" baseline="0" dirty="0" smtClean="0"/>
                        <a:t> speed and </a:t>
                      </a:r>
                      <a:r>
                        <a:rPr lang="cs-CZ" baseline="0" dirty="0" err="1" smtClean="0"/>
                        <a:t>cost</a:t>
                      </a:r>
                      <a:endParaRPr lang="cs-CZ" dirty="0"/>
                    </a:p>
                  </a:txBody>
                  <a:tcPr/>
                </a:tc>
                <a:tc>
                  <a:txBody>
                    <a:bodyPr/>
                    <a:lstStyle/>
                    <a:p>
                      <a:pPr algn="ctr"/>
                      <a:r>
                        <a:rPr lang="en-US" sz="1350" b="0" i="0" kern="1200" dirty="0" smtClean="0">
                          <a:solidFill>
                            <a:schemeClr val="dk1"/>
                          </a:solidFill>
                          <a:effectLst/>
                          <a:latin typeface="+mn-lt"/>
                          <a:ea typeface="+mn-ea"/>
                          <a:cs typeface="+mn-cs"/>
                        </a:rPr>
                        <a:t>by networks, disks, flash memory and CD/DVD</a:t>
                      </a:r>
                      <a:endParaRPr lang="cs-CZ" dirty="0"/>
                    </a:p>
                  </a:txBody>
                  <a:tcPr/>
                </a:tc>
                <a:tc>
                  <a:txBody>
                    <a:bodyPr/>
                    <a:lstStyle/>
                    <a:p>
                      <a:pPr algn="ctr"/>
                      <a:r>
                        <a:rPr lang="cs-CZ" sz="1350" b="0" i="0" kern="1200" dirty="0" smtClean="0">
                          <a:solidFill>
                            <a:schemeClr val="dk1"/>
                          </a:solidFill>
                          <a:effectLst/>
                          <a:latin typeface="+mn-lt"/>
                          <a:ea typeface="+mn-ea"/>
                          <a:cs typeface="+mn-cs"/>
                        </a:rPr>
                        <a:t>by mail </a:t>
                      </a:r>
                      <a:r>
                        <a:rPr lang="cs-CZ" sz="1350" b="0" i="0" kern="1200" dirty="0" err="1" smtClean="0">
                          <a:solidFill>
                            <a:schemeClr val="dk1"/>
                          </a:solidFill>
                          <a:effectLst/>
                          <a:latin typeface="+mn-lt"/>
                          <a:ea typeface="+mn-ea"/>
                          <a:cs typeface="+mn-cs"/>
                        </a:rPr>
                        <a:t>or</a:t>
                      </a:r>
                      <a:r>
                        <a:rPr lang="cs-CZ" sz="1350" b="0" i="0" kern="1200" dirty="0" smtClean="0">
                          <a:solidFill>
                            <a:schemeClr val="dk1"/>
                          </a:solidFill>
                          <a:effectLst/>
                          <a:latin typeface="+mn-lt"/>
                          <a:ea typeface="+mn-ea"/>
                          <a:cs typeface="+mn-cs"/>
                        </a:rPr>
                        <a:t> </a:t>
                      </a:r>
                      <a:r>
                        <a:rPr lang="cs-CZ" sz="1350" b="0" i="0" kern="1200" dirty="0" err="1" smtClean="0">
                          <a:solidFill>
                            <a:schemeClr val="dk1"/>
                          </a:solidFill>
                          <a:effectLst/>
                          <a:latin typeface="+mn-lt"/>
                          <a:ea typeface="+mn-ea"/>
                          <a:cs typeface="+mn-cs"/>
                        </a:rPr>
                        <a:t>manually</a:t>
                      </a:r>
                      <a:endParaRPr lang="cs-CZ" dirty="0"/>
                    </a:p>
                  </a:txBody>
                  <a:tcPr/>
                </a:tc>
                <a:extLst>
                  <a:ext uri="{0D108BD9-81ED-4DB2-BD59-A6C34878D82A}">
                    <a16:rowId xmlns:a16="http://schemas.microsoft.com/office/drawing/2014/main" val="907288410"/>
                  </a:ext>
                </a:extLst>
              </a:tr>
              <a:tr h="370840">
                <a:tc>
                  <a:txBody>
                    <a:bodyPr/>
                    <a:lstStyle/>
                    <a:p>
                      <a:pPr algn="ctr"/>
                      <a:r>
                        <a:rPr lang="cs-CZ" dirty="0" err="1" smtClean="0"/>
                        <a:t>Search</a:t>
                      </a:r>
                      <a:r>
                        <a:rPr lang="cs-CZ" dirty="0" smtClean="0"/>
                        <a:t>/</a:t>
                      </a:r>
                      <a:r>
                        <a:rPr lang="cs-CZ" dirty="0" err="1" smtClean="0"/>
                        <a:t>access</a:t>
                      </a:r>
                      <a:endParaRPr lang="cs-CZ" dirty="0"/>
                    </a:p>
                  </a:txBody>
                  <a:tcPr/>
                </a:tc>
                <a:tc>
                  <a:txBody>
                    <a:bodyPr/>
                    <a:lstStyle/>
                    <a:p>
                      <a:pPr algn="ctr"/>
                      <a:r>
                        <a:rPr lang="en-US" sz="1350" b="0" i="0" kern="1200" dirty="0" smtClean="0">
                          <a:solidFill>
                            <a:schemeClr val="dk1"/>
                          </a:solidFill>
                          <a:effectLst/>
                          <a:latin typeface="+mn-lt"/>
                          <a:ea typeface="+mn-ea"/>
                          <a:cs typeface="+mn-cs"/>
                        </a:rPr>
                        <a:t>multiple users may access documents simultaneously</a:t>
                      </a:r>
                      <a:endParaRPr lang="cs-CZ" dirty="0"/>
                    </a:p>
                  </a:txBody>
                  <a:tcPr/>
                </a:tc>
                <a:tc>
                  <a:txBody>
                    <a:bodyPr/>
                    <a:lstStyle/>
                    <a:p>
                      <a:pPr algn="ctr"/>
                      <a:r>
                        <a:rPr lang="en-US" sz="1350" b="0" i="0" kern="1200" dirty="0" smtClean="0">
                          <a:solidFill>
                            <a:schemeClr val="dk1"/>
                          </a:solidFill>
                          <a:effectLst/>
                          <a:latin typeface="+mn-lt"/>
                          <a:ea typeface="+mn-ea"/>
                          <a:cs typeface="+mn-cs"/>
                        </a:rPr>
                        <a:t>multiple users to access documents simultaneously one needs a set of documents per each accessing person</a:t>
                      </a:r>
                      <a:endParaRPr lang="cs-CZ" dirty="0"/>
                    </a:p>
                  </a:txBody>
                  <a:tcPr/>
                </a:tc>
                <a:extLst>
                  <a:ext uri="{0D108BD9-81ED-4DB2-BD59-A6C34878D82A}">
                    <a16:rowId xmlns:a16="http://schemas.microsoft.com/office/drawing/2014/main" val="3826247819"/>
                  </a:ext>
                </a:extLst>
              </a:tr>
            </a:tbl>
          </a:graphicData>
        </a:graphic>
      </p:graphicFrame>
    </p:spTree>
    <p:extLst>
      <p:ext uri="{BB962C8B-B14F-4D97-AF65-F5344CB8AC3E}">
        <p14:creationId xmlns:p14="http://schemas.microsoft.com/office/powerpoint/2010/main" val="3106379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Electronic </a:t>
            </a:r>
            <a:r>
              <a:rPr lang="cs-CZ" dirty="0" smtClean="0"/>
              <a:t>D</a:t>
            </a:r>
            <a:r>
              <a:rPr lang="en-US" dirty="0" err="1" smtClean="0"/>
              <a:t>ocuments</a:t>
            </a:r>
            <a:r>
              <a:rPr lang="en-US" dirty="0" smtClean="0"/>
              <a:t> </a:t>
            </a:r>
            <a:r>
              <a:rPr lang="en-US" dirty="0"/>
              <a:t>are </a:t>
            </a:r>
            <a:r>
              <a:rPr lang="cs-CZ" dirty="0" smtClean="0"/>
              <a:t>M</a:t>
            </a:r>
            <a:r>
              <a:rPr lang="en-US" dirty="0" smtClean="0"/>
              <a:t>ore </a:t>
            </a:r>
            <a:r>
              <a:rPr lang="cs-CZ" dirty="0"/>
              <a:t>P</a:t>
            </a:r>
            <a:r>
              <a:rPr lang="en-US" dirty="0" err="1" smtClean="0"/>
              <a:t>ersistent</a:t>
            </a:r>
            <a:endParaRPr lang="cs-CZ" dirty="0"/>
          </a:p>
        </p:txBody>
      </p:sp>
      <p:sp>
        <p:nvSpPr>
          <p:cNvPr id="3" name="Zástupný symbol pro obsah 2"/>
          <p:cNvSpPr>
            <a:spLocks noGrp="1"/>
          </p:cNvSpPr>
          <p:nvPr>
            <p:ph idx="1"/>
          </p:nvPr>
        </p:nvSpPr>
        <p:spPr/>
        <p:txBody>
          <a:bodyPr/>
          <a:lstStyle/>
          <a:p>
            <a:pPr algn="just"/>
            <a:r>
              <a:rPr lang="cs-CZ" dirty="0" smtClean="0"/>
              <a:t>P</a:t>
            </a:r>
            <a:r>
              <a:rPr lang="en-US" dirty="0" err="1" smtClean="0"/>
              <a:t>aper</a:t>
            </a:r>
            <a:r>
              <a:rPr lang="en-US" dirty="0" smtClean="0"/>
              <a:t> documents are easy to destroy. </a:t>
            </a:r>
          </a:p>
          <a:p>
            <a:pPr algn="just"/>
            <a:r>
              <a:rPr lang="en-US" dirty="0" smtClean="0"/>
              <a:t>They may be throwing away, shredding, burned, lost or stolen. </a:t>
            </a:r>
            <a:endParaRPr lang="cs-CZ" dirty="0" smtClean="0"/>
          </a:p>
          <a:p>
            <a:pPr algn="just"/>
            <a:r>
              <a:rPr lang="en-US" dirty="0" smtClean="0"/>
              <a:t>Once such acts take place the documents disappear. </a:t>
            </a:r>
            <a:endParaRPr lang="cs-CZ" dirty="0" smtClean="0"/>
          </a:p>
          <a:p>
            <a:pPr algn="just"/>
            <a:r>
              <a:rPr lang="en-US" dirty="0" smtClean="0"/>
              <a:t>Deleting an electronic document eliminates only the ubiquitous accessible copy. </a:t>
            </a:r>
            <a:endParaRPr lang="cs-CZ" dirty="0" smtClean="0"/>
          </a:p>
          <a:p>
            <a:pPr algn="just"/>
            <a:r>
              <a:rPr lang="en-US" dirty="0" smtClean="0"/>
              <a:t>The document, i.e. its data, still exists and in systems such as Windows and Mac OS, an accessible reference to deleted documents may be in the trash bin. </a:t>
            </a:r>
            <a:endParaRPr lang="cs-CZ" dirty="0" smtClean="0"/>
          </a:p>
          <a:p>
            <a:pPr algn="just"/>
            <a:r>
              <a:rPr lang="en-US" dirty="0" smtClean="0"/>
              <a:t>Restoring a document in the trash bin, i.e. a deleted document, revives the document to its original </a:t>
            </a:r>
            <a:r>
              <a:rPr lang="en-US" dirty="0" err="1" smtClean="0"/>
              <a:t>glor</a:t>
            </a:r>
            <a:r>
              <a:rPr lang="cs-CZ" dirty="0" smtClean="0"/>
              <a:t>y.</a:t>
            </a:r>
            <a:endParaRPr lang="cs-CZ" dirty="0"/>
          </a:p>
        </p:txBody>
      </p:sp>
    </p:spTree>
    <p:extLst>
      <p:ext uri="{BB962C8B-B14F-4D97-AF65-F5344CB8AC3E}">
        <p14:creationId xmlns:p14="http://schemas.microsoft.com/office/powerpoint/2010/main" val="2718280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Electronic </a:t>
            </a:r>
            <a:r>
              <a:rPr lang="cs-CZ" dirty="0"/>
              <a:t>D</a:t>
            </a:r>
            <a:r>
              <a:rPr lang="en-US" dirty="0" err="1"/>
              <a:t>ocuments</a:t>
            </a:r>
            <a:r>
              <a:rPr lang="en-US" dirty="0"/>
              <a:t> are </a:t>
            </a:r>
            <a:r>
              <a:rPr lang="cs-CZ" dirty="0"/>
              <a:t>M</a:t>
            </a:r>
            <a:r>
              <a:rPr lang="en-US" dirty="0"/>
              <a:t>ore </a:t>
            </a:r>
            <a:r>
              <a:rPr lang="cs-CZ" dirty="0"/>
              <a:t>P</a:t>
            </a:r>
            <a:r>
              <a:rPr lang="en-US" dirty="0" err="1"/>
              <a:t>ersistent</a:t>
            </a:r>
            <a:endParaRPr lang="cs-CZ" dirty="0"/>
          </a:p>
        </p:txBody>
      </p:sp>
      <p:sp>
        <p:nvSpPr>
          <p:cNvPr id="3" name="Zástupný symbol pro obsah 2"/>
          <p:cNvSpPr>
            <a:spLocks noGrp="1"/>
          </p:cNvSpPr>
          <p:nvPr>
            <p:ph idx="1"/>
          </p:nvPr>
        </p:nvSpPr>
        <p:spPr/>
        <p:txBody>
          <a:bodyPr>
            <a:normAutofit lnSpcReduction="10000"/>
          </a:bodyPr>
          <a:lstStyle/>
          <a:p>
            <a:pPr algn="just"/>
            <a:r>
              <a:rPr lang="en-US" dirty="0"/>
              <a:t>Even removing the document from the thrash bin does not erase the documents data off the disk. </a:t>
            </a:r>
            <a:endParaRPr lang="cs-CZ" dirty="0" smtClean="0"/>
          </a:p>
          <a:p>
            <a:pPr algn="just"/>
            <a:r>
              <a:rPr lang="en-US" dirty="0" smtClean="0"/>
              <a:t>Once </a:t>
            </a:r>
            <a:r>
              <a:rPr lang="en-US" dirty="0"/>
              <a:t>removed from the thrash bin, documents data areas on the disk go into a “fee list” that makes those areas available for future data creation needs. </a:t>
            </a:r>
            <a:endParaRPr lang="cs-CZ" dirty="0" smtClean="0"/>
          </a:p>
          <a:p>
            <a:pPr algn="just"/>
            <a:r>
              <a:rPr lang="en-US" dirty="0" smtClean="0"/>
              <a:t>The </a:t>
            </a:r>
            <a:r>
              <a:rPr lang="en-US" dirty="0"/>
              <a:t>free list contains all areas not currently allocated to active documents as well as to deleted documents still in the trash bin. </a:t>
            </a:r>
            <a:endParaRPr lang="cs-CZ" dirty="0" smtClean="0"/>
          </a:p>
          <a:p>
            <a:pPr algn="just"/>
            <a:r>
              <a:rPr lang="en-US" dirty="0" smtClean="0"/>
              <a:t>How </a:t>
            </a:r>
            <a:r>
              <a:rPr lang="en-US" dirty="0"/>
              <a:t>long will an area stay on the free list (thereby still containing the deleted documents data)? </a:t>
            </a:r>
            <a:endParaRPr lang="cs-CZ" dirty="0" smtClean="0"/>
          </a:p>
          <a:p>
            <a:pPr algn="just"/>
            <a:r>
              <a:rPr lang="en-US" dirty="0" smtClean="0"/>
              <a:t>That </a:t>
            </a:r>
            <a:r>
              <a:rPr lang="en-US" dirty="0"/>
              <a:t>is difficult to predict due the huge variability of factors such as: future demand for disk space, size of current and future files, the current availability of disk space, etc.</a:t>
            </a:r>
            <a:endParaRPr lang="cs-CZ" dirty="0"/>
          </a:p>
        </p:txBody>
      </p:sp>
    </p:spTree>
    <p:extLst>
      <p:ext uri="{BB962C8B-B14F-4D97-AF65-F5344CB8AC3E}">
        <p14:creationId xmlns:p14="http://schemas.microsoft.com/office/powerpoint/2010/main" val="28105913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Electronic </a:t>
            </a:r>
            <a:r>
              <a:rPr lang="cs-CZ" dirty="0"/>
              <a:t>D</a:t>
            </a:r>
            <a:r>
              <a:rPr lang="en-US" dirty="0" err="1"/>
              <a:t>ocuments</a:t>
            </a:r>
            <a:r>
              <a:rPr lang="en-US" dirty="0"/>
              <a:t> are </a:t>
            </a:r>
            <a:r>
              <a:rPr lang="cs-CZ" dirty="0"/>
              <a:t>M</a:t>
            </a:r>
            <a:r>
              <a:rPr lang="en-US" dirty="0"/>
              <a:t>ore </a:t>
            </a:r>
            <a:r>
              <a:rPr lang="cs-CZ" dirty="0"/>
              <a:t>P</a:t>
            </a:r>
            <a:r>
              <a:rPr lang="en-US" dirty="0" err="1"/>
              <a:t>ersistent</a:t>
            </a:r>
            <a:endParaRPr lang="cs-CZ" dirty="0"/>
          </a:p>
        </p:txBody>
      </p:sp>
      <p:sp>
        <p:nvSpPr>
          <p:cNvPr id="3" name="Zástupný symbol pro obsah 2"/>
          <p:cNvSpPr>
            <a:spLocks noGrp="1"/>
          </p:cNvSpPr>
          <p:nvPr>
            <p:ph idx="1"/>
          </p:nvPr>
        </p:nvSpPr>
        <p:spPr/>
        <p:txBody>
          <a:bodyPr>
            <a:normAutofit lnSpcReduction="10000"/>
          </a:bodyPr>
          <a:lstStyle/>
          <a:p>
            <a:pPr algn="just"/>
            <a:r>
              <a:rPr lang="en-US" dirty="0"/>
              <a:t>Even the complete deletion of a document, its trash bin instance and the allocation of the document’s data area on the disk does not typically extinguishes the document altogether. </a:t>
            </a:r>
            <a:endParaRPr lang="cs-CZ" dirty="0" smtClean="0"/>
          </a:p>
          <a:p>
            <a:pPr marL="0" indent="0" algn="just">
              <a:buNone/>
            </a:pPr>
            <a:r>
              <a:rPr lang="en-US" dirty="0" smtClean="0"/>
              <a:t>Certain </a:t>
            </a:r>
            <a:r>
              <a:rPr lang="en-US" dirty="0"/>
              <a:t>habitual practices create copies of documents and are only marginally affected by document deletion:</a:t>
            </a:r>
          </a:p>
          <a:p>
            <a:pPr algn="just"/>
            <a:r>
              <a:rPr lang="en-US" dirty="0"/>
              <a:t>Backups – most organizations and individuals regularly create back up copies of documents as precautionary actions. </a:t>
            </a:r>
            <a:r>
              <a:rPr lang="cs-CZ" dirty="0"/>
              <a:t> </a:t>
            </a:r>
            <a:endParaRPr lang="cs-CZ" dirty="0" smtClean="0"/>
          </a:p>
          <a:p>
            <a:pPr algn="just"/>
            <a:r>
              <a:rPr lang="en-US" dirty="0" smtClean="0"/>
              <a:t>The </a:t>
            </a:r>
            <a:r>
              <a:rPr lang="en-US" dirty="0"/>
              <a:t>backups are maintained independently of the document itself.</a:t>
            </a:r>
          </a:p>
          <a:p>
            <a:pPr algn="just"/>
            <a:r>
              <a:rPr lang="en-US" dirty="0" smtClean="0"/>
              <a:t>Documents may be exchanged by email, access through web pages and manually handed electronic copies. </a:t>
            </a:r>
            <a:endParaRPr lang="cs-CZ" dirty="0" smtClean="0"/>
          </a:p>
          <a:p>
            <a:pPr algn="just"/>
            <a:r>
              <a:rPr lang="en-US" dirty="0" smtClean="0"/>
              <a:t>Thus copies continue to exist after the deletion of the original document.</a:t>
            </a:r>
          </a:p>
          <a:p>
            <a:endParaRPr lang="cs-CZ" dirty="0"/>
          </a:p>
        </p:txBody>
      </p:sp>
    </p:spTree>
    <p:extLst>
      <p:ext uri="{BB962C8B-B14F-4D97-AF65-F5344CB8AC3E}">
        <p14:creationId xmlns:p14="http://schemas.microsoft.com/office/powerpoint/2010/main" val="2602371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Electronic </a:t>
            </a:r>
            <a:r>
              <a:rPr lang="cs-CZ" dirty="0"/>
              <a:t>D</a:t>
            </a:r>
            <a:r>
              <a:rPr lang="en-US" dirty="0" err="1"/>
              <a:t>ocuments</a:t>
            </a:r>
            <a:r>
              <a:rPr lang="en-US" dirty="0"/>
              <a:t> are </a:t>
            </a:r>
            <a:r>
              <a:rPr lang="cs-CZ" dirty="0"/>
              <a:t>M</a:t>
            </a:r>
            <a:r>
              <a:rPr lang="en-US" dirty="0"/>
              <a:t>ore </a:t>
            </a:r>
            <a:r>
              <a:rPr lang="cs-CZ" dirty="0"/>
              <a:t>P</a:t>
            </a:r>
            <a:r>
              <a:rPr lang="en-US" dirty="0" err="1"/>
              <a:t>ersistent</a:t>
            </a:r>
            <a:endParaRPr lang="cs-CZ" dirty="0"/>
          </a:p>
        </p:txBody>
      </p:sp>
      <p:sp>
        <p:nvSpPr>
          <p:cNvPr id="3" name="Zástupný symbol pro obsah 2"/>
          <p:cNvSpPr>
            <a:spLocks noGrp="1"/>
          </p:cNvSpPr>
          <p:nvPr>
            <p:ph idx="1"/>
          </p:nvPr>
        </p:nvSpPr>
        <p:spPr/>
        <p:txBody>
          <a:bodyPr/>
          <a:lstStyle/>
          <a:p>
            <a:pPr algn="just"/>
            <a:r>
              <a:rPr lang="en-US" dirty="0"/>
              <a:t>Even work on a simple text document is quite frequently preceded by creating a copy of the document being edited. </a:t>
            </a:r>
            <a:endParaRPr lang="cs-CZ" dirty="0" smtClean="0"/>
          </a:p>
          <a:p>
            <a:pPr algn="just"/>
            <a:endParaRPr lang="cs-CZ" dirty="0"/>
          </a:p>
          <a:p>
            <a:pPr algn="just"/>
            <a:r>
              <a:rPr lang="en-US" dirty="0" smtClean="0"/>
              <a:t>Once </a:t>
            </a:r>
            <a:r>
              <a:rPr lang="en-US" dirty="0"/>
              <a:t>again, such copies persist beyond the deleted document unless specifically </a:t>
            </a:r>
            <a:r>
              <a:rPr lang="en-US" dirty="0" smtClean="0"/>
              <a:t>deleted</a:t>
            </a:r>
            <a:r>
              <a:rPr lang="cs-CZ" dirty="0" smtClean="0"/>
              <a:t>.</a:t>
            </a:r>
            <a:endParaRPr lang="en-US" dirty="0"/>
          </a:p>
          <a:p>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83281" y="3890462"/>
            <a:ext cx="3225338" cy="2151300"/>
          </a:xfrm>
          <a:prstGeom prst="rect">
            <a:avLst/>
          </a:prstGeom>
        </p:spPr>
      </p:pic>
    </p:spTree>
    <p:extLst>
      <p:ext uri="{BB962C8B-B14F-4D97-AF65-F5344CB8AC3E}">
        <p14:creationId xmlns:p14="http://schemas.microsoft.com/office/powerpoint/2010/main" val="22879623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Electronic </a:t>
            </a:r>
            <a:r>
              <a:rPr lang="cs-CZ" dirty="0" smtClean="0"/>
              <a:t>D</a:t>
            </a:r>
            <a:r>
              <a:rPr lang="en-US" dirty="0" err="1" smtClean="0"/>
              <a:t>ocuments</a:t>
            </a:r>
            <a:r>
              <a:rPr lang="en-US" dirty="0" smtClean="0"/>
              <a:t> </a:t>
            </a:r>
            <a:r>
              <a:rPr lang="cs-CZ" dirty="0" smtClean="0"/>
              <a:t>C</a:t>
            </a:r>
            <a:r>
              <a:rPr lang="en-US" dirty="0" err="1" smtClean="0"/>
              <a:t>hange</a:t>
            </a:r>
            <a:r>
              <a:rPr lang="en-US" dirty="0" smtClean="0"/>
              <a:t> </a:t>
            </a:r>
            <a:r>
              <a:rPr lang="cs-CZ" dirty="0" smtClean="0"/>
              <a:t>F</a:t>
            </a:r>
            <a:r>
              <a:rPr lang="en-US" dirty="0" smtClean="0"/>
              <a:t>aster</a:t>
            </a:r>
            <a:r>
              <a:rPr lang="cs-CZ" dirty="0" smtClean="0"/>
              <a:t> </a:t>
            </a:r>
            <a:r>
              <a:rPr lang="en-US" dirty="0" smtClean="0"/>
              <a:t>and </a:t>
            </a:r>
            <a:r>
              <a:rPr lang="cs-CZ" dirty="0" smtClean="0"/>
              <a:t>E</a:t>
            </a:r>
            <a:r>
              <a:rPr lang="en-US" dirty="0" err="1" smtClean="0"/>
              <a:t>asier</a:t>
            </a:r>
            <a:r>
              <a:rPr lang="en-US" dirty="0" smtClean="0"/>
              <a:t> </a:t>
            </a:r>
            <a:r>
              <a:rPr lang="en-US" dirty="0"/>
              <a:t>than </a:t>
            </a:r>
            <a:r>
              <a:rPr lang="cs-CZ" dirty="0" smtClean="0"/>
              <a:t>P</a:t>
            </a:r>
            <a:r>
              <a:rPr lang="en-US" dirty="0" err="1" smtClean="0"/>
              <a:t>aper</a:t>
            </a:r>
            <a:r>
              <a:rPr lang="en-US" dirty="0" smtClean="0"/>
              <a:t> </a:t>
            </a:r>
            <a:r>
              <a:rPr lang="cs-CZ" dirty="0" smtClean="0"/>
              <a:t>D</a:t>
            </a:r>
            <a:r>
              <a:rPr lang="en-US" dirty="0" err="1" smtClean="0"/>
              <a:t>ocuments</a:t>
            </a:r>
            <a:endParaRPr lang="cs-CZ" dirty="0"/>
          </a:p>
        </p:txBody>
      </p:sp>
      <p:sp>
        <p:nvSpPr>
          <p:cNvPr id="3" name="Zástupný symbol pro obsah 2"/>
          <p:cNvSpPr>
            <a:spLocks noGrp="1"/>
          </p:cNvSpPr>
          <p:nvPr>
            <p:ph idx="1"/>
          </p:nvPr>
        </p:nvSpPr>
        <p:spPr/>
        <p:txBody>
          <a:bodyPr/>
          <a:lstStyle/>
          <a:p>
            <a:pPr algn="just"/>
            <a:r>
              <a:rPr lang="cs-CZ" dirty="0" smtClean="0"/>
              <a:t>Cha</a:t>
            </a:r>
            <a:r>
              <a:rPr lang="en-US" dirty="0" err="1" smtClean="0"/>
              <a:t>nges</a:t>
            </a:r>
            <a:r>
              <a:rPr lang="en-US" dirty="0" smtClean="0"/>
              <a:t> </a:t>
            </a:r>
            <a:r>
              <a:rPr lang="en-US" dirty="0"/>
              <a:t>to an electronic document are fast and easy. </a:t>
            </a:r>
            <a:endParaRPr lang="cs-CZ" dirty="0" smtClean="0"/>
          </a:p>
          <a:p>
            <a:pPr algn="just"/>
            <a:r>
              <a:rPr lang="en-US" dirty="0" smtClean="0"/>
              <a:t>The </a:t>
            </a:r>
            <a:r>
              <a:rPr lang="en-US" dirty="0"/>
              <a:t>reason is obvious; all you need to do is make the change and save it. </a:t>
            </a:r>
            <a:endParaRPr lang="cs-CZ" dirty="0" smtClean="0"/>
          </a:p>
          <a:p>
            <a:pPr algn="just"/>
            <a:r>
              <a:rPr lang="en-US" dirty="0" smtClean="0"/>
              <a:t>Changes </a:t>
            </a:r>
            <a:r>
              <a:rPr lang="en-US" dirty="0"/>
              <a:t>to paper documents, however, require retyping the whole document.</a:t>
            </a:r>
          </a:p>
          <a:p>
            <a:pPr algn="just"/>
            <a:r>
              <a:rPr lang="en-US" dirty="0"/>
              <a:t>There are many other reasons to the difference in speed and frequency. We already said that documents may be dynamic. </a:t>
            </a:r>
            <a:endParaRPr lang="cs-CZ" dirty="0" smtClean="0"/>
          </a:p>
          <a:p>
            <a:pPr algn="just"/>
            <a:r>
              <a:rPr lang="en-US" dirty="0" smtClean="0"/>
              <a:t>Web </a:t>
            </a:r>
            <a:r>
              <a:rPr lang="en-US" dirty="0"/>
              <a:t>pages are made dynamic in order to ease change.</a:t>
            </a:r>
          </a:p>
          <a:p>
            <a:pPr algn="just"/>
            <a:r>
              <a:rPr lang="en-US" dirty="0"/>
              <a:t>For discovery, faster and frequent changes imply a need for a more meticulous and length monitoring of document </a:t>
            </a:r>
            <a:r>
              <a:rPr lang="en-US" dirty="0" smtClean="0"/>
              <a:t>discovery</a:t>
            </a:r>
            <a:r>
              <a:rPr lang="cs-CZ" dirty="0" smtClean="0"/>
              <a:t>.</a:t>
            </a:r>
            <a:endParaRPr lang="en-US" dirty="0"/>
          </a:p>
          <a:p>
            <a:endParaRPr lang="cs-CZ" dirty="0"/>
          </a:p>
        </p:txBody>
      </p:sp>
    </p:spTree>
    <p:extLst>
      <p:ext uri="{BB962C8B-B14F-4D97-AF65-F5344CB8AC3E}">
        <p14:creationId xmlns:p14="http://schemas.microsoft.com/office/powerpoint/2010/main" val="149676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The </a:t>
            </a:r>
            <a:r>
              <a:rPr lang="cs-CZ" dirty="0" smtClean="0"/>
              <a:t>R</a:t>
            </a:r>
            <a:r>
              <a:rPr lang="en-US" dirty="0" err="1" smtClean="0"/>
              <a:t>edundancy</a:t>
            </a:r>
            <a:r>
              <a:rPr lang="en-US" dirty="0" smtClean="0"/>
              <a:t> </a:t>
            </a:r>
            <a:r>
              <a:rPr lang="en-US" dirty="0"/>
              <a:t>in </a:t>
            </a:r>
            <a:r>
              <a:rPr lang="cs-CZ" dirty="0" smtClean="0"/>
              <a:t>E</a:t>
            </a:r>
            <a:r>
              <a:rPr lang="en-US" dirty="0" err="1" smtClean="0"/>
              <a:t>lectronic</a:t>
            </a:r>
            <a:r>
              <a:rPr lang="en-US" dirty="0" smtClean="0"/>
              <a:t> </a:t>
            </a:r>
            <a:r>
              <a:rPr lang="cs-CZ" dirty="0" smtClean="0"/>
              <a:t>D</a:t>
            </a:r>
            <a:r>
              <a:rPr lang="en-US" dirty="0" err="1" smtClean="0"/>
              <a:t>ocuments</a:t>
            </a:r>
            <a:r>
              <a:rPr lang="en-US" dirty="0" smtClean="0"/>
              <a:t> </a:t>
            </a:r>
            <a:r>
              <a:rPr lang="en-US" dirty="0"/>
              <a:t>is </a:t>
            </a:r>
            <a:r>
              <a:rPr lang="cs-CZ" dirty="0"/>
              <a:t>H</a:t>
            </a:r>
            <a:r>
              <a:rPr lang="en-US" dirty="0" err="1" smtClean="0"/>
              <a:t>igher</a:t>
            </a:r>
            <a:endParaRPr lang="cs-CZ" dirty="0"/>
          </a:p>
        </p:txBody>
      </p:sp>
      <p:sp>
        <p:nvSpPr>
          <p:cNvPr id="3" name="Zástupný symbol pro obsah 2"/>
          <p:cNvSpPr>
            <a:spLocks noGrp="1"/>
          </p:cNvSpPr>
          <p:nvPr>
            <p:ph idx="1"/>
          </p:nvPr>
        </p:nvSpPr>
        <p:spPr/>
        <p:txBody>
          <a:bodyPr>
            <a:normAutofit lnSpcReduction="10000"/>
          </a:bodyPr>
          <a:lstStyle/>
          <a:p>
            <a:r>
              <a:rPr lang="en-US" dirty="0"/>
              <a:t>Due to the type of recording used for electronic data, minor errors in a document can be corrected by existing tools. </a:t>
            </a:r>
            <a:endParaRPr lang="cs-CZ" dirty="0" smtClean="0"/>
          </a:p>
          <a:p>
            <a:r>
              <a:rPr lang="en-US" dirty="0" smtClean="0"/>
              <a:t>The </a:t>
            </a:r>
            <a:r>
              <a:rPr lang="en-US" dirty="0"/>
              <a:t>tools rely on the redundancy of checksums and other devices. </a:t>
            </a:r>
            <a:endParaRPr lang="cs-CZ" dirty="0" smtClean="0"/>
          </a:p>
          <a:p>
            <a:r>
              <a:rPr lang="en-US" dirty="0" smtClean="0"/>
              <a:t>MS </a:t>
            </a:r>
            <a:r>
              <a:rPr lang="en-US" dirty="0"/>
              <a:t>Word tries to recover defective documents.</a:t>
            </a:r>
          </a:p>
          <a:p>
            <a:r>
              <a:rPr lang="en-US" dirty="0"/>
              <a:t>Due to frequent changes in documents, individuals learn to save previous versions of the documents. </a:t>
            </a:r>
            <a:endParaRPr lang="cs-CZ" dirty="0" smtClean="0"/>
          </a:p>
          <a:p>
            <a:r>
              <a:rPr lang="en-US" dirty="0" smtClean="0"/>
              <a:t>Doing </a:t>
            </a:r>
            <a:r>
              <a:rPr lang="en-US" dirty="0"/>
              <a:t>that generates redundancy of document versions.</a:t>
            </a:r>
          </a:p>
          <a:p>
            <a:r>
              <a:rPr lang="en-US" dirty="0"/>
              <a:t>Emails, flash memories, CDs all proliferate documents and result in high redundancy. </a:t>
            </a:r>
            <a:endParaRPr lang="cs-CZ" dirty="0" smtClean="0"/>
          </a:p>
          <a:p>
            <a:r>
              <a:rPr lang="en-US" dirty="0" smtClean="0"/>
              <a:t>One </a:t>
            </a:r>
            <a:r>
              <a:rPr lang="en-US" dirty="0"/>
              <a:t>copies documents to flash memory, attaches a document to an email to a fellow worker or create a CD for distribution or archiving.</a:t>
            </a:r>
          </a:p>
          <a:p>
            <a:endParaRPr lang="cs-CZ" dirty="0"/>
          </a:p>
        </p:txBody>
      </p:sp>
    </p:spTree>
    <p:extLst>
      <p:ext uri="{BB962C8B-B14F-4D97-AF65-F5344CB8AC3E}">
        <p14:creationId xmlns:p14="http://schemas.microsoft.com/office/powerpoint/2010/main" val="1442933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The </a:t>
            </a:r>
            <a:r>
              <a:rPr lang="cs-CZ" dirty="0"/>
              <a:t>R</a:t>
            </a:r>
            <a:r>
              <a:rPr lang="en-US" dirty="0" err="1"/>
              <a:t>edundancy</a:t>
            </a:r>
            <a:r>
              <a:rPr lang="en-US" dirty="0"/>
              <a:t> in </a:t>
            </a:r>
            <a:r>
              <a:rPr lang="cs-CZ" dirty="0"/>
              <a:t>E</a:t>
            </a:r>
            <a:r>
              <a:rPr lang="en-US" dirty="0" err="1"/>
              <a:t>lectronic</a:t>
            </a:r>
            <a:r>
              <a:rPr lang="en-US" dirty="0"/>
              <a:t> </a:t>
            </a:r>
            <a:r>
              <a:rPr lang="cs-CZ" dirty="0"/>
              <a:t>D</a:t>
            </a:r>
            <a:r>
              <a:rPr lang="en-US" dirty="0" err="1"/>
              <a:t>ocuments</a:t>
            </a:r>
            <a:r>
              <a:rPr lang="en-US" dirty="0"/>
              <a:t> is </a:t>
            </a:r>
            <a:r>
              <a:rPr lang="cs-CZ" dirty="0"/>
              <a:t>H</a:t>
            </a:r>
            <a:r>
              <a:rPr lang="en-US" dirty="0" err="1"/>
              <a:t>igher</a:t>
            </a:r>
            <a:endParaRPr lang="cs-CZ" dirty="0"/>
          </a:p>
        </p:txBody>
      </p:sp>
      <p:sp>
        <p:nvSpPr>
          <p:cNvPr id="3" name="Zástupný symbol pro obsah 2"/>
          <p:cNvSpPr>
            <a:spLocks noGrp="1"/>
          </p:cNvSpPr>
          <p:nvPr>
            <p:ph idx="1"/>
          </p:nvPr>
        </p:nvSpPr>
        <p:spPr/>
        <p:txBody>
          <a:bodyPr/>
          <a:lstStyle/>
          <a:p>
            <a:pPr algn="just"/>
            <a:r>
              <a:rPr lang="en-US" dirty="0" smtClean="0"/>
              <a:t>Most companies and many individuals backup documents regularly. </a:t>
            </a:r>
            <a:endParaRPr lang="cs-CZ" dirty="0" smtClean="0"/>
          </a:p>
          <a:p>
            <a:pPr algn="just"/>
            <a:r>
              <a:rPr lang="en-US" dirty="0" smtClean="0"/>
              <a:t>Studies </a:t>
            </a:r>
            <a:r>
              <a:rPr lang="en-US" dirty="0"/>
              <a:t>show that “about </a:t>
            </a:r>
            <a:r>
              <a:rPr lang="en-US" dirty="0" smtClean="0"/>
              <a:t>70</a:t>
            </a:r>
            <a:r>
              <a:rPr lang="cs-CZ" dirty="0" smtClean="0"/>
              <a:t> </a:t>
            </a:r>
            <a:r>
              <a:rPr lang="en-US" dirty="0" smtClean="0"/>
              <a:t>% </a:t>
            </a:r>
            <a:r>
              <a:rPr lang="en-US" dirty="0"/>
              <a:t>of enterprises meet the criteria of verifying the integrity of their backup media at least weekly.</a:t>
            </a:r>
          </a:p>
          <a:p>
            <a:pPr algn="just"/>
            <a:r>
              <a:rPr lang="en-US" dirty="0"/>
              <a:t>Tools to control versioning of files create built-in redundancy wherever they are applied. </a:t>
            </a:r>
            <a:endParaRPr lang="cs-CZ" dirty="0" smtClean="0"/>
          </a:p>
          <a:p>
            <a:pPr algn="just"/>
            <a:r>
              <a:rPr lang="en-US" dirty="0" smtClean="0"/>
              <a:t>Versioning</a:t>
            </a:r>
            <a:r>
              <a:rPr lang="en-US" dirty="0" smtClean="0"/>
              <a:t>, i.e. version control, widely used by the software industry has started to infiltrate word processor as well as other applications. </a:t>
            </a:r>
            <a:endParaRPr lang="cs-CZ" dirty="0" smtClean="0"/>
          </a:p>
          <a:p>
            <a:pPr algn="just"/>
            <a:r>
              <a:rPr lang="en-US" dirty="0" smtClean="0"/>
              <a:t>Versioning, by its very definition maintains </a:t>
            </a:r>
            <a:r>
              <a:rPr lang="en-US" i="1" dirty="0" smtClean="0"/>
              <a:t>several versions</a:t>
            </a:r>
            <a:r>
              <a:rPr lang="en-US" dirty="0" smtClean="0"/>
              <a:t>.</a:t>
            </a:r>
          </a:p>
          <a:p>
            <a:pPr algn="just"/>
            <a:endParaRPr lang="cs-CZ" dirty="0"/>
          </a:p>
        </p:txBody>
      </p:sp>
    </p:spTree>
    <p:extLst>
      <p:ext uri="{BB962C8B-B14F-4D97-AF65-F5344CB8AC3E}">
        <p14:creationId xmlns:p14="http://schemas.microsoft.com/office/powerpoint/2010/main" val="1163058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Electronic</a:t>
            </a:r>
            <a:r>
              <a:rPr lang="cs-CZ" dirty="0" smtClean="0"/>
              <a:t> </a:t>
            </a:r>
            <a:r>
              <a:rPr lang="cs-CZ" dirty="0" err="1" smtClean="0"/>
              <a:t>Signature</a:t>
            </a:r>
            <a:endParaRPr lang="cs-CZ" dirty="0"/>
          </a:p>
        </p:txBody>
      </p:sp>
      <p:sp>
        <p:nvSpPr>
          <p:cNvPr id="3" name="Zástupný symbol pro obsah 2"/>
          <p:cNvSpPr>
            <a:spLocks noGrp="1"/>
          </p:cNvSpPr>
          <p:nvPr>
            <p:ph idx="1"/>
          </p:nvPr>
        </p:nvSpPr>
        <p:spPr/>
        <p:txBody>
          <a:bodyPr/>
          <a:lstStyle/>
          <a:p>
            <a:pPr algn="just"/>
            <a:r>
              <a:rPr lang="en-US" dirty="0"/>
              <a:t>In the modern world, everything has digitalized with time. </a:t>
            </a:r>
            <a:endParaRPr lang="cs-CZ" dirty="0" smtClean="0"/>
          </a:p>
          <a:p>
            <a:pPr algn="just"/>
            <a:r>
              <a:rPr lang="en-US" dirty="0" smtClean="0"/>
              <a:t>From </a:t>
            </a:r>
            <a:r>
              <a:rPr lang="en-US" dirty="0"/>
              <a:t>online shopping to automation of complex business functions, everything is digital today, and it lays the foundation of our future as well. </a:t>
            </a:r>
            <a:endParaRPr lang="cs-CZ" dirty="0" smtClean="0"/>
          </a:p>
          <a:p>
            <a:pPr algn="just"/>
            <a:r>
              <a:rPr lang="en-US" dirty="0" smtClean="0"/>
              <a:t>One </a:t>
            </a:r>
            <a:r>
              <a:rPr lang="en-US" dirty="0"/>
              <a:t>of the things that has become popular is electronic signatures or e-signatures.</a:t>
            </a:r>
          </a:p>
          <a:p>
            <a:pPr algn="just"/>
            <a:r>
              <a:rPr lang="en-US" dirty="0"/>
              <a:t>However, because it appears to be easy to sign a document online, many are often concerned about the legality of e-signatures. </a:t>
            </a:r>
            <a:endParaRPr lang="cs-CZ" dirty="0" smtClean="0"/>
          </a:p>
          <a:p>
            <a:pPr algn="just"/>
            <a:r>
              <a:rPr lang="en-US" dirty="0" smtClean="0"/>
              <a:t>Does </a:t>
            </a:r>
            <a:r>
              <a:rPr lang="en-US" dirty="0"/>
              <a:t>the e-signature on a legal agreement give the document any legal status?</a:t>
            </a:r>
          </a:p>
          <a:p>
            <a:endParaRPr lang="cs-CZ" dirty="0"/>
          </a:p>
        </p:txBody>
      </p:sp>
    </p:spTree>
    <p:extLst>
      <p:ext uri="{BB962C8B-B14F-4D97-AF65-F5344CB8AC3E}">
        <p14:creationId xmlns:p14="http://schemas.microsoft.com/office/powerpoint/2010/main" val="2645147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Papers</a:t>
            </a:r>
            <a:r>
              <a:rPr lang="cs-CZ" dirty="0" smtClean="0"/>
              <a:t> and </a:t>
            </a:r>
            <a:r>
              <a:rPr lang="cs-CZ" dirty="0" err="1" smtClean="0"/>
              <a:t>Electronic</a:t>
            </a:r>
            <a:r>
              <a:rPr lang="cs-CZ" dirty="0" smtClean="0"/>
              <a:t> </a:t>
            </a:r>
            <a:r>
              <a:rPr lang="cs-CZ" dirty="0" err="1" smtClean="0"/>
              <a:t>Documents</a:t>
            </a:r>
            <a:r>
              <a:rPr lang="cs-CZ" dirty="0" smtClean="0"/>
              <a:t> – </a:t>
            </a:r>
            <a:r>
              <a:rPr lang="cs-CZ" dirty="0" err="1" smtClean="0"/>
              <a:t>Main</a:t>
            </a:r>
            <a:r>
              <a:rPr lang="cs-CZ" dirty="0" smtClean="0"/>
              <a:t> </a:t>
            </a:r>
            <a:r>
              <a:rPr lang="cs-CZ" dirty="0" err="1" smtClean="0"/>
              <a:t>Difference</a:t>
            </a:r>
            <a:endParaRPr lang="cs-CZ" dirty="0"/>
          </a:p>
        </p:txBody>
      </p:sp>
      <p:sp>
        <p:nvSpPr>
          <p:cNvPr id="3" name="Zástupný symbol pro obsah 2"/>
          <p:cNvSpPr>
            <a:spLocks noGrp="1"/>
          </p:cNvSpPr>
          <p:nvPr>
            <p:ph idx="1"/>
          </p:nvPr>
        </p:nvSpPr>
        <p:spPr/>
        <p:txBody>
          <a:bodyPr>
            <a:normAutofit/>
          </a:bodyPr>
          <a:lstStyle/>
          <a:p>
            <a:pPr algn="just"/>
            <a:r>
              <a:rPr lang="en-US" dirty="0"/>
              <a:t>In content, electronic documents are no different than paper documents. </a:t>
            </a:r>
            <a:endParaRPr lang="cs-CZ" dirty="0" smtClean="0"/>
          </a:p>
          <a:p>
            <a:pPr algn="just"/>
            <a:r>
              <a:rPr lang="en-US" dirty="0" smtClean="0"/>
              <a:t>All </a:t>
            </a:r>
            <a:r>
              <a:rPr lang="en-US" dirty="0"/>
              <a:t>sorts of documents are subject to discovery electronic or otherwise. </a:t>
            </a:r>
            <a:endParaRPr lang="cs-CZ" dirty="0" smtClean="0"/>
          </a:p>
          <a:p>
            <a:pPr algn="just"/>
            <a:r>
              <a:rPr lang="en-US" dirty="0" smtClean="0"/>
              <a:t>Legally </a:t>
            </a:r>
            <a:r>
              <a:rPr lang="en-US" dirty="0"/>
              <a:t>and technically, there are substantial differences between the discoveries of the two media.</a:t>
            </a:r>
          </a:p>
          <a:p>
            <a:pPr algn="just"/>
            <a:r>
              <a:rPr lang="en-US" dirty="0"/>
              <a:t>“Some 93 percent of documents are now created electronically, according to industry reports. </a:t>
            </a:r>
            <a:endParaRPr lang="cs-CZ" dirty="0" smtClean="0"/>
          </a:p>
          <a:p>
            <a:pPr algn="just"/>
            <a:r>
              <a:rPr lang="en-US" dirty="0" smtClean="0"/>
              <a:t>And </a:t>
            </a:r>
            <a:r>
              <a:rPr lang="en-US" dirty="0"/>
              <a:t>70 percent of documents never migrate to </a:t>
            </a:r>
            <a:r>
              <a:rPr lang="en-US" dirty="0" smtClean="0"/>
              <a:t>paper.</a:t>
            </a:r>
            <a:r>
              <a:rPr lang="cs-CZ" baseline="30000" dirty="0"/>
              <a:t> </a:t>
            </a:r>
            <a:endParaRPr lang="cs-CZ" baseline="30000" dirty="0" smtClean="0"/>
          </a:p>
          <a:p>
            <a:pPr marL="0" indent="0" algn="just">
              <a:buNone/>
            </a:pPr>
            <a:endParaRPr lang="cs-CZ" dirty="0"/>
          </a:p>
        </p:txBody>
      </p:sp>
    </p:spTree>
    <p:extLst>
      <p:ext uri="{BB962C8B-B14F-4D97-AF65-F5344CB8AC3E}">
        <p14:creationId xmlns:p14="http://schemas.microsoft.com/office/powerpoint/2010/main" val="1524772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Electronic</a:t>
            </a:r>
            <a:r>
              <a:rPr lang="cs-CZ" dirty="0"/>
              <a:t> </a:t>
            </a:r>
            <a:r>
              <a:rPr lang="cs-CZ" dirty="0" err="1"/>
              <a:t>Signature</a:t>
            </a:r>
            <a:endParaRPr lang="cs-CZ" dirty="0"/>
          </a:p>
        </p:txBody>
      </p:sp>
      <p:sp>
        <p:nvSpPr>
          <p:cNvPr id="3" name="Zástupný symbol pro obsah 2"/>
          <p:cNvSpPr>
            <a:spLocks noGrp="1"/>
          </p:cNvSpPr>
          <p:nvPr>
            <p:ph idx="1"/>
          </p:nvPr>
        </p:nvSpPr>
        <p:spPr/>
        <p:txBody>
          <a:bodyPr>
            <a:normAutofit lnSpcReduction="10000"/>
          </a:bodyPr>
          <a:lstStyle/>
          <a:p>
            <a:pPr algn="just"/>
            <a:r>
              <a:rPr lang="en-US" dirty="0" smtClean="0"/>
              <a:t>The first thing you have to know is what an e-signature is. </a:t>
            </a:r>
            <a:endParaRPr lang="cs-CZ" dirty="0" smtClean="0"/>
          </a:p>
          <a:p>
            <a:pPr algn="just"/>
            <a:r>
              <a:rPr lang="en-US" dirty="0" smtClean="0"/>
              <a:t>Just like your inked signature, signing documents online is a way for you to sign documents, except that e-signatures are multi-dimensional. </a:t>
            </a:r>
            <a:endParaRPr lang="cs-CZ" dirty="0" smtClean="0"/>
          </a:p>
          <a:p>
            <a:pPr algn="just"/>
            <a:r>
              <a:rPr lang="en-US" dirty="0" smtClean="0"/>
              <a:t>There are many ways for you to do it.</a:t>
            </a:r>
          </a:p>
          <a:p>
            <a:pPr algn="just"/>
            <a:r>
              <a:rPr lang="en-US" dirty="0" smtClean="0"/>
              <a:t>You could use an e-signing tool that gives you the ability to sign a document with a mouse click or draw your signature on a digital document using a mouse. </a:t>
            </a:r>
            <a:endParaRPr lang="cs-CZ" dirty="0" smtClean="0"/>
          </a:p>
          <a:p>
            <a:pPr algn="just"/>
            <a:r>
              <a:rPr lang="en-US" dirty="0" smtClean="0"/>
              <a:t>The presence of such a signature on a document may or may not give it a (stronger or weaker) legal status, depending on various factors that you will read later in the guide.</a:t>
            </a:r>
          </a:p>
          <a:p>
            <a:pPr marL="0" indent="0">
              <a:buNone/>
            </a:pPr>
            <a:r>
              <a:rPr lang="en-US" b="1" dirty="0" smtClean="0"/>
              <a:t/>
            </a:r>
            <a:br>
              <a:rPr lang="en-US" b="1" dirty="0" smtClean="0"/>
            </a:br>
            <a:endParaRPr lang="cs-CZ" dirty="0"/>
          </a:p>
        </p:txBody>
      </p:sp>
    </p:spTree>
    <p:extLst>
      <p:ext uri="{BB962C8B-B14F-4D97-AF65-F5344CB8AC3E}">
        <p14:creationId xmlns:p14="http://schemas.microsoft.com/office/powerpoint/2010/main" val="4458699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Electronic</a:t>
            </a:r>
            <a:r>
              <a:rPr lang="cs-CZ" dirty="0"/>
              <a:t> </a:t>
            </a:r>
            <a:r>
              <a:rPr lang="cs-CZ" dirty="0" err="1" smtClean="0"/>
              <a:t>Signature</a:t>
            </a:r>
            <a:r>
              <a:rPr lang="cs-CZ" dirty="0" smtClean="0"/>
              <a:t> - Legality</a:t>
            </a:r>
            <a:endParaRPr lang="cs-CZ" dirty="0"/>
          </a:p>
        </p:txBody>
      </p:sp>
      <p:sp>
        <p:nvSpPr>
          <p:cNvPr id="3" name="Zástupný symbol pro obsah 2"/>
          <p:cNvSpPr>
            <a:spLocks noGrp="1"/>
          </p:cNvSpPr>
          <p:nvPr>
            <p:ph idx="1"/>
          </p:nvPr>
        </p:nvSpPr>
        <p:spPr/>
        <p:txBody>
          <a:bodyPr>
            <a:normAutofit fontScale="92500" lnSpcReduction="10000"/>
          </a:bodyPr>
          <a:lstStyle/>
          <a:p>
            <a:pPr algn="just"/>
            <a:r>
              <a:rPr lang="en-US" dirty="0"/>
              <a:t>Now that you know what e-signatures are, you must be wondering about their legality. </a:t>
            </a:r>
            <a:endParaRPr lang="cs-CZ" dirty="0" smtClean="0"/>
          </a:p>
          <a:p>
            <a:pPr marL="0" indent="0" algn="just">
              <a:buNone/>
            </a:pPr>
            <a:endParaRPr lang="cs-CZ" dirty="0" smtClean="0"/>
          </a:p>
          <a:p>
            <a:pPr algn="just"/>
            <a:r>
              <a:rPr lang="en-US" dirty="0" smtClean="0"/>
              <a:t>Yes</a:t>
            </a:r>
            <a:r>
              <a:rPr lang="en-US" dirty="0"/>
              <a:t>, you could put an electronic signature on a document but does doing so make the document legal</a:t>
            </a:r>
            <a:r>
              <a:rPr lang="en-US" dirty="0" smtClean="0"/>
              <a:t>?</a:t>
            </a:r>
            <a:endParaRPr lang="cs-CZ" dirty="0" smtClean="0"/>
          </a:p>
          <a:p>
            <a:pPr marL="0" indent="0" algn="just">
              <a:buNone/>
            </a:pPr>
            <a:endParaRPr lang="en-US" dirty="0"/>
          </a:p>
          <a:p>
            <a:pPr algn="just"/>
            <a:r>
              <a:rPr lang="en-US" dirty="0"/>
              <a:t>Electronic signatures are legally binding in thirty European countries, the United States and the vast majority of countries around the world</a:t>
            </a:r>
            <a:r>
              <a:rPr lang="en-US" dirty="0" smtClean="0"/>
              <a:t>.</a:t>
            </a:r>
            <a:endParaRPr lang="cs-CZ" dirty="0" smtClean="0"/>
          </a:p>
          <a:p>
            <a:pPr marL="0" indent="0" algn="just">
              <a:buNone/>
            </a:pPr>
            <a:r>
              <a:rPr lang="en-US" dirty="0" smtClean="0"/>
              <a:t> </a:t>
            </a:r>
            <a:endParaRPr lang="cs-CZ" dirty="0" smtClean="0"/>
          </a:p>
          <a:p>
            <a:pPr algn="just"/>
            <a:r>
              <a:rPr lang="en-US" dirty="0" smtClean="0"/>
              <a:t>An </a:t>
            </a:r>
            <a:r>
              <a:rPr lang="en-US" dirty="0"/>
              <a:t>electronic signature can carry the same weight and legal effect as a traditional paper document with a pen and ink signature</a:t>
            </a:r>
            <a:r>
              <a:rPr lang="en-US" dirty="0" smtClean="0"/>
              <a:t>.</a:t>
            </a:r>
            <a:r>
              <a:rPr lang="en-US" b="1" dirty="0"/>
              <a:t/>
            </a:r>
            <a:br>
              <a:rPr lang="en-US" b="1" dirty="0"/>
            </a:br>
            <a:endParaRPr lang="cs-CZ" dirty="0"/>
          </a:p>
        </p:txBody>
      </p:sp>
    </p:spTree>
    <p:extLst>
      <p:ext uri="{BB962C8B-B14F-4D97-AF65-F5344CB8AC3E}">
        <p14:creationId xmlns:p14="http://schemas.microsoft.com/office/powerpoint/2010/main" val="27577538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Electronic</a:t>
            </a:r>
            <a:r>
              <a:rPr lang="cs-CZ" dirty="0"/>
              <a:t> </a:t>
            </a:r>
            <a:r>
              <a:rPr lang="cs-CZ" dirty="0" err="1"/>
              <a:t>Signature</a:t>
            </a:r>
            <a:r>
              <a:rPr lang="cs-CZ" dirty="0"/>
              <a:t> - Legality</a:t>
            </a:r>
          </a:p>
        </p:txBody>
      </p:sp>
      <p:sp>
        <p:nvSpPr>
          <p:cNvPr id="3" name="Zástupný symbol pro obsah 2"/>
          <p:cNvSpPr>
            <a:spLocks noGrp="1"/>
          </p:cNvSpPr>
          <p:nvPr>
            <p:ph idx="1"/>
          </p:nvPr>
        </p:nvSpPr>
        <p:spPr/>
        <p:txBody>
          <a:bodyPr/>
          <a:lstStyle/>
          <a:p>
            <a:r>
              <a:rPr lang="en-US" dirty="0"/>
              <a:t>An electronic signature can carry the same weight and legal effect as a traditional paper document with a pen and ink signature.</a:t>
            </a: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0438" y="2974396"/>
            <a:ext cx="4616162" cy="2769697"/>
          </a:xfrm>
          <a:prstGeom prst="rect">
            <a:avLst/>
          </a:prstGeom>
        </p:spPr>
      </p:pic>
    </p:spTree>
    <p:extLst>
      <p:ext uri="{BB962C8B-B14F-4D97-AF65-F5344CB8AC3E}">
        <p14:creationId xmlns:p14="http://schemas.microsoft.com/office/powerpoint/2010/main" val="29509593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Who</a:t>
            </a:r>
            <a:r>
              <a:rPr lang="cs-CZ" dirty="0"/>
              <a:t> has </a:t>
            </a:r>
            <a:r>
              <a:rPr lang="cs-CZ" dirty="0" err="1" smtClean="0"/>
              <a:t>Signed</a:t>
            </a:r>
            <a:r>
              <a:rPr lang="cs-CZ" dirty="0"/>
              <a:t>?</a:t>
            </a:r>
          </a:p>
        </p:txBody>
      </p:sp>
      <p:sp>
        <p:nvSpPr>
          <p:cNvPr id="3" name="Zástupný symbol pro obsah 2"/>
          <p:cNvSpPr>
            <a:spLocks noGrp="1"/>
          </p:cNvSpPr>
          <p:nvPr>
            <p:ph idx="1"/>
          </p:nvPr>
        </p:nvSpPr>
        <p:spPr/>
        <p:txBody>
          <a:bodyPr/>
          <a:lstStyle/>
          <a:p>
            <a:pPr algn="just"/>
            <a:r>
              <a:rPr lang="en-US" dirty="0"/>
              <a:t>This is the part where the identity of the signatory must be verifiable. </a:t>
            </a:r>
            <a:endParaRPr lang="cs-CZ" dirty="0" smtClean="0"/>
          </a:p>
          <a:p>
            <a:pPr algn="just"/>
            <a:r>
              <a:rPr lang="en-US" dirty="0" smtClean="0"/>
              <a:t>There </a:t>
            </a:r>
            <a:r>
              <a:rPr lang="en-US" dirty="0"/>
              <a:t>are a number of methods that can be used to perform identity verification such as using verification via SMS, email, electronic ID, for example, </a:t>
            </a:r>
            <a:r>
              <a:rPr lang="en-US" dirty="0" err="1"/>
              <a:t>BankID</a:t>
            </a:r>
            <a:r>
              <a:rPr lang="en-US" dirty="0"/>
              <a:t> in Sweden. </a:t>
            </a:r>
            <a:endParaRPr lang="cs-CZ" dirty="0" smtClean="0"/>
          </a:p>
          <a:p>
            <a:pPr algn="just"/>
            <a:r>
              <a:rPr lang="en-US" dirty="0" smtClean="0"/>
              <a:t>The </a:t>
            </a:r>
            <a:r>
              <a:rPr lang="en-US" dirty="0"/>
              <a:t>stricter the identity control there is in the method, the higher the security the method offers.</a:t>
            </a:r>
          </a:p>
          <a:p>
            <a:pPr algn="just"/>
            <a:r>
              <a:rPr lang="en-US" dirty="0"/>
              <a:t>On top of this, a lot of information about every request made to the document or contract are saved and logged. </a:t>
            </a:r>
            <a:endParaRPr lang="cs-CZ" dirty="0" smtClean="0"/>
          </a:p>
          <a:p>
            <a:pPr algn="just"/>
            <a:r>
              <a:rPr lang="en-US" dirty="0" smtClean="0"/>
              <a:t>It </a:t>
            </a:r>
            <a:r>
              <a:rPr lang="en-US" dirty="0"/>
              <a:t>is important to remember that none of these identification method is </a:t>
            </a:r>
            <a:r>
              <a:rPr lang="en-US" dirty="0" smtClean="0"/>
              <a:t>100</a:t>
            </a:r>
            <a:r>
              <a:rPr lang="cs-CZ" dirty="0"/>
              <a:t> </a:t>
            </a:r>
            <a:r>
              <a:rPr lang="en-US" dirty="0" smtClean="0"/>
              <a:t>% </a:t>
            </a:r>
            <a:r>
              <a:rPr lang="en-US" dirty="0"/>
              <a:t>secure, even though digital is almost always better than the analog alternative!</a:t>
            </a:r>
          </a:p>
          <a:p>
            <a:endParaRPr lang="cs-CZ" dirty="0"/>
          </a:p>
        </p:txBody>
      </p:sp>
    </p:spTree>
    <p:extLst>
      <p:ext uri="{BB962C8B-B14F-4D97-AF65-F5344CB8AC3E}">
        <p14:creationId xmlns:p14="http://schemas.microsoft.com/office/powerpoint/2010/main" val="28735512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Who</a:t>
            </a:r>
            <a:r>
              <a:rPr lang="cs-CZ" dirty="0"/>
              <a:t> has </a:t>
            </a:r>
            <a:r>
              <a:rPr lang="cs-CZ" dirty="0" err="1" smtClean="0"/>
              <a:t>Signed</a:t>
            </a:r>
            <a:r>
              <a:rPr lang="cs-CZ" dirty="0"/>
              <a:t>?</a:t>
            </a:r>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06830" y="1875501"/>
            <a:ext cx="6530340" cy="4081463"/>
          </a:xfrm>
        </p:spPr>
      </p:pic>
    </p:spTree>
    <p:extLst>
      <p:ext uri="{BB962C8B-B14F-4D97-AF65-F5344CB8AC3E}">
        <p14:creationId xmlns:p14="http://schemas.microsoft.com/office/powerpoint/2010/main" val="41948627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What</a:t>
            </a:r>
            <a:r>
              <a:rPr lang="cs-CZ" dirty="0"/>
              <a:t> </a:t>
            </a:r>
            <a:r>
              <a:rPr lang="cs-CZ" dirty="0" err="1"/>
              <a:t>was</a:t>
            </a:r>
            <a:r>
              <a:rPr lang="cs-CZ" dirty="0"/>
              <a:t> </a:t>
            </a:r>
            <a:r>
              <a:rPr lang="cs-CZ" dirty="0" err="1" smtClean="0"/>
              <a:t>Signed</a:t>
            </a:r>
            <a:r>
              <a:rPr lang="cs-CZ" dirty="0"/>
              <a:t>?</a:t>
            </a:r>
          </a:p>
        </p:txBody>
      </p:sp>
      <p:sp>
        <p:nvSpPr>
          <p:cNvPr id="3" name="Zástupný symbol pro obsah 2"/>
          <p:cNvSpPr>
            <a:spLocks noGrp="1"/>
          </p:cNvSpPr>
          <p:nvPr>
            <p:ph idx="1"/>
          </p:nvPr>
        </p:nvSpPr>
        <p:spPr/>
        <p:txBody>
          <a:bodyPr>
            <a:normAutofit lnSpcReduction="10000"/>
          </a:bodyPr>
          <a:lstStyle/>
          <a:p>
            <a:pPr algn="just"/>
            <a:r>
              <a:rPr lang="en-US" dirty="0"/>
              <a:t>The next part that affects the legal status of a signed document is the content of the document and the intent of the parties. </a:t>
            </a:r>
            <a:endParaRPr lang="cs-CZ" dirty="0" smtClean="0"/>
          </a:p>
          <a:p>
            <a:pPr algn="just"/>
            <a:r>
              <a:rPr lang="en-US" dirty="0" smtClean="0"/>
              <a:t>What </a:t>
            </a:r>
            <a:r>
              <a:rPr lang="en-US" dirty="0"/>
              <a:t>was signed? </a:t>
            </a:r>
            <a:endParaRPr lang="cs-CZ" dirty="0" smtClean="0"/>
          </a:p>
          <a:p>
            <a:pPr algn="just"/>
            <a:r>
              <a:rPr lang="en-US" dirty="0" smtClean="0"/>
              <a:t>Did </a:t>
            </a:r>
            <a:r>
              <a:rPr lang="en-US" dirty="0"/>
              <a:t>the parties invite to the contract intend to sign and legally commit to the document?</a:t>
            </a:r>
          </a:p>
          <a:p>
            <a:pPr algn="just"/>
            <a:r>
              <a:rPr lang="en-US" dirty="0"/>
              <a:t>This is where the contract content and what the parties stated in the signed version of the document matter. </a:t>
            </a:r>
            <a:endParaRPr lang="cs-CZ" dirty="0" smtClean="0"/>
          </a:p>
          <a:p>
            <a:pPr algn="just"/>
            <a:r>
              <a:rPr lang="en-US" dirty="0" smtClean="0"/>
              <a:t>If </a:t>
            </a:r>
            <a:r>
              <a:rPr lang="en-US" dirty="0"/>
              <a:t>a contract changes before being signed, then the new wording becomes a new contract offer. </a:t>
            </a:r>
            <a:endParaRPr lang="cs-CZ" dirty="0" smtClean="0"/>
          </a:p>
          <a:p>
            <a:pPr algn="just"/>
            <a:r>
              <a:rPr lang="en-US" dirty="0" smtClean="0"/>
              <a:t>If </a:t>
            </a:r>
            <a:r>
              <a:rPr lang="en-US" dirty="0"/>
              <a:t>there is more than one party invited to sign the document, then the contract is only signed when all have signed, thus agreeing on the common content.</a:t>
            </a:r>
          </a:p>
          <a:p>
            <a:endParaRPr lang="cs-CZ" dirty="0"/>
          </a:p>
        </p:txBody>
      </p:sp>
    </p:spTree>
    <p:extLst>
      <p:ext uri="{BB962C8B-B14F-4D97-AF65-F5344CB8AC3E}">
        <p14:creationId xmlns:p14="http://schemas.microsoft.com/office/powerpoint/2010/main" val="9736596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Has the </a:t>
            </a:r>
            <a:r>
              <a:rPr lang="cs-CZ" dirty="0" smtClean="0"/>
              <a:t>D</a:t>
            </a:r>
            <a:r>
              <a:rPr lang="en-US" dirty="0" err="1" smtClean="0"/>
              <a:t>ocument</a:t>
            </a:r>
            <a:r>
              <a:rPr lang="en-US" dirty="0" smtClean="0"/>
              <a:t> </a:t>
            </a:r>
            <a:r>
              <a:rPr lang="cs-CZ" dirty="0" smtClean="0"/>
              <a:t>B</a:t>
            </a:r>
            <a:r>
              <a:rPr lang="en-US" dirty="0" err="1" smtClean="0"/>
              <a:t>een</a:t>
            </a:r>
            <a:r>
              <a:rPr lang="en-US" dirty="0" smtClean="0"/>
              <a:t> </a:t>
            </a:r>
            <a:r>
              <a:rPr lang="cs-CZ" dirty="0" smtClean="0"/>
              <a:t>C</a:t>
            </a:r>
            <a:r>
              <a:rPr lang="en-US" dirty="0" smtClean="0"/>
              <a:t>hanged </a:t>
            </a:r>
            <a:r>
              <a:rPr lang="en-US" dirty="0"/>
              <a:t>or </a:t>
            </a:r>
            <a:r>
              <a:rPr lang="cs-CZ" dirty="0" smtClean="0"/>
              <a:t>T</a:t>
            </a:r>
            <a:r>
              <a:rPr lang="en-US" dirty="0" err="1" smtClean="0"/>
              <a:t>ampered</a:t>
            </a:r>
            <a:r>
              <a:rPr lang="en-US" dirty="0" smtClean="0"/>
              <a:t> </a:t>
            </a:r>
            <a:r>
              <a:rPr lang="en-US" dirty="0"/>
              <a:t>with </a:t>
            </a:r>
            <a:r>
              <a:rPr lang="cs-CZ" dirty="0" smtClean="0"/>
              <a:t>A</a:t>
            </a:r>
            <a:r>
              <a:rPr lang="en-US" dirty="0" err="1" smtClean="0"/>
              <a:t>fter</a:t>
            </a:r>
            <a:r>
              <a:rPr lang="en-US" dirty="0" smtClean="0"/>
              <a:t> </a:t>
            </a:r>
            <a:r>
              <a:rPr lang="cs-CZ" dirty="0" smtClean="0"/>
              <a:t>S</a:t>
            </a:r>
            <a:r>
              <a:rPr lang="en-US" dirty="0" err="1" smtClean="0"/>
              <a:t>igning</a:t>
            </a:r>
            <a:r>
              <a:rPr lang="en-US" dirty="0"/>
              <a:t>?</a:t>
            </a:r>
            <a:endParaRPr lang="cs-CZ" dirty="0"/>
          </a:p>
        </p:txBody>
      </p:sp>
      <p:sp>
        <p:nvSpPr>
          <p:cNvPr id="3" name="Zástupný symbol pro obsah 2"/>
          <p:cNvSpPr>
            <a:spLocks noGrp="1"/>
          </p:cNvSpPr>
          <p:nvPr>
            <p:ph idx="1"/>
          </p:nvPr>
        </p:nvSpPr>
        <p:spPr/>
        <p:txBody>
          <a:bodyPr>
            <a:normAutofit/>
          </a:bodyPr>
          <a:lstStyle/>
          <a:p>
            <a:pPr algn="just"/>
            <a:r>
              <a:rPr lang="en-US" dirty="0"/>
              <a:t>The final part that is important to determine the legal status of an electronically signed document is the integrity of the document after signing. </a:t>
            </a:r>
            <a:endParaRPr lang="cs-CZ" dirty="0" smtClean="0"/>
          </a:p>
          <a:p>
            <a:pPr algn="just"/>
            <a:r>
              <a:rPr lang="en-US" dirty="0" smtClean="0"/>
              <a:t>This </a:t>
            </a:r>
            <a:r>
              <a:rPr lang="en-US" dirty="0"/>
              <a:t>means that after the parties have signed the document, it must be kept intact and not be modified or tampered with. </a:t>
            </a:r>
            <a:endParaRPr lang="cs-CZ" dirty="0" smtClean="0"/>
          </a:p>
          <a:p>
            <a:pPr algn="just"/>
            <a:r>
              <a:rPr lang="en-US" dirty="0" smtClean="0"/>
              <a:t>By </a:t>
            </a:r>
            <a:r>
              <a:rPr lang="en-US" dirty="0"/>
              <a:t>using an electronic signature based on PKI, the document gets hashed and signed using an asymmetric encryption key pair</a:t>
            </a:r>
            <a:r>
              <a:rPr lang="en-US" dirty="0" smtClean="0"/>
              <a:t>.</a:t>
            </a:r>
            <a:endParaRPr lang="en-US" dirty="0"/>
          </a:p>
          <a:p>
            <a:pPr algn="just"/>
            <a:r>
              <a:rPr lang="en-US" dirty="0"/>
              <a:t>The integrity of the document is thereby protected so that even a slight change in the document, e.g. change of a comma, a point or space, would create a different hash value, thereby revealing that a change has occurred.</a:t>
            </a:r>
            <a:endParaRPr lang="cs-CZ" dirty="0"/>
          </a:p>
        </p:txBody>
      </p:sp>
    </p:spTree>
    <p:extLst>
      <p:ext uri="{BB962C8B-B14F-4D97-AF65-F5344CB8AC3E}">
        <p14:creationId xmlns:p14="http://schemas.microsoft.com/office/powerpoint/2010/main" val="37972861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Has the </a:t>
            </a:r>
            <a:r>
              <a:rPr lang="cs-CZ" dirty="0"/>
              <a:t>D</a:t>
            </a:r>
            <a:r>
              <a:rPr lang="en-US" dirty="0" err="1"/>
              <a:t>ocument</a:t>
            </a:r>
            <a:r>
              <a:rPr lang="en-US" dirty="0"/>
              <a:t> </a:t>
            </a:r>
            <a:r>
              <a:rPr lang="cs-CZ" dirty="0"/>
              <a:t>B</a:t>
            </a:r>
            <a:r>
              <a:rPr lang="en-US" dirty="0" err="1"/>
              <a:t>een</a:t>
            </a:r>
            <a:r>
              <a:rPr lang="en-US" dirty="0"/>
              <a:t> </a:t>
            </a:r>
            <a:r>
              <a:rPr lang="cs-CZ" dirty="0"/>
              <a:t>C</a:t>
            </a:r>
            <a:r>
              <a:rPr lang="en-US" dirty="0"/>
              <a:t>hanged or </a:t>
            </a:r>
            <a:r>
              <a:rPr lang="cs-CZ" dirty="0"/>
              <a:t>T</a:t>
            </a:r>
            <a:r>
              <a:rPr lang="en-US" dirty="0" err="1"/>
              <a:t>ampered</a:t>
            </a:r>
            <a:r>
              <a:rPr lang="en-US" dirty="0"/>
              <a:t> with </a:t>
            </a:r>
            <a:r>
              <a:rPr lang="cs-CZ" dirty="0"/>
              <a:t>A</a:t>
            </a:r>
            <a:r>
              <a:rPr lang="en-US" dirty="0" err="1"/>
              <a:t>fter</a:t>
            </a:r>
            <a:r>
              <a:rPr lang="en-US" dirty="0"/>
              <a:t> </a:t>
            </a:r>
            <a:r>
              <a:rPr lang="cs-CZ" dirty="0"/>
              <a:t>S</a:t>
            </a:r>
            <a:r>
              <a:rPr lang="en-US" dirty="0" err="1"/>
              <a:t>igning</a:t>
            </a:r>
            <a:r>
              <a:rPr lang="en-US" dirty="0"/>
              <a:t>?</a:t>
            </a:r>
            <a:endParaRPr lang="cs-CZ" dirty="0"/>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750" y="2606278"/>
            <a:ext cx="8064500" cy="2520156"/>
          </a:xfrm>
        </p:spPr>
      </p:pic>
    </p:spTree>
    <p:extLst>
      <p:ext uri="{BB962C8B-B14F-4D97-AF65-F5344CB8AC3E}">
        <p14:creationId xmlns:p14="http://schemas.microsoft.com/office/powerpoint/2010/main" val="24101599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Qualifications for an </a:t>
            </a:r>
            <a:r>
              <a:rPr lang="cs-CZ" dirty="0" smtClean="0"/>
              <a:t>E</a:t>
            </a:r>
            <a:r>
              <a:rPr lang="en-US" dirty="0" smtClean="0"/>
              <a:t>-signature </a:t>
            </a:r>
            <a:r>
              <a:rPr lang="en-US" dirty="0"/>
              <a:t>to be </a:t>
            </a:r>
            <a:r>
              <a:rPr lang="cs-CZ" dirty="0" smtClean="0"/>
              <a:t>L</a:t>
            </a:r>
            <a:r>
              <a:rPr lang="en-US" dirty="0" err="1" smtClean="0"/>
              <a:t>egally</a:t>
            </a:r>
            <a:r>
              <a:rPr lang="en-US" dirty="0" smtClean="0"/>
              <a:t> </a:t>
            </a:r>
            <a:r>
              <a:rPr lang="cs-CZ" dirty="0" smtClean="0"/>
              <a:t>B</a:t>
            </a:r>
            <a:r>
              <a:rPr lang="en-US" dirty="0" err="1" smtClean="0"/>
              <a:t>inding</a:t>
            </a:r>
            <a:endParaRPr lang="cs-CZ" dirty="0"/>
          </a:p>
        </p:txBody>
      </p:sp>
      <p:sp>
        <p:nvSpPr>
          <p:cNvPr id="3" name="Zástupný symbol pro obsah 2"/>
          <p:cNvSpPr>
            <a:spLocks noGrp="1"/>
          </p:cNvSpPr>
          <p:nvPr>
            <p:ph idx="1"/>
          </p:nvPr>
        </p:nvSpPr>
        <p:spPr/>
        <p:txBody>
          <a:bodyPr>
            <a:normAutofit lnSpcReduction="10000"/>
          </a:bodyPr>
          <a:lstStyle/>
          <a:p>
            <a:pPr algn="just"/>
            <a:r>
              <a:rPr lang="en-US" dirty="0"/>
              <a:t>As you can tell by now, not every electronic signature will be found to be legally binding. </a:t>
            </a:r>
            <a:endParaRPr lang="cs-CZ" dirty="0" smtClean="0"/>
          </a:p>
          <a:p>
            <a:pPr marL="0" indent="0" algn="just">
              <a:buNone/>
            </a:pPr>
            <a:endParaRPr lang="cs-CZ" dirty="0" smtClean="0"/>
          </a:p>
          <a:p>
            <a:pPr algn="just"/>
            <a:r>
              <a:rPr lang="en-US" dirty="0" smtClean="0"/>
              <a:t>Obviously</a:t>
            </a:r>
            <a:r>
              <a:rPr lang="en-US" dirty="0"/>
              <a:t>, you cannot just take a picture of your signature on a piece of paper, crop it, and paste in your documents to use it for making the documents “legal”; this method will not provide any decent level of evidence as someone else can easily copy-paste it from your document to another document</a:t>
            </a:r>
            <a:r>
              <a:rPr lang="en-US" dirty="0" smtClean="0"/>
              <a:t>.</a:t>
            </a:r>
            <a:endParaRPr lang="cs-CZ" dirty="0" smtClean="0"/>
          </a:p>
          <a:p>
            <a:pPr marL="0" indent="0" algn="just">
              <a:buNone/>
            </a:pPr>
            <a:endParaRPr lang="en-US" dirty="0"/>
          </a:p>
          <a:p>
            <a:pPr algn="just"/>
            <a:r>
              <a:rPr lang="en-US" dirty="0"/>
              <a:t>The legal value of an electronic signature will depend on its ability to prove who applied it, the identity of that person and that the signed data has not changed after signing.</a:t>
            </a:r>
          </a:p>
          <a:p>
            <a:endParaRPr lang="cs-CZ" dirty="0"/>
          </a:p>
        </p:txBody>
      </p:sp>
    </p:spTree>
    <p:extLst>
      <p:ext uri="{BB962C8B-B14F-4D97-AF65-F5344CB8AC3E}">
        <p14:creationId xmlns:p14="http://schemas.microsoft.com/office/powerpoint/2010/main" val="20660455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Regulation</a:t>
            </a:r>
            <a:r>
              <a:rPr lang="cs-CZ" dirty="0"/>
              <a:t> of </a:t>
            </a:r>
            <a:r>
              <a:rPr lang="cs-CZ" dirty="0" err="1" smtClean="0"/>
              <a:t>Electronic</a:t>
            </a:r>
            <a:r>
              <a:rPr lang="cs-CZ" dirty="0" smtClean="0"/>
              <a:t> </a:t>
            </a:r>
            <a:r>
              <a:rPr lang="cs-CZ" dirty="0" err="1" smtClean="0"/>
              <a:t>Signatures</a:t>
            </a:r>
            <a:endParaRPr lang="cs-CZ" dirty="0"/>
          </a:p>
        </p:txBody>
      </p:sp>
      <p:sp>
        <p:nvSpPr>
          <p:cNvPr id="3" name="Zástupný symbol pro obsah 2"/>
          <p:cNvSpPr>
            <a:spLocks noGrp="1"/>
          </p:cNvSpPr>
          <p:nvPr>
            <p:ph idx="1"/>
          </p:nvPr>
        </p:nvSpPr>
        <p:spPr/>
        <p:txBody>
          <a:bodyPr>
            <a:normAutofit fontScale="92500" lnSpcReduction="10000"/>
          </a:bodyPr>
          <a:lstStyle/>
          <a:p>
            <a:pPr algn="just"/>
            <a:r>
              <a:rPr lang="en-US" dirty="0"/>
              <a:t>The types of signatures described above are described in more detail in the </a:t>
            </a:r>
            <a:r>
              <a:rPr lang="en-US" dirty="0" err="1"/>
              <a:t>eIDAS</a:t>
            </a:r>
            <a:r>
              <a:rPr lang="en-US" dirty="0"/>
              <a:t> (electronic </a:t>
            </a:r>
            <a:r>
              <a:rPr lang="en-US" dirty="0" err="1"/>
              <a:t>IDentification</a:t>
            </a:r>
            <a:r>
              <a:rPr lang="en-US" dirty="0"/>
              <a:t>, Authentication and trust Services) Regulation of the European Union. </a:t>
            </a:r>
            <a:endParaRPr lang="cs-CZ" dirty="0" smtClean="0"/>
          </a:p>
          <a:p>
            <a:pPr algn="just"/>
            <a:r>
              <a:rPr lang="en-US" dirty="0" err="1" smtClean="0"/>
              <a:t>eIDAS</a:t>
            </a:r>
            <a:r>
              <a:rPr lang="en-US" dirty="0" smtClean="0"/>
              <a:t> </a:t>
            </a:r>
            <a:r>
              <a:rPr lang="en-US" dirty="0"/>
              <a:t>is a comprehensive regulation dealing with electronic identification and trust services for electronic transactions in the European Single Market. </a:t>
            </a:r>
            <a:endParaRPr lang="cs-CZ" dirty="0" smtClean="0"/>
          </a:p>
          <a:p>
            <a:pPr algn="just"/>
            <a:r>
              <a:rPr lang="en-US" dirty="0" smtClean="0"/>
              <a:t>In </a:t>
            </a:r>
            <a:r>
              <a:rPr lang="en-US" dirty="0"/>
              <a:t>the US the ESIGN Act is regulating e-signatures on the federal level</a:t>
            </a:r>
            <a:r>
              <a:rPr lang="en-US" dirty="0" smtClean="0"/>
              <a:t>.</a:t>
            </a:r>
            <a:endParaRPr lang="en-US" dirty="0"/>
          </a:p>
          <a:p>
            <a:pPr algn="just"/>
            <a:r>
              <a:rPr lang="en-US" dirty="0" err="1"/>
              <a:t>Oneflow</a:t>
            </a:r>
            <a:r>
              <a:rPr lang="en-US" dirty="0"/>
              <a:t> follows the standards and best practices set out in or following from the </a:t>
            </a:r>
            <a:r>
              <a:rPr lang="en-US" dirty="0" err="1"/>
              <a:t>eIDAS</a:t>
            </a:r>
            <a:r>
              <a:rPr lang="en-US" dirty="0"/>
              <a:t> regulation</a:t>
            </a:r>
            <a:r>
              <a:rPr lang="en-US" dirty="0" smtClean="0"/>
              <a:t>.</a:t>
            </a:r>
            <a:endParaRPr lang="en-US" dirty="0"/>
          </a:p>
          <a:p>
            <a:pPr algn="just"/>
            <a:r>
              <a:rPr lang="en-US" b="1" dirty="0" err="1"/>
              <a:t>eIDAS</a:t>
            </a:r>
            <a:r>
              <a:rPr lang="en-US" b="1" dirty="0"/>
              <a:t>: </a:t>
            </a:r>
            <a:r>
              <a:rPr lang="en-US" dirty="0"/>
              <a:t>Electronic Identification and Trust Services Regulation</a:t>
            </a:r>
          </a:p>
          <a:p>
            <a:pPr algn="just"/>
            <a:r>
              <a:rPr lang="en-US" b="1" dirty="0"/>
              <a:t>ESIGN Act: </a:t>
            </a:r>
            <a:r>
              <a:rPr lang="en-US" dirty="0"/>
              <a:t>It stands for US Electronic Signatures in Global and National Commerce Act</a:t>
            </a:r>
          </a:p>
          <a:p>
            <a:pPr algn="just"/>
            <a:r>
              <a:rPr lang="en-US" b="1" dirty="0"/>
              <a:t>UETA: </a:t>
            </a:r>
            <a:r>
              <a:rPr lang="en-US" dirty="0"/>
              <a:t>Uniform Electronic Transactions Act</a:t>
            </a:r>
            <a:endParaRPr lang="cs-CZ" dirty="0"/>
          </a:p>
        </p:txBody>
      </p:sp>
    </p:spTree>
    <p:extLst>
      <p:ext uri="{BB962C8B-B14F-4D97-AF65-F5344CB8AC3E}">
        <p14:creationId xmlns:p14="http://schemas.microsoft.com/office/powerpoint/2010/main" val="2112798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Papers</a:t>
            </a:r>
            <a:r>
              <a:rPr lang="cs-CZ" dirty="0"/>
              <a:t> and </a:t>
            </a:r>
            <a:r>
              <a:rPr lang="cs-CZ" dirty="0" err="1"/>
              <a:t>Electronic</a:t>
            </a:r>
            <a:r>
              <a:rPr lang="cs-CZ" dirty="0"/>
              <a:t> </a:t>
            </a:r>
            <a:r>
              <a:rPr lang="cs-CZ" dirty="0" err="1"/>
              <a:t>Documents</a:t>
            </a:r>
            <a:r>
              <a:rPr lang="cs-CZ" dirty="0"/>
              <a:t> – </a:t>
            </a:r>
            <a:r>
              <a:rPr lang="cs-CZ" dirty="0" err="1"/>
              <a:t>Main</a:t>
            </a:r>
            <a:r>
              <a:rPr lang="cs-CZ" dirty="0"/>
              <a:t> </a:t>
            </a:r>
            <a:r>
              <a:rPr lang="cs-CZ" dirty="0" err="1"/>
              <a:t>Difference</a:t>
            </a:r>
            <a:endParaRPr lang="cs-CZ" dirty="0"/>
          </a:p>
        </p:txBody>
      </p:sp>
      <p:sp>
        <p:nvSpPr>
          <p:cNvPr id="3" name="Zástupný symbol pro obsah 2"/>
          <p:cNvSpPr>
            <a:spLocks noGrp="1"/>
          </p:cNvSpPr>
          <p:nvPr>
            <p:ph idx="1"/>
          </p:nvPr>
        </p:nvSpPr>
        <p:spPr/>
        <p:txBody>
          <a:bodyPr/>
          <a:lstStyle/>
          <a:p>
            <a:pPr algn="just"/>
            <a:r>
              <a:rPr lang="en-US" dirty="0"/>
              <a:t>No matter what the legal status of discovery of electronic documents will be, the prevalence of electronic documents makes them a major discovery issue</a:t>
            </a:r>
            <a:r>
              <a:rPr lang="en-US" dirty="0" smtClean="0"/>
              <a:t>.</a:t>
            </a:r>
            <a:endParaRPr lang="cs-CZ" dirty="0" smtClean="0"/>
          </a:p>
          <a:p>
            <a:pPr marL="0" indent="0" algn="just">
              <a:buNone/>
            </a:pPr>
            <a:endParaRPr lang="en-US" dirty="0"/>
          </a:p>
          <a:p>
            <a:pPr algn="just"/>
            <a:r>
              <a:rPr lang="en-US" dirty="0"/>
              <a:t>The following is a list of discovery-related differences between electronic documents and paper ones. </a:t>
            </a:r>
            <a:endParaRPr lang="cs-CZ" dirty="0" smtClean="0"/>
          </a:p>
          <a:p>
            <a:pPr marL="0" indent="0" algn="just">
              <a:buNone/>
            </a:pPr>
            <a:endParaRPr lang="cs-CZ" dirty="0"/>
          </a:p>
          <a:p>
            <a:pPr algn="just"/>
            <a:r>
              <a:rPr lang="en-US" dirty="0"/>
              <a:t>We assume that a paper document is a document that was created, maintained, and used on actual paper; it is not a hard copy of an electronic document.</a:t>
            </a:r>
          </a:p>
          <a:p>
            <a:endParaRPr lang="cs-CZ" dirty="0"/>
          </a:p>
        </p:txBody>
      </p:sp>
    </p:spTree>
    <p:extLst>
      <p:ext uri="{BB962C8B-B14F-4D97-AF65-F5344CB8AC3E}">
        <p14:creationId xmlns:p14="http://schemas.microsoft.com/office/powerpoint/2010/main" val="19867655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eIDAS</a:t>
            </a:r>
            <a:endParaRPr lang="cs-CZ" dirty="0"/>
          </a:p>
        </p:txBody>
      </p:sp>
      <p:sp>
        <p:nvSpPr>
          <p:cNvPr id="3" name="Zástupný symbol pro obsah 2"/>
          <p:cNvSpPr>
            <a:spLocks noGrp="1"/>
          </p:cNvSpPr>
          <p:nvPr>
            <p:ph idx="1"/>
          </p:nvPr>
        </p:nvSpPr>
        <p:spPr/>
        <p:txBody>
          <a:bodyPr>
            <a:normAutofit lnSpcReduction="10000"/>
          </a:bodyPr>
          <a:lstStyle/>
          <a:p>
            <a:pPr algn="just"/>
            <a:r>
              <a:rPr lang="en-US" dirty="0" err="1"/>
              <a:t>eIDAS</a:t>
            </a:r>
            <a:r>
              <a:rPr lang="en-US" dirty="0"/>
              <a:t>’ is shorthand for ‘electronic identification and trust services’. </a:t>
            </a:r>
            <a:endParaRPr lang="cs-CZ" dirty="0" smtClean="0"/>
          </a:p>
          <a:p>
            <a:pPr algn="just"/>
            <a:r>
              <a:rPr lang="en-US" dirty="0" smtClean="0"/>
              <a:t>It </a:t>
            </a:r>
            <a:r>
              <a:rPr lang="en-US" dirty="0"/>
              <a:t>refers to a range of services that help verify the identity of individuals and businesses online or the authenticity of electronic documents.</a:t>
            </a:r>
          </a:p>
          <a:p>
            <a:pPr algn="just"/>
            <a:r>
              <a:rPr lang="en-US" dirty="0"/>
              <a:t>Read the key definitions section of this guide for more detail on specific types of trust services.</a:t>
            </a:r>
          </a:p>
          <a:p>
            <a:pPr algn="just"/>
            <a:r>
              <a:rPr lang="en-US" dirty="0"/>
              <a:t>The </a:t>
            </a:r>
            <a:r>
              <a:rPr lang="en-US" dirty="0" err="1"/>
              <a:t>eIDAS</a:t>
            </a:r>
            <a:r>
              <a:rPr lang="en-US" dirty="0"/>
              <a:t> Regulation is Regulation (EU) 910/2014 on electronic identification and trust services for electronic transactions in the internal market. </a:t>
            </a:r>
            <a:endParaRPr lang="cs-CZ" dirty="0" smtClean="0"/>
          </a:p>
          <a:p>
            <a:pPr algn="just"/>
            <a:r>
              <a:rPr lang="en-US" dirty="0" smtClean="0"/>
              <a:t>It </a:t>
            </a:r>
            <a:r>
              <a:rPr lang="en-US" dirty="0"/>
              <a:t>came into effect on 1 July 2016. </a:t>
            </a:r>
            <a:endParaRPr lang="cs-CZ" dirty="0" smtClean="0"/>
          </a:p>
          <a:p>
            <a:pPr algn="just"/>
            <a:r>
              <a:rPr lang="en-US" dirty="0" smtClean="0"/>
              <a:t>As </a:t>
            </a:r>
            <a:r>
              <a:rPr lang="en-US" dirty="0"/>
              <a:t>a European Regulation, it has direct effect in UK law and automatically applies in the UK</a:t>
            </a:r>
            <a:r>
              <a:rPr lang="en-US" dirty="0" smtClean="0"/>
              <a:t>.</a:t>
            </a:r>
            <a:endParaRPr lang="en-US" dirty="0"/>
          </a:p>
        </p:txBody>
      </p:sp>
    </p:spTree>
    <p:extLst>
      <p:ext uri="{BB962C8B-B14F-4D97-AF65-F5344CB8AC3E}">
        <p14:creationId xmlns:p14="http://schemas.microsoft.com/office/powerpoint/2010/main" val="1792422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eIDAS</a:t>
            </a:r>
            <a:endParaRPr lang="cs-CZ" dirty="0"/>
          </a:p>
        </p:txBody>
      </p:sp>
      <p:sp>
        <p:nvSpPr>
          <p:cNvPr id="3" name="Zástupný symbol pro obsah 2"/>
          <p:cNvSpPr>
            <a:spLocks noGrp="1"/>
          </p:cNvSpPr>
          <p:nvPr>
            <p:ph idx="1"/>
          </p:nvPr>
        </p:nvSpPr>
        <p:spPr/>
        <p:txBody>
          <a:bodyPr/>
          <a:lstStyle/>
          <a:p>
            <a:pPr algn="just"/>
            <a:r>
              <a:rPr lang="en-US" dirty="0" smtClean="0"/>
              <a:t>There </a:t>
            </a:r>
            <a:r>
              <a:rPr lang="en-US" dirty="0"/>
              <a:t>are also some specific provisions on its effect, supervision and enforcement in the UK set out in the Electronic Identification and Trust Services for Electronic Transactions Regulations 2016 (the UK </a:t>
            </a:r>
            <a:r>
              <a:rPr lang="en-US" dirty="0" err="1"/>
              <a:t>eIDAS</a:t>
            </a:r>
            <a:r>
              <a:rPr lang="en-US" dirty="0"/>
              <a:t> Regulations</a:t>
            </a:r>
            <a:r>
              <a:rPr lang="en-US" dirty="0" smtClean="0"/>
              <a:t>).</a:t>
            </a:r>
            <a:endParaRPr lang="cs-CZ" dirty="0" smtClean="0"/>
          </a:p>
          <a:p>
            <a:pPr algn="just"/>
            <a:r>
              <a:rPr lang="en-US" dirty="0"/>
              <a:t>The UK </a:t>
            </a:r>
            <a:r>
              <a:rPr lang="en-US" dirty="0" err="1"/>
              <a:t>eIDAS</a:t>
            </a:r>
            <a:r>
              <a:rPr lang="en-US" dirty="0"/>
              <a:t> Regulations were amended by the Data Protection Act 2018  to reflect changes in the Commissioner's investigative powers. </a:t>
            </a:r>
          </a:p>
          <a:p>
            <a:pPr algn="just"/>
            <a:r>
              <a:rPr lang="en-US" dirty="0" smtClean="0"/>
              <a:t>The </a:t>
            </a:r>
            <a:r>
              <a:rPr lang="en-US" dirty="0"/>
              <a:t>Regulation aims to enhance trust in electronic transactions between businesses, citizens and public authorities by providing a common legal framework for the cross-border recognition of electronic ID and consistent rules on trust services across the EU.</a:t>
            </a:r>
            <a:endParaRPr lang="cs-CZ" dirty="0" smtClean="0"/>
          </a:p>
          <a:p>
            <a:pPr algn="just"/>
            <a:endParaRPr lang="cs-CZ" dirty="0"/>
          </a:p>
        </p:txBody>
      </p:sp>
    </p:spTree>
    <p:extLst>
      <p:ext uri="{BB962C8B-B14F-4D97-AF65-F5344CB8AC3E}">
        <p14:creationId xmlns:p14="http://schemas.microsoft.com/office/powerpoint/2010/main" val="16603924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eIDAS</a:t>
            </a:r>
            <a:endParaRPr lang="cs-CZ" dirty="0"/>
          </a:p>
        </p:txBody>
      </p:sp>
      <p:sp>
        <p:nvSpPr>
          <p:cNvPr id="3" name="Zástupný symbol pro obsah 2"/>
          <p:cNvSpPr>
            <a:spLocks noGrp="1"/>
          </p:cNvSpPr>
          <p:nvPr>
            <p:ph idx="1"/>
          </p:nvPr>
        </p:nvSpPr>
        <p:spPr/>
        <p:txBody>
          <a:bodyPr/>
          <a:lstStyle/>
          <a:p>
            <a:pPr algn="just"/>
            <a:r>
              <a:rPr lang="en-US" dirty="0"/>
              <a:t>For more information on the </a:t>
            </a:r>
            <a:r>
              <a:rPr lang="en-US" dirty="0" err="1"/>
              <a:t>eIDAS</a:t>
            </a:r>
            <a:r>
              <a:rPr lang="en-US" dirty="0"/>
              <a:t> Regulation and relevant binding implementing decisions adopted by the European Commission, visit the Commission webpages on trust services and </a:t>
            </a:r>
            <a:r>
              <a:rPr lang="en-US" dirty="0" err="1"/>
              <a:t>eID</a:t>
            </a:r>
            <a:r>
              <a:rPr lang="en-US" dirty="0" smtClean="0"/>
              <a:t>.</a:t>
            </a:r>
            <a:endParaRPr lang="en-US" dirty="0"/>
          </a:p>
          <a:p>
            <a:pPr algn="just"/>
            <a:r>
              <a:rPr lang="en-US" dirty="0"/>
              <a:t>The European Union Agency for Network and Information Security (ENISA) also provides expert advice and recommendations on the implementation of the </a:t>
            </a:r>
            <a:r>
              <a:rPr lang="en-US" dirty="0" err="1"/>
              <a:t>eIDAS</a:t>
            </a:r>
            <a:r>
              <a:rPr lang="en-US" dirty="0"/>
              <a:t> Regulation.</a:t>
            </a: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2285" y="4059035"/>
            <a:ext cx="3777482" cy="2125634"/>
          </a:xfrm>
          <a:prstGeom prst="rect">
            <a:avLst/>
          </a:prstGeom>
        </p:spPr>
      </p:pic>
    </p:spTree>
    <p:extLst>
      <p:ext uri="{BB962C8B-B14F-4D97-AF65-F5344CB8AC3E}">
        <p14:creationId xmlns:p14="http://schemas.microsoft.com/office/powerpoint/2010/main" val="35243235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eIDAS</a:t>
            </a:r>
            <a:endParaRPr lang="cs-CZ" dirty="0"/>
          </a:p>
        </p:txBody>
      </p:sp>
      <p:sp>
        <p:nvSpPr>
          <p:cNvPr id="3" name="Zástupný symbol pro obsah 2"/>
          <p:cNvSpPr>
            <a:spLocks noGrp="1"/>
          </p:cNvSpPr>
          <p:nvPr>
            <p:ph idx="1"/>
          </p:nvPr>
        </p:nvSpPr>
        <p:spPr/>
        <p:txBody>
          <a:bodyPr>
            <a:normAutofit lnSpcReduction="10000"/>
          </a:bodyPr>
          <a:lstStyle/>
          <a:p>
            <a:pPr algn="just"/>
            <a:r>
              <a:rPr lang="en-US" dirty="0"/>
              <a:t>Chapter II of the Regulation provides a framework which will allow European citizens to use electronic ID to access online public services in other EU member states by September 2018. </a:t>
            </a:r>
            <a:endParaRPr lang="cs-CZ" dirty="0" smtClean="0"/>
          </a:p>
          <a:p>
            <a:pPr algn="just"/>
            <a:r>
              <a:rPr lang="en-US" dirty="0" smtClean="0"/>
              <a:t>The </a:t>
            </a:r>
            <a:r>
              <a:rPr lang="en-US" dirty="0"/>
              <a:t>UK’s national electronic identification scheme is Verify, and responsibility for this part of </a:t>
            </a:r>
            <a:r>
              <a:rPr lang="en-US" dirty="0" err="1"/>
              <a:t>eIDAS</a:t>
            </a:r>
            <a:r>
              <a:rPr lang="en-US" dirty="0"/>
              <a:t> lies with the Government Digital Service (GDS). </a:t>
            </a:r>
          </a:p>
          <a:p>
            <a:pPr algn="just"/>
            <a:r>
              <a:rPr lang="en-US" dirty="0"/>
              <a:t>Chapter III of the Regulation sets out requirements for trust services. </a:t>
            </a:r>
            <a:endParaRPr lang="cs-CZ" dirty="0" smtClean="0"/>
          </a:p>
          <a:p>
            <a:pPr algn="just"/>
            <a:r>
              <a:rPr lang="en-US" dirty="0" smtClean="0"/>
              <a:t>It </a:t>
            </a:r>
            <a:r>
              <a:rPr lang="en-US" dirty="0"/>
              <a:t>also sets out what trust service providers need to do in order to gain qualified status, which entitles them to be listed on a trusted list and to use an EU trust mark</a:t>
            </a:r>
            <a:r>
              <a:rPr lang="en-US" dirty="0" smtClean="0"/>
              <a:t>.</a:t>
            </a:r>
            <a:endParaRPr lang="en-US" dirty="0"/>
          </a:p>
          <a:p>
            <a:pPr algn="just"/>
            <a:r>
              <a:rPr lang="en-US" dirty="0"/>
              <a:t>This guide focuses on the trust service provisions in Chapter III of the </a:t>
            </a:r>
            <a:r>
              <a:rPr lang="en-US" dirty="0" err="1"/>
              <a:t>eIDAS</a:t>
            </a:r>
            <a:r>
              <a:rPr lang="en-US" dirty="0"/>
              <a:t> Regulation.</a:t>
            </a:r>
            <a:endParaRPr lang="cs-CZ" dirty="0"/>
          </a:p>
        </p:txBody>
      </p:sp>
    </p:spTree>
    <p:extLst>
      <p:ext uri="{BB962C8B-B14F-4D97-AF65-F5344CB8AC3E}">
        <p14:creationId xmlns:p14="http://schemas.microsoft.com/office/powerpoint/2010/main" val="18503752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eIDAS</a:t>
            </a:r>
            <a:endParaRPr lang="cs-CZ" dirty="0"/>
          </a:p>
        </p:txBody>
      </p:sp>
      <p:sp>
        <p:nvSpPr>
          <p:cNvPr id="3" name="Zástupný symbol pro obsah 2"/>
          <p:cNvSpPr>
            <a:spLocks noGrp="1"/>
          </p:cNvSpPr>
          <p:nvPr>
            <p:ph idx="1"/>
          </p:nvPr>
        </p:nvSpPr>
        <p:spPr/>
        <p:txBody>
          <a:bodyPr/>
          <a:lstStyle/>
          <a:p>
            <a:pPr algn="just"/>
            <a:r>
              <a:rPr lang="en-US" dirty="0" smtClean="0"/>
              <a:t>The ICO is the UK supervisory body for the trust service provisions of the </a:t>
            </a:r>
            <a:r>
              <a:rPr lang="en-US" dirty="0" err="1" smtClean="0"/>
              <a:t>eIDAS</a:t>
            </a:r>
            <a:r>
              <a:rPr lang="en-US" dirty="0" smtClean="0"/>
              <a:t> Regulation. </a:t>
            </a:r>
            <a:endParaRPr lang="cs-CZ" dirty="0" smtClean="0"/>
          </a:p>
          <a:p>
            <a:pPr algn="just"/>
            <a:endParaRPr lang="cs-CZ" dirty="0" smtClean="0"/>
          </a:p>
          <a:p>
            <a:pPr algn="just"/>
            <a:r>
              <a:rPr lang="en-US" dirty="0" smtClean="0"/>
              <a:t>We can grant and revoke qualified status for trust service providers established in the UK, report on security breaches, carry out audits and take enforcement action.</a:t>
            </a:r>
          </a:p>
          <a:p>
            <a:pPr algn="just"/>
            <a:endParaRPr lang="en-US" dirty="0" smtClean="0"/>
          </a:p>
          <a:p>
            <a:pPr algn="just"/>
            <a:r>
              <a:rPr lang="en-US" dirty="0" smtClean="0"/>
              <a:t>We </a:t>
            </a:r>
            <a:r>
              <a:rPr lang="en-US" dirty="0"/>
              <a:t>also cooperate with supervisory bodies in other EU member states, and submit annual reports to the European Commission and to ENISA.</a:t>
            </a:r>
          </a:p>
          <a:p>
            <a:pPr algn="just"/>
            <a:endParaRPr lang="en-US" dirty="0"/>
          </a:p>
          <a:p>
            <a:pPr marL="0" indent="0" algn="just">
              <a:buNone/>
            </a:pPr>
            <a:endParaRPr lang="cs-CZ" dirty="0"/>
          </a:p>
        </p:txBody>
      </p:sp>
    </p:spTree>
    <p:extLst>
      <p:ext uri="{BB962C8B-B14F-4D97-AF65-F5344CB8AC3E}">
        <p14:creationId xmlns:p14="http://schemas.microsoft.com/office/powerpoint/2010/main" val="18680877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Dynamic</a:t>
            </a:r>
            <a:r>
              <a:rPr lang="cs-CZ" dirty="0" smtClean="0"/>
              <a:t> </a:t>
            </a:r>
            <a:r>
              <a:rPr lang="cs-CZ" dirty="0" err="1" smtClean="0"/>
              <a:t>Signature</a:t>
            </a:r>
            <a:endParaRPr lang="cs-CZ" dirty="0"/>
          </a:p>
        </p:txBody>
      </p:sp>
      <p:sp>
        <p:nvSpPr>
          <p:cNvPr id="4" name="Zástupný symbol pro obsah 3"/>
          <p:cNvSpPr>
            <a:spLocks noGrp="1"/>
          </p:cNvSpPr>
          <p:nvPr>
            <p:ph idx="1"/>
          </p:nvPr>
        </p:nvSpPr>
        <p:spPr/>
        <p:txBody>
          <a:bodyPr/>
          <a:lstStyle/>
          <a:p>
            <a:pPr algn="just"/>
            <a:r>
              <a:rPr lang="en-US" dirty="0" smtClean="0"/>
              <a:t>Dynamic signature is a biometric modality that uses, for recognition purposes, the anatomic and behavioral characteristics that an individual exhibits when signing his or her name (or other phrase).</a:t>
            </a:r>
            <a:endParaRPr lang="cs-CZ" dirty="0" smtClean="0"/>
          </a:p>
          <a:p>
            <a:pPr marL="0" indent="0" algn="just">
              <a:buNone/>
            </a:pPr>
            <a:endParaRPr lang="en-US" dirty="0" smtClean="0"/>
          </a:p>
          <a:p>
            <a:pPr algn="just"/>
            <a:r>
              <a:rPr lang="en-US" dirty="0" smtClean="0"/>
              <a:t>Dynamic signature devices should not be confused with electronic signature capture systems that are used to capture a graphic image of the signature and are common in locations where merchants are capturing signatures for transaction authorizations.</a:t>
            </a:r>
          </a:p>
          <a:p>
            <a:pPr algn="just"/>
            <a:endParaRPr lang="cs-CZ" dirty="0"/>
          </a:p>
        </p:txBody>
      </p:sp>
    </p:spTree>
    <p:extLst>
      <p:ext uri="{BB962C8B-B14F-4D97-AF65-F5344CB8AC3E}">
        <p14:creationId xmlns:p14="http://schemas.microsoft.com/office/powerpoint/2010/main" val="31351395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Dynamic</a:t>
            </a:r>
            <a:r>
              <a:rPr lang="cs-CZ" dirty="0"/>
              <a:t> </a:t>
            </a:r>
            <a:r>
              <a:rPr lang="cs-CZ" dirty="0" err="1"/>
              <a:t>Signature</a:t>
            </a:r>
            <a:endParaRPr lang="cs-CZ" dirty="0"/>
          </a:p>
        </p:txBody>
      </p:sp>
      <p:sp>
        <p:nvSpPr>
          <p:cNvPr id="3" name="Zástupný symbol pro obsah 2"/>
          <p:cNvSpPr>
            <a:spLocks noGrp="1"/>
          </p:cNvSpPr>
          <p:nvPr>
            <p:ph idx="1"/>
          </p:nvPr>
        </p:nvSpPr>
        <p:spPr/>
        <p:txBody>
          <a:bodyPr>
            <a:normAutofit fontScale="92500"/>
          </a:bodyPr>
          <a:lstStyle/>
          <a:p>
            <a:pPr algn="just"/>
            <a:r>
              <a:rPr lang="en-US" dirty="0"/>
              <a:t>Data such as the dynamically captured direction, stroke, pressure, and shape of an individual’s signature can enable handwriting to be a reliable indicator of an individual’s identity (i.e., measurements of the captured data, when compared to those of matching samples, are a reliable biometric for writer identification.)</a:t>
            </a:r>
          </a:p>
          <a:p>
            <a:pPr algn="just"/>
            <a:r>
              <a:rPr lang="en-US" dirty="0"/>
              <a:t>The first signature recognition system was developed in 1965. </a:t>
            </a:r>
            <a:endParaRPr lang="cs-CZ" dirty="0" smtClean="0"/>
          </a:p>
          <a:p>
            <a:pPr algn="just"/>
            <a:r>
              <a:rPr lang="en-US" dirty="0" smtClean="0"/>
              <a:t>Dynamic </a:t>
            </a:r>
            <a:r>
              <a:rPr lang="en-US" dirty="0"/>
              <a:t>signature recognition research continued in the 1970s focusing on the use of static or geometric characteristics (what the signature looks like) rather than dynamic characteristics (how the signature was made). </a:t>
            </a:r>
            <a:endParaRPr lang="cs-CZ" dirty="0" smtClean="0"/>
          </a:p>
          <a:p>
            <a:pPr algn="just"/>
            <a:r>
              <a:rPr lang="en-US" dirty="0" smtClean="0"/>
              <a:t>Interest </a:t>
            </a:r>
            <a:r>
              <a:rPr lang="en-US" dirty="0"/>
              <a:t>in dynamic characteristics surged with the availability of better acquisition systems accomplished through the use of touch sensitive technologies.</a:t>
            </a:r>
          </a:p>
          <a:p>
            <a:pPr algn="just"/>
            <a:endParaRPr lang="cs-CZ" dirty="0"/>
          </a:p>
        </p:txBody>
      </p:sp>
    </p:spTree>
    <p:extLst>
      <p:ext uri="{BB962C8B-B14F-4D97-AF65-F5344CB8AC3E}">
        <p14:creationId xmlns:p14="http://schemas.microsoft.com/office/powerpoint/2010/main" val="11678700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Dynamic</a:t>
            </a:r>
            <a:r>
              <a:rPr lang="cs-CZ" dirty="0"/>
              <a:t> </a:t>
            </a:r>
            <a:r>
              <a:rPr lang="cs-CZ" dirty="0" err="1"/>
              <a:t>Signature</a:t>
            </a:r>
            <a:endParaRPr lang="cs-CZ" dirty="0"/>
          </a:p>
        </p:txBody>
      </p:sp>
      <p:sp>
        <p:nvSpPr>
          <p:cNvPr id="3" name="Zástupný symbol pro obsah 2"/>
          <p:cNvSpPr>
            <a:spLocks noGrp="1"/>
          </p:cNvSpPr>
          <p:nvPr>
            <p:ph idx="1"/>
          </p:nvPr>
        </p:nvSpPr>
        <p:spPr/>
        <p:txBody>
          <a:bodyPr>
            <a:normAutofit fontScale="92500" lnSpcReduction="10000"/>
          </a:bodyPr>
          <a:lstStyle/>
          <a:p>
            <a:pPr algn="just"/>
            <a:r>
              <a:rPr lang="en-US" dirty="0"/>
              <a:t>In 1977, a patent was awarded for a “personal identification apparatus” that was able to acquire dynamic pressure information.</a:t>
            </a:r>
          </a:p>
          <a:p>
            <a:pPr algn="just"/>
            <a:r>
              <a:rPr lang="en-US" dirty="0"/>
              <a:t>Dynamic signature recognition uses multiple characteristics in the analysis of an individual’s handwriting. </a:t>
            </a:r>
            <a:endParaRPr lang="cs-CZ" dirty="0" smtClean="0"/>
          </a:p>
          <a:p>
            <a:pPr algn="just"/>
            <a:r>
              <a:rPr lang="en-US" dirty="0" smtClean="0"/>
              <a:t>These </a:t>
            </a:r>
            <a:r>
              <a:rPr lang="en-US" dirty="0"/>
              <a:t>characteristics vary in use and importance from vendor to vendor and are collected using contact sensitive technologies, such as PDAs or digitizing tablets.</a:t>
            </a:r>
          </a:p>
          <a:p>
            <a:pPr algn="just"/>
            <a:r>
              <a:rPr lang="en-US" dirty="0"/>
              <a:t>Most of the features used are dynamic characteristics rather than static and geometric characteristics, although some vendors also include these characteristics in their analyses. </a:t>
            </a:r>
            <a:endParaRPr lang="cs-CZ" dirty="0" smtClean="0"/>
          </a:p>
          <a:p>
            <a:pPr algn="just"/>
            <a:r>
              <a:rPr lang="en-US" dirty="0" smtClean="0"/>
              <a:t>Common </a:t>
            </a:r>
            <a:r>
              <a:rPr lang="en-US" dirty="0"/>
              <a:t>dynamic characteristics include the velocity, acceleration, timing, pressure, and direction of the signature strokes, all analyzed in the X, Y, and Z directions.</a:t>
            </a:r>
          </a:p>
          <a:p>
            <a:endParaRPr lang="cs-CZ" dirty="0" smtClean="0"/>
          </a:p>
          <a:p>
            <a:pPr marL="0" indent="0">
              <a:buNone/>
            </a:pPr>
            <a:endParaRPr lang="cs-CZ" dirty="0"/>
          </a:p>
        </p:txBody>
      </p:sp>
    </p:spTree>
    <p:extLst>
      <p:ext uri="{BB962C8B-B14F-4D97-AF65-F5344CB8AC3E}">
        <p14:creationId xmlns:p14="http://schemas.microsoft.com/office/powerpoint/2010/main" val="4609920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Dynamic</a:t>
            </a:r>
            <a:r>
              <a:rPr lang="cs-CZ" dirty="0"/>
              <a:t> </a:t>
            </a:r>
            <a:r>
              <a:rPr lang="cs-CZ" dirty="0" err="1"/>
              <a:t>Signature</a:t>
            </a:r>
            <a:endParaRPr lang="cs-CZ" dirty="0"/>
          </a:p>
        </p:txBody>
      </p:sp>
      <p:sp>
        <p:nvSpPr>
          <p:cNvPr id="3" name="Zástupný symbol pro obsah 2"/>
          <p:cNvSpPr>
            <a:spLocks noGrp="1"/>
          </p:cNvSpPr>
          <p:nvPr>
            <p:ph idx="1"/>
          </p:nvPr>
        </p:nvSpPr>
        <p:spPr/>
        <p:txBody>
          <a:bodyPr/>
          <a:lstStyle/>
          <a:p>
            <a:pPr algn="just"/>
            <a:r>
              <a:rPr lang="en-US" dirty="0"/>
              <a:t>The X and Y position are used to show the changes in velocity in the respective directions while the Z direction is used to indicate changes in pressure with respect </a:t>
            </a:r>
            <a:r>
              <a:rPr lang="en-US" dirty="0" smtClean="0"/>
              <a:t>to</a:t>
            </a:r>
            <a:r>
              <a:rPr lang="cs-CZ" dirty="0" smtClean="0"/>
              <a:t> </a:t>
            </a:r>
            <a:r>
              <a:rPr lang="en-US" dirty="0" smtClean="0"/>
              <a:t>time.</a:t>
            </a:r>
            <a:endParaRPr lang="cs-CZ" dirty="0" smtClean="0"/>
          </a:p>
          <a:p>
            <a:pPr algn="just"/>
            <a:endParaRPr lang="en-US" dirty="0"/>
          </a:p>
          <a:p>
            <a:pPr algn="just"/>
            <a:r>
              <a:rPr lang="en-US" dirty="0"/>
              <a:t>Some dynamic signature recognition algorithms incorporate a learning function to account for the natural changes or drifts that occur in an individual’s signature over time.</a:t>
            </a:r>
          </a:p>
          <a:p>
            <a:pPr algn="just"/>
            <a:endParaRPr lang="cs-CZ" dirty="0"/>
          </a:p>
        </p:txBody>
      </p:sp>
    </p:spTree>
    <p:extLst>
      <p:ext uri="{BB962C8B-B14F-4D97-AF65-F5344CB8AC3E}">
        <p14:creationId xmlns:p14="http://schemas.microsoft.com/office/powerpoint/2010/main" val="36745532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Dynamic</a:t>
            </a:r>
            <a:r>
              <a:rPr lang="cs-CZ" dirty="0"/>
              <a:t> </a:t>
            </a:r>
            <a:r>
              <a:rPr lang="cs-CZ" dirty="0" err="1"/>
              <a:t>Signature</a:t>
            </a:r>
            <a:endParaRPr lang="cs-CZ" dirty="0"/>
          </a:p>
        </p:txBody>
      </p:sp>
      <p:sp>
        <p:nvSpPr>
          <p:cNvPr id="3" name="Zástupný symbol pro obsah 2"/>
          <p:cNvSpPr>
            <a:spLocks noGrp="1"/>
          </p:cNvSpPr>
          <p:nvPr>
            <p:ph idx="1"/>
          </p:nvPr>
        </p:nvSpPr>
        <p:spPr/>
        <p:txBody>
          <a:bodyPr>
            <a:normAutofit lnSpcReduction="10000"/>
          </a:bodyPr>
          <a:lstStyle/>
          <a:p>
            <a:pPr algn="just"/>
            <a:r>
              <a:rPr lang="en-US" dirty="0"/>
              <a:t>The characteristics used for dynamic signature recognition are almost impossible to replicate. </a:t>
            </a:r>
            <a:endParaRPr lang="cs-CZ" dirty="0" smtClean="0"/>
          </a:p>
          <a:p>
            <a:pPr algn="just"/>
            <a:r>
              <a:rPr lang="en-US" dirty="0" smtClean="0"/>
              <a:t>Unlike </a:t>
            </a:r>
            <a:r>
              <a:rPr lang="en-US" dirty="0"/>
              <a:t>a graphical image of the signature, which can be replicated by a trained human forger, a computer manipulation, or a photocopy, dynamic characteristics are complex and unique to the handwriting style of the individual. </a:t>
            </a:r>
            <a:endParaRPr lang="cs-CZ" dirty="0" smtClean="0"/>
          </a:p>
          <a:p>
            <a:pPr algn="just"/>
            <a:r>
              <a:rPr lang="en-US" dirty="0" smtClean="0"/>
              <a:t>Despite </a:t>
            </a:r>
            <a:r>
              <a:rPr lang="en-US" dirty="0"/>
              <a:t>this major strength of dynamic signature recognition, the characteristics historically have a large intra-class variability (meaning that an individual’s own signature may vary from collection to collection), often making dynamic signature recognition difficult. </a:t>
            </a:r>
            <a:endParaRPr lang="cs-CZ" dirty="0" smtClean="0"/>
          </a:p>
          <a:p>
            <a:pPr algn="just"/>
            <a:r>
              <a:rPr lang="en-US" dirty="0" smtClean="0"/>
              <a:t>Recent </a:t>
            </a:r>
            <a:r>
              <a:rPr lang="en-US" dirty="0"/>
              <a:t>research has reported that static writing samples can be successfully analyzed to overcome this issue.</a:t>
            </a:r>
            <a:endParaRPr lang="cs-CZ" dirty="0"/>
          </a:p>
        </p:txBody>
      </p:sp>
    </p:spTree>
    <p:extLst>
      <p:ext uri="{BB962C8B-B14F-4D97-AF65-F5344CB8AC3E}">
        <p14:creationId xmlns:p14="http://schemas.microsoft.com/office/powerpoint/2010/main" val="2967502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Papers</a:t>
            </a:r>
            <a:r>
              <a:rPr lang="cs-CZ" dirty="0"/>
              <a:t> and </a:t>
            </a:r>
            <a:r>
              <a:rPr lang="cs-CZ" dirty="0" err="1"/>
              <a:t>Electronic</a:t>
            </a:r>
            <a:r>
              <a:rPr lang="cs-CZ" dirty="0"/>
              <a:t> </a:t>
            </a:r>
            <a:r>
              <a:rPr lang="cs-CZ" dirty="0" err="1"/>
              <a:t>Documents</a:t>
            </a:r>
            <a:r>
              <a:rPr lang="cs-CZ" dirty="0"/>
              <a:t> – </a:t>
            </a:r>
            <a:r>
              <a:rPr lang="cs-CZ" dirty="0" err="1"/>
              <a:t>Main</a:t>
            </a:r>
            <a:r>
              <a:rPr lang="cs-CZ" dirty="0"/>
              <a:t> </a:t>
            </a:r>
            <a:r>
              <a:rPr lang="cs-CZ" dirty="0" err="1"/>
              <a:t>Difference</a:t>
            </a:r>
            <a:endParaRPr lang="cs-CZ" dirty="0"/>
          </a:p>
        </p:txBody>
      </p:sp>
      <p:sp>
        <p:nvSpPr>
          <p:cNvPr id="3" name="Zástupný symbol pro obsah 2"/>
          <p:cNvSpPr>
            <a:spLocks noGrp="1"/>
          </p:cNvSpPr>
          <p:nvPr>
            <p:ph idx="1"/>
          </p:nvPr>
        </p:nvSpPr>
        <p:spPr/>
        <p:txBody>
          <a:bodyPr/>
          <a:lstStyle/>
          <a:p>
            <a:pPr algn="just"/>
            <a:r>
              <a:rPr lang="cs-CZ" dirty="0" err="1" smtClean="0"/>
              <a:t>This</a:t>
            </a:r>
            <a:r>
              <a:rPr lang="cs-CZ" dirty="0" smtClean="0"/>
              <a:t> </a:t>
            </a:r>
            <a:r>
              <a:rPr lang="en-US" dirty="0" smtClean="0"/>
              <a:t>point </a:t>
            </a:r>
            <a:r>
              <a:rPr lang="en-US" dirty="0"/>
              <a:t>is obvious to the majority of observers. </a:t>
            </a:r>
            <a:endParaRPr lang="cs-CZ" dirty="0" smtClean="0"/>
          </a:p>
          <a:p>
            <a:pPr algn="just"/>
            <a:endParaRPr lang="cs-CZ" dirty="0" smtClean="0"/>
          </a:p>
          <a:p>
            <a:pPr algn="just"/>
            <a:r>
              <a:rPr lang="en-US" dirty="0" smtClean="0"/>
              <a:t>Today’s </a:t>
            </a:r>
            <a:r>
              <a:rPr lang="en-US" dirty="0"/>
              <a:t>typical disks are at several dozens gigabytes and these sizes grow constantly. </a:t>
            </a:r>
            <a:endParaRPr lang="cs-CZ" dirty="0" smtClean="0"/>
          </a:p>
          <a:p>
            <a:pPr marL="0" indent="0" algn="just">
              <a:buNone/>
            </a:pPr>
            <a:endParaRPr lang="cs-CZ" dirty="0" smtClean="0"/>
          </a:p>
          <a:p>
            <a:pPr algn="just"/>
            <a:r>
              <a:rPr lang="en-US" dirty="0" smtClean="0"/>
              <a:t>A </a:t>
            </a:r>
            <a:r>
              <a:rPr lang="en-US" dirty="0"/>
              <a:t>typical medium-size company will have PC’s on the desks of most white-collar workers, company-related data, accounting and order information, personnel information, a potential for several databases and company servers, an email server, backup tapes, etc.</a:t>
            </a:r>
            <a:endParaRPr lang="cs-CZ" dirty="0"/>
          </a:p>
        </p:txBody>
      </p:sp>
    </p:spTree>
    <p:extLst>
      <p:ext uri="{BB962C8B-B14F-4D97-AF65-F5344CB8AC3E}">
        <p14:creationId xmlns:p14="http://schemas.microsoft.com/office/powerpoint/2010/main" val="3658650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a:p>
          <a:p>
            <a:endParaRPr lang="cs-CZ" dirty="0"/>
          </a:p>
          <a:p>
            <a:endParaRPr lang="cs-CZ" dirty="0"/>
          </a:p>
          <a:p>
            <a:endParaRPr lang="cs-CZ" dirty="0"/>
          </a:p>
          <a:p>
            <a:pPr marL="0" indent="0" algn="ctr">
              <a:buNone/>
            </a:pPr>
            <a:r>
              <a:rPr lang="cs-CZ" sz="3600" dirty="0" err="1"/>
              <a:t>Thank</a:t>
            </a:r>
            <a:r>
              <a:rPr lang="cs-CZ" sz="3600" dirty="0"/>
              <a:t> </a:t>
            </a:r>
            <a:r>
              <a:rPr lang="cs-CZ" sz="3600" dirty="0" err="1"/>
              <a:t>you</a:t>
            </a:r>
            <a:r>
              <a:rPr lang="cs-CZ" sz="3600" dirty="0"/>
              <a:t> for </a:t>
            </a:r>
            <a:r>
              <a:rPr lang="cs-CZ" sz="3600" dirty="0" err="1"/>
              <a:t>your</a:t>
            </a:r>
            <a:r>
              <a:rPr lang="cs-CZ" sz="3600" dirty="0"/>
              <a:t> </a:t>
            </a:r>
            <a:r>
              <a:rPr lang="cs-CZ" sz="3600" dirty="0" err="1"/>
              <a:t>attention</a:t>
            </a:r>
            <a:endParaRPr lang="cs-CZ" sz="3600" dirty="0"/>
          </a:p>
        </p:txBody>
      </p:sp>
    </p:spTree>
    <p:extLst>
      <p:ext uri="{BB962C8B-B14F-4D97-AF65-F5344CB8AC3E}">
        <p14:creationId xmlns:p14="http://schemas.microsoft.com/office/powerpoint/2010/main" val="3714803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Papers</a:t>
            </a:r>
            <a:r>
              <a:rPr lang="cs-CZ" dirty="0"/>
              <a:t> and </a:t>
            </a:r>
            <a:r>
              <a:rPr lang="cs-CZ" dirty="0" err="1"/>
              <a:t>Electronic</a:t>
            </a:r>
            <a:r>
              <a:rPr lang="cs-CZ" dirty="0"/>
              <a:t> </a:t>
            </a:r>
            <a:r>
              <a:rPr lang="cs-CZ" dirty="0" err="1"/>
              <a:t>Documents</a:t>
            </a:r>
            <a:r>
              <a:rPr lang="cs-CZ" dirty="0"/>
              <a:t> – </a:t>
            </a:r>
            <a:r>
              <a:rPr lang="cs-CZ" dirty="0" err="1"/>
              <a:t>Main</a:t>
            </a:r>
            <a:r>
              <a:rPr lang="cs-CZ" dirty="0"/>
              <a:t> </a:t>
            </a:r>
            <a:r>
              <a:rPr lang="cs-CZ" dirty="0" err="1"/>
              <a:t>Difference</a:t>
            </a:r>
            <a:endParaRPr lang="cs-CZ" dirty="0"/>
          </a:p>
        </p:txBody>
      </p:sp>
      <p:sp>
        <p:nvSpPr>
          <p:cNvPr id="3" name="Zástupný symbol pro obsah 2"/>
          <p:cNvSpPr>
            <a:spLocks noGrp="1"/>
          </p:cNvSpPr>
          <p:nvPr>
            <p:ph idx="1"/>
          </p:nvPr>
        </p:nvSpPr>
        <p:spPr/>
        <p:txBody>
          <a:bodyPr>
            <a:normAutofit fontScale="92500" lnSpcReduction="10000"/>
          </a:bodyPr>
          <a:lstStyle/>
          <a:p>
            <a:pPr algn="just"/>
            <a:r>
              <a:rPr lang="en-US" dirty="0"/>
              <a:t>Such a company will easily have several terabytes of information. </a:t>
            </a:r>
            <a:endParaRPr lang="cs-CZ" dirty="0" smtClean="0"/>
          </a:p>
          <a:p>
            <a:pPr algn="just"/>
            <a:endParaRPr lang="cs-CZ" dirty="0"/>
          </a:p>
          <a:p>
            <a:pPr algn="just"/>
            <a:r>
              <a:rPr lang="en-US" dirty="0" smtClean="0"/>
              <a:t>Accordingly, </a:t>
            </a:r>
            <a:r>
              <a:rPr lang="en-US" dirty="0"/>
              <a:t>such a company has over 2 million documents. </a:t>
            </a:r>
            <a:endParaRPr lang="cs-CZ" dirty="0" smtClean="0"/>
          </a:p>
          <a:p>
            <a:pPr marL="0" indent="0" algn="just">
              <a:buNone/>
            </a:pPr>
            <a:endParaRPr lang="cs-CZ" dirty="0" smtClean="0"/>
          </a:p>
          <a:p>
            <a:pPr algn="just"/>
            <a:r>
              <a:rPr lang="en-US" dirty="0" smtClean="0"/>
              <a:t>Just </a:t>
            </a:r>
            <a:r>
              <a:rPr lang="en-US" dirty="0"/>
              <a:t>one personal hard drive can contain 1.5 million pages of data, and one corporate backup tape can contain 4 million pages of data. </a:t>
            </a:r>
            <a:endParaRPr lang="cs-CZ" dirty="0" smtClean="0"/>
          </a:p>
          <a:p>
            <a:pPr marL="0" indent="0" algn="just">
              <a:buNone/>
            </a:pPr>
            <a:endParaRPr lang="cs-CZ" dirty="0" smtClean="0"/>
          </a:p>
          <a:p>
            <a:pPr algn="just"/>
            <a:r>
              <a:rPr lang="en-US" dirty="0" smtClean="0"/>
              <a:t>Thus </a:t>
            </a:r>
            <a:r>
              <a:rPr lang="en-US" dirty="0"/>
              <a:t>the magnitude of electronic data that needs to be handled in discovery is staggering. </a:t>
            </a:r>
            <a:endParaRPr lang="cs-CZ" dirty="0" smtClean="0"/>
          </a:p>
          <a:p>
            <a:pPr algn="just"/>
            <a:endParaRPr lang="cs-CZ" dirty="0"/>
          </a:p>
          <a:p>
            <a:pPr algn="just"/>
            <a:r>
              <a:rPr lang="en-US" dirty="0" smtClean="0"/>
              <a:t>In </a:t>
            </a:r>
            <a:r>
              <a:rPr lang="en-US" dirty="0"/>
              <a:t>most corporate civil lawsuits, several backup tapes, hard drives, and removable media are </a:t>
            </a:r>
            <a:r>
              <a:rPr lang="en-US" dirty="0" smtClean="0"/>
              <a:t>involved</a:t>
            </a:r>
            <a:r>
              <a:rPr lang="cs-CZ" dirty="0" smtClean="0"/>
              <a:t>.</a:t>
            </a:r>
            <a:endParaRPr lang="cs-CZ" dirty="0"/>
          </a:p>
        </p:txBody>
      </p:sp>
    </p:spTree>
    <p:extLst>
      <p:ext uri="{BB962C8B-B14F-4D97-AF65-F5344CB8AC3E}">
        <p14:creationId xmlns:p14="http://schemas.microsoft.com/office/powerpoint/2010/main" val="3893192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Papers</a:t>
            </a:r>
            <a:r>
              <a:rPr lang="cs-CZ" dirty="0"/>
              <a:t> and </a:t>
            </a:r>
            <a:r>
              <a:rPr lang="cs-CZ" dirty="0" err="1"/>
              <a:t>Electronic</a:t>
            </a:r>
            <a:r>
              <a:rPr lang="cs-CZ" dirty="0"/>
              <a:t> </a:t>
            </a:r>
            <a:r>
              <a:rPr lang="cs-CZ" dirty="0" err="1"/>
              <a:t>Documents</a:t>
            </a:r>
            <a:r>
              <a:rPr lang="cs-CZ" dirty="0"/>
              <a:t> – </a:t>
            </a:r>
            <a:r>
              <a:rPr lang="cs-CZ" dirty="0" err="1"/>
              <a:t>Main</a:t>
            </a:r>
            <a:r>
              <a:rPr lang="cs-CZ" dirty="0"/>
              <a:t> </a:t>
            </a:r>
            <a:r>
              <a:rPr lang="cs-CZ" dirty="0" err="1"/>
              <a:t>Difference</a:t>
            </a:r>
            <a:endParaRPr lang="cs-CZ" dirty="0"/>
          </a:p>
        </p:txBody>
      </p:sp>
      <p:sp>
        <p:nvSpPr>
          <p:cNvPr id="3" name="Zástupný symbol pro obsah 2"/>
          <p:cNvSpPr>
            <a:spLocks noGrp="1"/>
          </p:cNvSpPr>
          <p:nvPr>
            <p:ph idx="1"/>
          </p:nvPr>
        </p:nvSpPr>
        <p:spPr/>
        <p:txBody>
          <a:bodyPr/>
          <a:lstStyle/>
          <a:p>
            <a:pPr algn="just"/>
            <a:r>
              <a:rPr lang="en-US" dirty="0"/>
              <a:t>Paper documents can be ledgers, personnel files, notes, memos, letters, articles, papers, pictures, etc. </a:t>
            </a:r>
            <a:endParaRPr lang="cs-CZ" dirty="0" smtClean="0"/>
          </a:p>
          <a:p>
            <a:pPr algn="just"/>
            <a:r>
              <a:rPr lang="en-US" dirty="0" smtClean="0"/>
              <a:t>This </a:t>
            </a:r>
            <a:r>
              <a:rPr lang="en-US" dirty="0"/>
              <a:t>variety exists also in electronic form. </a:t>
            </a:r>
            <a:endParaRPr lang="cs-CZ" dirty="0" smtClean="0"/>
          </a:p>
          <a:p>
            <a:pPr algn="just"/>
            <a:r>
              <a:rPr lang="en-US" dirty="0" smtClean="0"/>
              <a:t>But </a:t>
            </a:r>
            <a:r>
              <a:rPr lang="en-US" dirty="0"/>
              <a:t>then spreadsheets are way more complex than ledger, for example. </a:t>
            </a:r>
            <a:endParaRPr lang="cs-CZ" dirty="0" smtClean="0"/>
          </a:p>
          <a:p>
            <a:pPr algn="just"/>
            <a:r>
              <a:rPr lang="en-US" dirty="0" smtClean="0"/>
              <a:t>They </a:t>
            </a:r>
            <a:r>
              <a:rPr lang="en-US" dirty="0"/>
              <a:t>contain formulas, may contain charts, they can serve as databases, etc. </a:t>
            </a:r>
            <a:endParaRPr lang="cs-CZ" dirty="0" smtClean="0"/>
          </a:p>
          <a:p>
            <a:pPr algn="just"/>
            <a:r>
              <a:rPr lang="en-US" dirty="0" smtClean="0"/>
              <a:t>In </a:t>
            </a:r>
            <a:r>
              <a:rPr lang="en-US" dirty="0"/>
              <a:t>addition to the additional information, e.g. charts, the electronic spreadsheet supports experimentation with </a:t>
            </a:r>
            <a:r>
              <a:rPr lang="en-US" i="1" dirty="0"/>
              <a:t>what-if</a:t>
            </a:r>
            <a:r>
              <a:rPr lang="en-US" dirty="0"/>
              <a:t> version the discoverer may want to investigate.</a:t>
            </a:r>
            <a:endParaRPr lang="cs-CZ" dirty="0"/>
          </a:p>
        </p:txBody>
      </p:sp>
    </p:spTree>
    <p:extLst>
      <p:ext uri="{BB962C8B-B14F-4D97-AF65-F5344CB8AC3E}">
        <p14:creationId xmlns:p14="http://schemas.microsoft.com/office/powerpoint/2010/main" val="516865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Electronic</a:t>
            </a:r>
            <a:r>
              <a:rPr lang="cs-CZ" dirty="0"/>
              <a:t> </a:t>
            </a:r>
            <a:r>
              <a:rPr lang="cs-CZ" dirty="0" err="1" smtClean="0"/>
              <a:t>Documents</a:t>
            </a:r>
            <a:r>
              <a:rPr lang="cs-CZ" dirty="0" smtClean="0"/>
              <a:t> </a:t>
            </a:r>
            <a:r>
              <a:rPr lang="cs-CZ" dirty="0" err="1"/>
              <a:t>C</a:t>
            </a:r>
            <a:r>
              <a:rPr lang="cs-CZ" dirty="0" err="1" smtClean="0"/>
              <a:t>ontains</a:t>
            </a:r>
            <a:r>
              <a:rPr lang="cs-CZ" dirty="0" smtClean="0"/>
              <a:t> </a:t>
            </a:r>
            <a:r>
              <a:rPr lang="cs-CZ" dirty="0" err="1"/>
              <a:t>A</a:t>
            </a:r>
            <a:r>
              <a:rPr lang="cs-CZ" dirty="0" err="1" smtClean="0"/>
              <a:t>ttributes</a:t>
            </a:r>
            <a:r>
              <a:rPr lang="cs-CZ" dirty="0" smtClean="0"/>
              <a:t> </a:t>
            </a:r>
            <a:r>
              <a:rPr lang="cs-CZ" dirty="0" err="1"/>
              <a:t>L</a:t>
            </a:r>
            <a:r>
              <a:rPr lang="cs-CZ" dirty="0" err="1" smtClean="0"/>
              <a:t>acking</a:t>
            </a:r>
            <a:r>
              <a:rPr lang="cs-CZ" dirty="0" smtClean="0"/>
              <a:t> in </a:t>
            </a:r>
            <a:r>
              <a:rPr lang="cs-CZ" dirty="0" err="1"/>
              <a:t>P</a:t>
            </a:r>
            <a:r>
              <a:rPr lang="cs-CZ" dirty="0" err="1" smtClean="0"/>
              <a:t>aper</a:t>
            </a:r>
            <a:r>
              <a:rPr lang="cs-CZ" dirty="0" smtClean="0"/>
              <a:t> </a:t>
            </a:r>
            <a:r>
              <a:rPr lang="cs-CZ" dirty="0" err="1"/>
              <a:t>F</a:t>
            </a:r>
            <a:r>
              <a:rPr lang="cs-CZ" dirty="0" err="1" smtClean="0"/>
              <a:t>orm</a:t>
            </a:r>
            <a:endParaRPr lang="cs-CZ" dirty="0"/>
          </a:p>
        </p:txBody>
      </p:sp>
      <p:sp>
        <p:nvSpPr>
          <p:cNvPr id="3" name="Zástupný symbol pro obsah 2"/>
          <p:cNvSpPr>
            <a:spLocks noGrp="1"/>
          </p:cNvSpPr>
          <p:nvPr>
            <p:ph idx="1"/>
          </p:nvPr>
        </p:nvSpPr>
        <p:spPr/>
        <p:txBody>
          <a:bodyPr/>
          <a:lstStyle/>
          <a:p>
            <a:pPr algn="just"/>
            <a:r>
              <a:rPr lang="cs-CZ" dirty="0" err="1" smtClean="0"/>
              <a:t>Computers</a:t>
            </a:r>
            <a:r>
              <a:rPr lang="cs-CZ" dirty="0" smtClean="0"/>
              <a:t> </a:t>
            </a:r>
            <a:r>
              <a:rPr lang="en-US" dirty="0" smtClean="0"/>
              <a:t>maintain </a:t>
            </a:r>
            <a:r>
              <a:rPr lang="en-US" dirty="0"/>
              <a:t>information about your documents, referred to as “metadata,” such as: author’s name, document creation date, date of it last access, etc. </a:t>
            </a:r>
            <a:endParaRPr lang="cs-CZ" dirty="0" smtClean="0"/>
          </a:p>
          <a:p>
            <a:pPr marL="0" indent="0" algn="just">
              <a:buNone/>
            </a:pPr>
            <a:endParaRPr lang="cs-CZ" dirty="0" smtClean="0"/>
          </a:p>
          <a:p>
            <a:pPr algn="just"/>
            <a:r>
              <a:rPr lang="en-US" dirty="0" smtClean="0"/>
              <a:t>A </a:t>
            </a:r>
            <a:r>
              <a:rPr lang="en-US" dirty="0"/>
              <a:t>hard copy of the document does not reveal metadata, although certain metadata items may be printed. </a:t>
            </a:r>
            <a:endParaRPr lang="cs-CZ" dirty="0" smtClean="0"/>
          </a:p>
          <a:p>
            <a:pPr marL="0" indent="0" algn="just">
              <a:buNone/>
            </a:pPr>
            <a:endParaRPr lang="cs-CZ" dirty="0" smtClean="0"/>
          </a:p>
          <a:p>
            <a:pPr algn="just"/>
            <a:r>
              <a:rPr lang="en-US" dirty="0" smtClean="0"/>
              <a:t>Depending </a:t>
            </a:r>
            <a:r>
              <a:rPr lang="en-US" dirty="0"/>
              <a:t>on what you do with the document after opening it on your computer screen, the actions taken may change the metadata collected about that document. </a:t>
            </a:r>
            <a:endParaRPr lang="cs-CZ" dirty="0" smtClean="0"/>
          </a:p>
        </p:txBody>
      </p:sp>
    </p:spTree>
    <p:extLst>
      <p:ext uri="{BB962C8B-B14F-4D97-AF65-F5344CB8AC3E}">
        <p14:creationId xmlns:p14="http://schemas.microsoft.com/office/powerpoint/2010/main" val="3929874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Electronic</a:t>
            </a:r>
            <a:r>
              <a:rPr lang="cs-CZ" dirty="0"/>
              <a:t> </a:t>
            </a:r>
            <a:r>
              <a:rPr lang="cs-CZ" dirty="0" err="1"/>
              <a:t>Documents</a:t>
            </a:r>
            <a:r>
              <a:rPr lang="cs-CZ" dirty="0"/>
              <a:t> </a:t>
            </a:r>
            <a:r>
              <a:rPr lang="cs-CZ" dirty="0" err="1"/>
              <a:t>Contains</a:t>
            </a:r>
            <a:r>
              <a:rPr lang="cs-CZ" dirty="0"/>
              <a:t> </a:t>
            </a:r>
            <a:r>
              <a:rPr lang="cs-CZ" dirty="0" err="1"/>
              <a:t>Attributes</a:t>
            </a:r>
            <a:r>
              <a:rPr lang="cs-CZ" dirty="0"/>
              <a:t> </a:t>
            </a:r>
            <a:r>
              <a:rPr lang="cs-CZ" dirty="0" err="1"/>
              <a:t>Lacking</a:t>
            </a:r>
            <a:r>
              <a:rPr lang="cs-CZ" dirty="0"/>
              <a:t> in </a:t>
            </a:r>
            <a:r>
              <a:rPr lang="cs-CZ" dirty="0" err="1"/>
              <a:t>Paper</a:t>
            </a:r>
            <a:r>
              <a:rPr lang="cs-CZ" dirty="0"/>
              <a:t> </a:t>
            </a:r>
            <a:r>
              <a:rPr lang="cs-CZ" dirty="0" err="1"/>
              <a:t>Form</a:t>
            </a:r>
            <a:endParaRPr lang="cs-CZ" dirty="0"/>
          </a:p>
        </p:txBody>
      </p:sp>
      <p:sp>
        <p:nvSpPr>
          <p:cNvPr id="3" name="Zástupný symbol pro obsah 2"/>
          <p:cNvSpPr>
            <a:spLocks noGrp="1"/>
          </p:cNvSpPr>
          <p:nvPr>
            <p:ph idx="1"/>
          </p:nvPr>
        </p:nvSpPr>
        <p:spPr/>
        <p:txBody>
          <a:bodyPr/>
          <a:lstStyle/>
          <a:p>
            <a:r>
              <a:rPr lang="en-US" dirty="0"/>
              <a:t>Paper documents were never that complex.</a:t>
            </a:r>
            <a:endParaRPr lang="cs-CZ" dirty="0"/>
          </a:p>
          <a:p>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9038" y="2828694"/>
            <a:ext cx="4892575" cy="2674331"/>
          </a:xfrm>
          <a:prstGeom prst="rect">
            <a:avLst/>
          </a:prstGeom>
        </p:spPr>
      </p:pic>
    </p:spTree>
    <p:extLst>
      <p:ext uri="{BB962C8B-B14F-4D97-AF65-F5344CB8AC3E}">
        <p14:creationId xmlns:p14="http://schemas.microsoft.com/office/powerpoint/2010/main" val="779813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Electronic</a:t>
            </a:r>
            <a:r>
              <a:rPr lang="cs-CZ" dirty="0"/>
              <a:t> </a:t>
            </a:r>
            <a:r>
              <a:rPr lang="cs-CZ" dirty="0" err="1"/>
              <a:t>Documents</a:t>
            </a:r>
            <a:r>
              <a:rPr lang="cs-CZ" dirty="0"/>
              <a:t> </a:t>
            </a:r>
            <a:r>
              <a:rPr lang="cs-CZ" dirty="0" err="1"/>
              <a:t>Contains</a:t>
            </a:r>
            <a:r>
              <a:rPr lang="cs-CZ" dirty="0"/>
              <a:t> </a:t>
            </a:r>
            <a:r>
              <a:rPr lang="cs-CZ" dirty="0" err="1"/>
              <a:t>Attributes</a:t>
            </a:r>
            <a:r>
              <a:rPr lang="cs-CZ" dirty="0"/>
              <a:t> </a:t>
            </a:r>
            <a:r>
              <a:rPr lang="cs-CZ" dirty="0" err="1"/>
              <a:t>Lacking</a:t>
            </a:r>
            <a:r>
              <a:rPr lang="cs-CZ" dirty="0"/>
              <a:t> in </a:t>
            </a:r>
            <a:r>
              <a:rPr lang="cs-CZ" dirty="0" err="1"/>
              <a:t>Paper</a:t>
            </a:r>
            <a:r>
              <a:rPr lang="cs-CZ" dirty="0"/>
              <a:t> </a:t>
            </a:r>
            <a:r>
              <a:rPr lang="cs-CZ" dirty="0" err="1"/>
              <a:t>Form</a:t>
            </a:r>
            <a:endParaRPr lang="cs-CZ" dirty="0"/>
          </a:p>
        </p:txBody>
      </p:sp>
      <p:sp>
        <p:nvSpPr>
          <p:cNvPr id="3" name="Zástupný symbol pro obsah 2"/>
          <p:cNvSpPr>
            <a:spLocks noGrp="1"/>
          </p:cNvSpPr>
          <p:nvPr>
            <p:ph idx="1"/>
          </p:nvPr>
        </p:nvSpPr>
        <p:spPr/>
        <p:txBody>
          <a:bodyPr>
            <a:normAutofit lnSpcReduction="10000"/>
          </a:bodyPr>
          <a:lstStyle/>
          <a:p>
            <a:pPr algn="just"/>
            <a:r>
              <a:rPr lang="en-US" dirty="0"/>
              <a:t>Text documents allow you to pick fonts, use colors, use shade selectively, use watermark and change the background and text. </a:t>
            </a:r>
            <a:endParaRPr lang="cs-CZ" dirty="0" smtClean="0"/>
          </a:p>
          <a:p>
            <a:pPr marL="0" indent="0" algn="just">
              <a:buNone/>
            </a:pPr>
            <a:endParaRPr lang="cs-CZ" dirty="0" smtClean="0"/>
          </a:p>
          <a:p>
            <a:pPr algn="just"/>
            <a:r>
              <a:rPr lang="en-US" dirty="0" smtClean="0"/>
              <a:t>Spreadsheets </a:t>
            </a:r>
            <a:r>
              <a:rPr lang="en-US" dirty="0"/>
              <a:t>allow one to selectively display rows and columns, hide formulae and write complex macros. </a:t>
            </a:r>
            <a:endParaRPr lang="cs-CZ" dirty="0" smtClean="0"/>
          </a:p>
          <a:p>
            <a:pPr marL="0" indent="0" algn="just">
              <a:buNone/>
            </a:pPr>
            <a:endParaRPr lang="cs-CZ" dirty="0" smtClean="0"/>
          </a:p>
          <a:p>
            <a:pPr algn="just"/>
            <a:r>
              <a:rPr lang="en-US" dirty="0" smtClean="0"/>
              <a:t>Many </a:t>
            </a:r>
            <a:r>
              <a:rPr lang="en-US" dirty="0"/>
              <a:t>other document types have similar and additional attributes you may employ</a:t>
            </a:r>
            <a:r>
              <a:rPr lang="en-US" dirty="0" smtClean="0"/>
              <a:t>.</a:t>
            </a:r>
            <a:endParaRPr lang="cs-CZ" dirty="0" smtClean="0"/>
          </a:p>
          <a:p>
            <a:pPr marL="0" indent="0" algn="just">
              <a:buNone/>
            </a:pPr>
            <a:endParaRPr lang="en-US" dirty="0"/>
          </a:p>
          <a:p>
            <a:pPr algn="just"/>
            <a:r>
              <a:rPr lang="en-US" dirty="0"/>
              <a:t>Attributes such as hiding parts of the document are significant to discovery that may tries to be informed about the hidden parts.</a:t>
            </a:r>
          </a:p>
          <a:p>
            <a:endParaRPr lang="cs-CZ" dirty="0"/>
          </a:p>
        </p:txBody>
      </p:sp>
    </p:spTree>
    <p:extLst>
      <p:ext uri="{BB962C8B-B14F-4D97-AF65-F5344CB8AC3E}">
        <p14:creationId xmlns:p14="http://schemas.microsoft.com/office/powerpoint/2010/main" val="1372473198"/>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2" id="{42B34AD4-CC8C-42C8-A123-A24A28B23F52}" vid="{CAA84E04-F411-4E5F-9AFE-C1503F826B3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Sablona PPT_základní_CZ</Template>
  <TotalTime>2140</TotalTime>
  <Words>3401</Words>
  <Application>Microsoft Office PowerPoint</Application>
  <PresentationFormat>Předvádění na obrazovce (4:3)</PresentationFormat>
  <Paragraphs>236</Paragraphs>
  <Slides>40</Slides>
  <Notes>0</Notes>
  <HiddenSlides>0</HiddenSlides>
  <MMClips>0</MMClips>
  <ScaleCrop>false</ScaleCrop>
  <HeadingPairs>
    <vt:vector size="6" baseType="variant">
      <vt:variant>
        <vt:lpstr>Použitá písma</vt:lpstr>
      </vt:variant>
      <vt:variant>
        <vt:i4>3</vt:i4>
      </vt:variant>
      <vt:variant>
        <vt:lpstr>Motiv</vt:lpstr>
      </vt:variant>
      <vt:variant>
        <vt:i4>2</vt:i4>
      </vt:variant>
      <vt:variant>
        <vt:lpstr>Nadpisy snímků</vt:lpstr>
      </vt:variant>
      <vt:variant>
        <vt:i4>40</vt:i4>
      </vt:variant>
    </vt:vector>
  </HeadingPairs>
  <TitlesOfParts>
    <vt:vector size="45" baseType="lpstr">
      <vt:lpstr>Arial</vt:lpstr>
      <vt:lpstr>Calibri</vt:lpstr>
      <vt:lpstr>Calibri Light</vt:lpstr>
      <vt:lpstr>Motiv Office</vt:lpstr>
      <vt:lpstr>Office Theme</vt:lpstr>
      <vt:lpstr>Papers and Electronic Documents, Electronic Signature, Dynamic Signature </vt:lpstr>
      <vt:lpstr>Papers and Electronic Documents – Main Difference</vt:lpstr>
      <vt:lpstr>Papers and Electronic Documents – Main Difference</vt:lpstr>
      <vt:lpstr>Papers and Electronic Documents – Main Difference</vt:lpstr>
      <vt:lpstr>Papers and Electronic Documents – Main Difference</vt:lpstr>
      <vt:lpstr>Papers and Electronic Documents – Main Difference</vt:lpstr>
      <vt:lpstr>Electronic Documents Contains Attributes Lacking in Paper Form</vt:lpstr>
      <vt:lpstr>Electronic Documents Contains Attributes Lacking in Paper Form</vt:lpstr>
      <vt:lpstr>Electronic Documents Contains Attributes Lacking in Paper Form</vt:lpstr>
      <vt:lpstr>Electronic Documents Contains Attributes Lacking in Paper Form</vt:lpstr>
      <vt:lpstr>Electronic Documents Contains Attributes Lacking in Paper Form</vt:lpstr>
      <vt:lpstr>Electronic Documents are More Persistent</vt:lpstr>
      <vt:lpstr>Electronic Documents are More Persistent</vt:lpstr>
      <vt:lpstr>Electronic Documents are More Persistent</vt:lpstr>
      <vt:lpstr>Electronic Documents are More Persistent</vt:lpstr>
      <vt:lpstr>Electronic Documents Change Faster and Easier than Paper Documents</vt:lpstr>
      <vt:lpstr>The Redundancy in Electronic Documents is Higher</vt:lpstr>
      <vt:lpstr>The Redundancy in Electronic Documents is Higher</vt:lpstr>
      <vt:lpstr>Electronic Signature</vt:lpstr>
      <vt:lpstr>Electronic Signature</vt:lpstr>
      <vt:lpstr>Electronic Signature - Legality</vt:lpstr>
      <vt:lpstr>Electronic Signature - Legality</vt:lpstr>
      <vt:lpstr>Who has Signed?</vt:lpstr>
      <vt:lpstr>Who has Signed?</vt:lpstr>
      <vt:lpstr>What was Signed?</vt:lpstr>
      <vt:lpstr>Has the Document Been Changed or Tampered with After Signing?</vt:lpstr>
      <vt:lpstr>Has the Document Been Changed or Tampered with After Signing?</vt:lpstr>
      <vt:lpstr>Qualifications for an E-signature to be Legally Binding</vt:lpstr>
      <vt:lpstr>Regulation of Electronic Signatures</vt:lpstr>
      <vt:lpstr>eIDAS</vt:lpstr>
      <vt:lpstr>eIDAS</vt:lpstr>
      <vt:lpstr>eIDAS</vt:lpstr>
      <vt:lpstr>eIDAS</vt:lpstr>
      <vt:lpstr>eIDAS</vt:lpstr>
      <vt:lpstr>Dynamic Signature</vt:lpstr>
      <vt:lpstr>Dynamic Signature</vt:lpstr>
      <vt:lpstr>Dynamic Signature</vt:lpstr>
      <vt:lpstr>Dynamic Signature</vt:lpstr>
      <vt:lpstr>Dynamic Signature</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Process Modelling</dc:title>
  <dc:creator>Pavlík Lukáš</dc:creator>
  <cp:lastModifiedBy>Uzivatel</cp:lastModifiedBy>
  <cp:revision>172</cp:revision>
  <dcterms:created xsi:type="dcterms:W3CDTF">2019-01-16T11:53:31Z</dcterms:created>
  <dcterms:modified xsi:type="dcterms:W3CDTF">2020-11-26T08:51:00Z</dcterms:modified>
</cp:coreProperties>
</file>