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8" r:id="rId3"/>
    <p:sldId id="543" r:id="rId4"/>
    <p:sldId id="544" r:id="rId5"/>
    <p:sldId id="545" r:id="rId6"/>
    <p:sldId id="546" r:id="rId7"/>
    <p:sldId id="547" r:id="rId8"/>
    <p:sldId id="548" r:id="rId9"/>
    <p:sldId id="549" r:id="rId10"/>
    <p:sldId id="550" r:id="rId11"/>
    <p:sldId id="551" r:id="rId12"/>
    <p:sldId id="552" r:id="rId13"/>
    <p:sldId id="553" r:id="rId14"/>
    <p:sldId id="554" r:id="rId15"/>
    <p:sldId id="555" r:id="rId16"/>
    <p:sldId id="556" r:id="rId17"/>
    <p:sldId id="557" r:id="rId18"/>
    <p:sldId id="558" r:id="rId19"/>
    <p:sldId id="559" r:id="rId20"/>
    <p:sldId id="560" r:id="rId21"/>
    <p:sldId id="561" r:id="rId22"/>
    <p:sldId id="562" r:id="rId23"/>
    <p:sldId id="563" r:id="rId24"/>
    <p:sldId id="564" r:id="rId25"/>
    <p:sldId id="565" r:id="rId26"/>
    <p:sldId id="566" r:id="rId27"/>
    <p:sldId id="567" r:id="rId28"/>
    <p:sldId id="568" r:id="rId29"/>
    <p:sldId id="569" r:id="rId30"/>
    <p:sldId id="570" r:id="rId31"/>
    <p:sldId id="571" r:id="rId32"/>
    <p:sldId id="572" r:id="rId33"/>
    <p:sldId id="573" r:id="rId34"/>
    <p:sldId id="574" r:id="rId35"/>
    <p:sldId id="575" r:id="rId36"/>
    <p:sldId id="576" r:id="rId37"/>
    <p:sldId id="577" r:id="rId38"/>
    <p:sldId id="578" r:id="rId39"/>
    <p:sldId id="579" r:id="rId40"/>
    <p:sldId id="580" r:id="rId41"/>
    <p:sldId id="581" r:id="rId42"/>
    <p:sldId id="582" r:id="rId43"/>
    <p:sldId id="583" r:id="rId44"/>
    <p:sldId id="584" r:id="rId45"/>
    <p:sldId id="585" r:id="rId46"/>
    <p:sldId id="586" r:id="rId47"/>
    <p:sldId id="587" r:id="rId48"/>
    <p:sldId id="337" r:id="rId4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1F28"/>
    <a:srgbClr val="313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07" autoAdjust="0"/>
    <p:restoredTop sz="94660"/>
  </p:normalViewPr>
  <p:slideViewPr>
    <p:cSldViewPr snapToGrid="0" showGuides="1">
      <p:cViewPr varScale="1">
        <p:scale>
          <a:sx n="115" d="100"/>
          <a:sy n="115" d="100"/>
        </p:scale>
        <p:origin x="138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r="23216" b="5584"/>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18072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54251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404931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306175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362134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040365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t>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4270082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t>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459195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t>11/9/2020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336300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87478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47120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652174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8935828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445504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spTree>
    <p:extLst>
      <p:ext uri="{BB962C8B-B14F-4D97-AF65-F5344CB8AC3E}">
        <p14:creationId xmlns:p14="http://schemas.microsoft.com/office/powerpoint/2010/main" val="120230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63257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Upravte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Upravte styly předlohy textu.</a:t>
            </a:r>
          </a:p>
        </p:txBody>
      </p:sp>
      <p:sp>
        <p:nvSpPr>
          <p:cNvPr id="6" name="Zástupný symbol pro obsah 5"/>
          <p:cNvSpPr>
            <a:spLocks noGrp="1"/>
          </p:cNvSpPr>
          <p:nvPr>
            <p:ph sz="quarter" idx="4"/>
          </p:nvPr>
        </p:nvSpPr>
        <p:spPr>
          <a:xfrm>
            <a:off x="4629152" y="2505075"/>
            <a:ext cx="3887391"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69415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51817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Upravte styly předlohy textu.</a:t>
            </a:r>
          </a:p>
        </p:txBody>
      </p:sp>
    </p:spTree>
    <p:extLst>
      <p:ext uri="{BB962C8B-B14F-4D97-AF65-F5344CB8AC3E}">
        <p14:creationId xmlns:p14="http://schemas.microsoft.com/office/powerpoint/2010/main" val="63860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Upravte styly předlohy textu.</a:t>
            </a:r>
          </a:p>
        </p:txBody>
      </p:sp>
    </p:spTree>
    <p:extLst>
      <p:ext uri="{BB962C8B-B14F-4D97-AF65-F5344CB8AC3E}">
        <p14:creationId xmlns:p14="http://schemas.microsoft.com/office/powerpoint/2010/main" val="198641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t>11/9/2020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24891097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1" y="3800496"/>
            <a:ext cx="7809806" cy="1071686"/>
          </a:xfrm>
        </p:spPr>
        <p:txBody>
          <a:bodyPr lIns="0" tIns="0" rIns="0" bIns="0" anchor="t" anchorCtr="0">
            <a:normAutofit/>
          </a:bodyPr>
          <a:lstStyle/>
          <a:p>
            <a:pPr algn="l"/>
            <a:r>
              <a:rPr lang="en-US" sz="3000" b="1" dirty="0">
                <a:solidFill>
                  <a:srgbClr val="FF0000"/>
                </a:solidFill>
              </a:rPr>
              <a:t>Information </a:t>
            </a:r>
            <a:r>
              <a:rPr lang="cs-CZ" sz="3000" b="1" dirty="0" smtClean="0">
                <a:solidFill>
                  <a:srgbClr val="FF0000"/>
                </a:solidFill>
              </a:rPr>
              <a:t>S</a:t>
            </a:r>
            <a:r>
              <a:rPr lang="en-US" sz="3000" b="1" dirty="0" err="1" smtClean="0">
                <a:solidFill>
                  <a:srgbClr val="FF0000"/>
                </a:solidFill>
              </a:rPr>
              <a:t>ecurity</a:t>
            </a:r>
            <a:r>
              <a:rPr lang="en-US" sz="3000" b="1" dirty="0" smtClean="0">
                <a:solidFill>
                  <a:srgbClr val="FF0000"/>
                </a:solidFill>
              </a:rPr>
              <a:t> </a:t>
            </a:r>
            <a:r>
              <a:rPr lang="cs-CZ" sz="3000" b="1" dirty="0" smtClean="0">
                <a:solidFill>
                  <a:srgbClr val="FF0000"/>
                </a:solidFill>
              </a:rPr>
              <a:t>M</a:t>
            </a:r>
            <a:r>
              <a:rPr lang="en-US" sz="3000" b="1" dirty="0" err="1" smtClean="0">
                <a:solidFill>
                  <a:srgbClr val="FF0000"/>
                </a:solidFill>
              </a:rPr>
              <a:t>anagement</a:t>
            </a:r>
            <a:r>
              <a:rPr lang="en-US" sz="3000" b="1" dirty="0" smtClean="0">
                <a:solidFill>
                  <a:srgbClr val="FF0000"/>
                </a:solidFill>
              </a:rPr>
              <a:t> </a:t>
            </a:r>
            <a:r>
              <a:rPr lang="cs-CZ" sz="3000" b="1" dirty="0" smtClean="0">
                <a:solidFill>
                  <a:srgbClr val="FF0000"/>
                </a:solidFill>
              </a:rPr>
              <a:t>S</a:t>
            </a:r>
            <a:r>
              <a:rPr lang="en-US" sz="3000" b="1" dirty="0" err="1" smtClean="0">
                <a:solidFill>
                  <a:srgbClr val="FF0000"/>
                </a:solidFill>
              </a:rPr>
              <a:t>ystem</a:t>
            </a:r>
            <a:r>
              <a:rPr lang="en-US" sz="3000" b="1" dirty="0" smtClean="0">
                <a:solidFill>
                  <a:srgbClr val="FF0000"/>
                </a:solidFill>
              </a:rPr>
              <a:t> </a:t>
            </a:r>
            <a:r>
              <a:rPr lang="en-US" sz="3000" b="1" dirty="0">
                <a:solidFill>
                  <a:srgbClr val="FF0000"/>
                </a:solidFill>
              </a:rPr>
              <a:t>- ISO / IEC </a:t>
            </a:r>
            <a:r>
              <a:rPr lang="en-US" sz="3000" b="1" dirty="0" smtClean="0">
                <a:solidFill>
                  <a:srgbClr val="FF0000"/>
                </a:solidFill>
              </a:rPr>
              <a:t>27000, ITIL</a:t>
            </a:r>
            <a:r>
              <a:rPr lang="cs-CZ" sz="3000" b="1" dirty="0" smtClean="0">
                <a:solidFill>
                  <a:srgbClr val="FF0000"/>
                </a:solidFill>
              </a:rPr>
              <a:t>, COBIT</a:t>
            </a:r>
            <a:endParaRPr lang="en-US" sz="3000" b="1" dirty="0">
              <a:solidFill>
                <a:srgbClr val="FF0000"/>
              </a:solidFill>
            </a:endParaRPr>
          </a:p>
        </p:txBody>
      </p:sp>
      <p:sp>
        <p:nvSpPr>
          <p:cNvPr id="3" name="Title 1"/>
          <p:cNvSpPr txBox="1">
            <a:spLocks/>
          </p:cNvSpPr>
          <p:nvPr/>
        </p:nvSpPr>
        <p:spPr>
          <a:xfrm>
            <a:off x="685801" y="4845745"/>
            <a:ext cx="6718685" cy="107168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Lukáš Pavlík, </a:t>
            </a:r>
            <a:r>
              <a:rPr lang="cs-CZ" sz="1800" b="1" dirty="0">
                <a:solidFill>
                  <a:prstClr val="black"/>
                </a:solidFill>
                <a:latin typeface="Calibri"/>
                <a:cs typeface="Arial"/>
              </a:rPr>
              <a:t>Ph.D.</a:t>
            </a:r>
            <a:endParaRPr kumimoji="0" lang="cs-CZ" sz="1800" b="1" i="0" u="none" strike="noStrike" kern="1200" cap="none" spc="0" normalizeH="0" baseline="0" noProof="0" dirty="0">
              <a:ln>
                <a:noFill/>
              </a:ln>
              <a:solidFill>
                <a:prstClr val="black"/>
              </a:solidFill>
              <a:effectLst/>
              <a:uLnTx/>
              <a:uFillTx/>
              <a:latin typeface="Calibri"/>
              <a:ea typeface="+mj-ea"/>
              <a:cs typeface="Arial"/>
            </a:endParaRP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Department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of</a:t>
            </a:r>
            <a:r>
              <a:rPr kumimoji="0" lang="cs-CZ" sz="1800" b="1" i="0" u="none" strike="noStrike" kern="1200" cap="none" spc="0" normalizeH="0" baseline="0" noProof="0" dirty="0">
                <a:ln>
                  <a:noFill/>
                </a:ln>
                <a:solidFill>
                  <a:prstClr val="black"/>
                </a:solidFill>
                <a:effectLst/>
                <a:uLnTx/>
                <a:uFillTx/>
                <a:latin typeface="Calibri"/>
                <a:ea typeface="+mj-ea"/>
                <a:cs typeface="Arial"/>
              </a:rPr>
              <a:t>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Informatics</a:t>
            </a:r>
            <a:r>
              <a:rPr kumimoji="0" lang="cs-CZ" sz="1800" b="1" i="0" u="none" strike="noStrike" kern="1200" cap="none" spc="0" normalizeH="0" baseline="0" noProof="0" dirty="0">
                <a:ln>
                  <a:noFill/>
                </a:ln>
                <a:solidFill>
                  <a:prstClr val="black"/>
                </a:solidFill>
                <a:effectLst/>
                <a:uLnTx/>
                <a:uFillTx/>
                <a:latin typeface="Calibri"/>
                <a:ea typeface="+mj-ea"/>
                <a:cs typeface="Arial"/>
              </a:rPr>
              <a:t> and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Applied</a:t>
            </a:r>
            <a:r>
              <a:rPr kumimoji="0" lang="cs-CZ" sz="1800" b="1" i="0" u="none" strike="noStrike" kern="1200" cap="none" spc="0" normalizeH="0" baseline="0" noProof="0" dirty="0">
                <a:ln>
                  <a:noFill/>
                </a:ln>
                <a:solidFill>
                  <a:prstClr val="black"/>
                </a:solidFill>
                <a:effectLst/>
                <a:uLnTx/>
                <a:uFillTx/>
                <a:latin typeface="Calibri"/>
                <a:ea typeface="+mj-ea"/>
                <a:cs typeface="Arial"/>
              </a:rPr>
              <a:t> </a:t>
            </a:r>
            <a:r>
              <a:rPr kumimoji="0" lang="cs-CZ" sz="1800" b="1" i="0" u="none" strike="noStrike" kern="1200" cap="none" spc="0" normalizeH="0" baseline="0" noProof="0" dirty="0" err="1">
                <a:ln>
                  <a:noFill/>
                </a:ln>
                <a:solidFill>
                  <a:prstClr val="black"/>
                </a:solidFill>
                <a:effectLst/>
                <a:uLnTx/>
                <a:uFillTx/>
                <a:latin typeface="Calibri"/>
                <a:ea typeface="+mj-ea"/>
                <a:cs typeface="Arial"/>
              </a:rPr>
              <a:t>Mathematics</a:t>
            </a:r>
            <a:endParaRPr kumimoji="0" lang="cs-CZ" sz="1800" b="1" i="0" u="none" strike="noStrike" kern="1200" cap="none" spc="0" normalizeH="0" baseline="0" noProof="0" dirty="0">
              <a:ln>
                <a:noFill/>
              </a:ln>
              <a:solidFill>
                <a:prstClr val="black"/>
              </a:solidFill>
              <a:effectLst/>
              <a:uLnTx/>
              <a:uFillTx/>
              <a:latin typeface="Calibri"/>
              <a:ea typeface="+mj-ea"/>
              <a:cs typeface="Arial"/>
            </a:endParaRP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cs-CZ" sz="1800" b="1" i="0" u="none" strike="noStrike" kern="1200" cap="none" spc="0" normalizeH="0" baseline="0" noProof="0" dirty="0">
                <a:ln>
                  <a:noFill/>
                </a:ln>
                <a:solidFill>
                  <a:prstClr val="black"/>
                </a:solidFill>
                <a:effectLst/>
                <a:uLnTx/>
                <a:uFillTx/>
                <a:latin typeface="Calibri"/>
                <a:ea typeface="+mj-ea"/>
                <a:cs typeface="Arial"/>
              </a:rPr>
              <a:t>E-mail: lukas.pavlik@mvso.cz</a:t>
            </a:r>
            <a:endParaRPr kumimoji="0" lang="en-US" sz="1800" b="1" i="0" u="none" strike="noStrike" kern="1200" cap="none" spc="0" normalizeH="0" baseline="0" noProof="0" dirty="0">
              <a:ln>
                <a:noFill/>
              </a:ln>
              <a:solidFill>
                <a:prstClr val="black"/>
              </a:solidFill>
              <a:effectLst/>
              <a:uLnTx/>
              <a:uFillTx/>
              <a:latin typeface="Calibri"/>
              <a:ea typeface="+mj-ea"/>
              <a:cs typeface="+mj-cs"/>
            </a:endParaRPr>
          </a:p>
        </p:txBody>
      </p:sp>
      <p:sp>
        <p:nvSpPr>
          <p:cNvPr id="5" name="TextovéPole 4">
            <a:extLst>
              <a:ext uri="{FF2B5EF4-FFF2-40B4-BE49-F238E27FC236}">
                <a16:creationId xmlns:a16="http://schemas.microsoft.com/office/drawing/2014/main" id="{E1F44E6F-3012-467B-9579-5E3131DFE0C6}"/>
              </a:ext>
            </a:extLst>
          </p:cNvPr>
          <p:cNvSpPr txBox="1"/>
          <p:nvPr/>
        </p:nvSpPr>
        <p:spPr>
          <a:xfrm>
            <a:off x="597024" y="1642923"/>
            <a:ext cx="3870664" cy="369332"/>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err="1">
                <a:ln>
                  <a:noFill/>
                </a:ln>
                <a:solidFill>
                  <a:prstClr val="black"/>
                </a:solidFill>
                <a:effectLst/>
                <a:uLnTx/>
                <a:uFillTx/>
                <a:latin typeface="Calibri"/>
                <a:ea typeface="+mn-ea"/>
                <a:cs typeface="+mn-cs"/>
              </a:rPr>
              <a:t>Moravian</a:t>
            </a:r>
            <a:r>
              <a:rPr kumimoji="0" lang="cs-CZ" sz="1800" b="0" i="0" u="none" strike="noStrike" kern="1200" cap="none" spc="0" normalizeH="0" baseline="0" noProof="0" dirty="0">
                <a:ln>
                  <a:noFill/>
                </a:ln>
                <a:solidFill>
                  <a:prstClr val="black"/>
                </a:solidFill>
                <a:effectLst/>
                <a:uLnTx/>
                <a:uFillTx/>
                <a:latin typeface="Calibri"/>
                <a:ea typeface="+mn-ea"/>
                <a:cs typeface="+mn-cs"/>
              </a:rPr>
              <a:t> Business </a:t>
            </a:r>
            <a:r>
              <a:rPr kumimoji="0" lang="cs-CZ" sz="1800" b="0" i="0" u="none" strike="noStrike" kern="1200" cap="none" spc="0" normalizeH="0" baseline="0" noProof="0" dirty="0" err="1">
                <a:ln>
                  <a:noFill/>
                </a:ln>
                <a:solidFill>
                  <a:prstClr val="black"/>
                </a:solidFill>
                <a:effectLst/>
                <a:uLnTx/>
                <a:uFillTx/>
                <a:latin typeface="Calibri"/>
                <a:ea typeface="+mn-ea"/>
                <a:cs typeface="+mn-cs"/>
              </a:rPr>
              <a:t>College</a:t>
            </a:r>
            <a:r>
              <a:rPr kumimoji="0" lang="cs-CZ" sz="1800" b="0" i="0" u="none" strike="noStrike" kern="1200" cap="none" spc="0" normalizeH="0" baseline="0" noProof="0" dirty="0">
                <a:ln>
                  <a:noFill/>
                </a:ln>
                <a:solidFill>
                  <a:prstClr val="black"/>
                </a:solidFill>
                <a:effectLst/>
                <a:uLnTx/>
                <a:uFillTx/>
                <a:latin typeface="Calibri"/>
                <a:ea typeface="+mn-ea"/>
                <a:cs typeface="+mn-cs"/>
              </a:rPr>
              <a:t> Olomouc </a:t>
            </a:r>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Information </a:t>
            </a:r>
            <a:r>
              <a:rPr lang="cs-CZ" dirty="0" err="1"/>
              <a:t>Security</a:t>
            </a:r>
            <a:r>
              <a:rPr lang="cs-CZ" dirty="0"/>
              <a:t> Management </a:t>
            </a:r>
            <a:r>
              <a:rPr lang="cs-CZ" dirty="0" err="1"/>
              <a:t>System</a:t>
            </a:r>
            <a:r>
              <a:rPr lang="cs-CZ" dirty="0"/>
              <a:t> – ISO 27001, 27002</a:t>
            </a:r>
          </a:p>
        </p:txBody>
      </p:sp>
      <p:sp>
        <p:nvSpPr>
          <p:cNvPr id="3" name="Zástupný symbol pro obsah 2"/>
          <p:cNvSpPr>
            <a:spLocks noGrp="1"/>
          </p:cNvSpPr>
          <p:nvPr>
            <p:ph idx="1"/>
          </p:nvPr>
        </p:nvSpPr>
        <p:spPr/>
        <p:txBody>
          <a:bodyPr/>
          <a:lstStyle/>
          <a:p>
            <a:pPr algn="just" fontAlgn="base"/>
            <a:r>
              <a:rPr lang="en-US" dirty="0"/>
              <a:t>The strength of an ISMS is based on the robustness of the information security risk assessment, which is key to any implementation</a:t>
            </a:r>
            <a:r>
              <a:rPr lang="en-US" dirty="0" smtClean="0"/>
              <a:t>.</a:t>
            </a:r>
            <a:endParaRPr lang="cs-CZ" dirty="0" smtClean="0"/>
          </a:p>
          <a:p>
            <a:pPr marL="0" indent="0" algn="just" fontAlgn="base">
              <a:buNone/>
            </a:pPr>
            <a:endParaRPr lang="en-US" dirty="0"/>
          </a:p>
          <a:p>
            <a:pPr algn="just" fontAlgn="base"/>
            <a:r>
              <a:rPr lang="en-US" dirty="0"/>
              <a:t>The ability to recognize the full range of risks that the organization and its data may face in the foreseeable future is a precursor to implementing the necessary mitigating measures (known as ‘controls</a:t>
            </a:r>
            <a:r>
              <a:rPr lang="en-US" dirty="0" smtClean="0"/>
              <a:t>’).</a:t>
            </a:r>
            <a:endParaRPr lang="cs-CZ" dirty="0" smtClean="0"/>
          </a:p>
          <a:p>
            <a:pPr marL="0" indent="0" algn="just" fontAlgn="base">
              <a:buNone/>
            </a:pPr>
            <a:endParaRPr lang="en-US" dirty="0"/>
          </a:p>
          <a:p>
            <a:pPr algn="just" fontAlgn="base"/>
            <a:r>
              <a:rPr lang="en-US" dirty="0"/>
              <a:t>ISO 27001 provides a list of recommended controls that can serve as a checklist to assess whether you have taken into consideration all the controls necessary for legislative, business, contractual, or regulatory purposes.</a:t>
            </a:r>
          </a:p>
          <a:p>
            <a:endParaRPr lang="cs-CZ" dirty="0"/>
          </a:p>
        </p:txBody>
      </p:sp>
    </p:spTree>
    <p:extLst>
      <p:ext uri="{BB962C8B-B14F-4D97-AF65-F5344CB8AC3E}">
        <p14:creationId xmlns:p14="http://schemas.microsoft.com/office/powerpoint/2010/main" val="3677564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Information </a:t>
            </a:r>
            <a:r>
              <a:rPr lang="cs-CZ" dirty="0" err="1"/>
              <a:t>Security</a:t>
            </a:r>
            <a:r>
              <a:rPr lang="cs-CZ" dirty="0"/>
              <a:t> Management </a:t>
            </a:r>
            <a:r>
              <a:rPr lang="cs-CZ" dirty="0" err="1"/>
              <a:t>System</a:t>
            </a:r>
            <a:r>
              <a:rPr lang="cs-CZ" dirty="0"/>
              <a:t> – ISO 27001, 27002</a:t>
            </a:r>
          </a:p>
        </p:txBody>
      </p:sp>
      <p:sp>
        <p:nvSpPr>
          <p:cNvPr id="3" name="Zástupný symbol pro obsah 2"/>
          <p:cNvSpPr>
            <a:spLocks noGrp="1"/>
          </p:cNvSpPr>
          <p:nvPr>
            <p:ph idx="1"/>
          </p:nvPr>
        </p:nvSpPr>
        <p:spPr/>
        <p:txBody>
          <a:bodyPr/>
          <a:lstStyle/>
          <a:p>
            <a:pPr algn="just" fontAlgn="base"/>
            <a:r>
              <a:rPr lang="en-US" dirty="0"/>
              <a:t>The history of the ISO 27001 standard refers to the British Standard 7799, published in 1995. </a:t>
            </a:r>
            <a:endParaRPr lang="cs-CZ" dirty="0" smtClean="0"/>
          </a:p>
          <a:p>
            <a:pPr algn="just" fontAlgn="base"/>
            <a:r>
              <a:rPr lang="en-US" dirty="0" smtClean="0"/>
              <a:t>After </a:t>
            </a:r>
            <a:r>
              <a:rPr lang="en-US" dirty="0"/>
              <a:t>undergoing a series of revisions, this standard originated the standard known as ISO/IEC 17799.</a:t>
            </a:r>
          </a:p>
          <a:p>
            <a:pPr algn="just" fontAlgn="base"/>
            <a:r>
              <a:rPr lang="en-US" dirty="0"/>
              <a:t>With a second part of BS 7799 regarding the implementation of an Information Security Management System and published in 1999, it was established the standard now known as ISO 27001. </a:t>
            </a:r>
            <a:endParaRPr lang="cs-CZ" dirty="0" smtClean="0"/>
          </a:p>
          <a:p>
            <a:pPr algn="just" fontAlgn="base"/>
            <a:r>
              <a:rPr lang="en-US" dirty="0" smtClean="0"/>
              <a:t>This </a:t>
            </a:r>
            <a:r>
              <a:rPr lang="en-US" dirty="0"/>
              <a:t>standard was established in 2005 with the publication of a new revision made in 2013 to accommodate the necessary adaptations, since resources like cloud computing has become a reality in the IT universe.</a:t>
            </a:r>
          </a:p>
          <a:p>
            <a:endParaRPr lang="cs-CZ" dirty="0"/>
          </a:p>
        </p:txBody>
      </p:sp>
    </p:spTree>
    <p:extLst>
      <p:ext uri="{BB962C8B-B14F-4D97-AF65-F5344CB8AC3E}">
        <p14:creationId xmlns:p14="http://schemas.microsoft.com/office/powerpoint/2010/main" val="983608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Main</a:t>
            </a:r>
            <a:r>
              <a:rPr lang="cs-CZ" dirty="0" smtClean="0"/>
              <a:t> </a:t>
            </a:r>
            <a:r>
              <a:rPr lang="cs-CZ" dirty="0" err="1" smtClean="0"/>
              <a:t>Features</a:t>
            </a:r>
            <a:r>
              <a:rPr lang="cs-CZ" dirty="0" smtClean="0"/>
              <a:t> of ISO 27001, 27002</a:t>
            </a:r>
            <a:endParaRPr lang="cs-CZ" dirty="0"/>
          </a:p>
        </p:txBody>
      </p:sp>
      <p:sp>
        <p:nvSpPr>
          <p:cNvPr id="3" name="Zástupný symbol pro obsah 2"/>
          <p:cNvSpPr>
            <a:spLocks noGrp="1"/>
          </p:cNvSpPr>
          <p:nvPr>
            <p:ph idx="1"/>
          </p:nvPr>
        </p:nvSpPr>
        <p:spPr/>
        <p:txBody>
          <a:bodyPr/>
          <a:lstStyle/>
          <a:p>
            <a:pPr marL="0" indent="0" algn="just" fontAlgn="base">
              <a:buNone/>
            </a:pPr>
            <a:r>
              <a:rPr lang="en-US" b="1" dirty="0"/>
              <a:t>Risk analysis</a:t>
            </a:r>
          </a:p>
          <a:p>
            <a:pPr algn="just" fontAlgn="base"/>
            <a:r>
              <a:rPr lang="en-US" dirty="0"/>
              <a:t>The standard requires the company to conduct a security risk analysis periodically, whenever significant changes are proposed or </a:t>
            </a:r>
            <a:r>
              <a:rPr lang="en-US" dirty="0" smtClean="0"/>
              <a:t>established.</a:t>
            </a:r>
            <a:endParaRPr lang="cs-CZ" dirty="0" smtClean="0"/>
          </a:p>
          <a:p>
            <a:pPr algn="just" fontAlgn="base"/>
            <a:r>
              <a:rPr lang="en-US" dirty="0" smtClean="0"/>
              <a:t>For </a:t>
            </a:r>
            <a:r>
              <a:rPr lang="en-US" dirty="0"/>
              <a:t>this analysis to be done correctly, it is necessary to establish risk acceptance criteria as well as the definition of how these risks will be measured.</a:t>
            </a:r>
          </a:p>
          <a:p>
            <a:pPr algn="just" fontAlgn="base"/>
            <a:r>
              <a:rPr lang="en-US" dirty="0"/>
              <a:t>It should also be assessed the potential consequences of identified risks, as well as their likelihood and levels.</a:t>
            </a:r>
          </a:p>
          <a:p>
            <a:endParaRPr lang="cs-CZ" dirty="0"/>
          </a:p>
        </p:txBody>
      </p:sp>
    </p:spTree>
    <p:extLst>
      <p:ext uri="{BB962C8B-B14F-4D97-AF65-F5344CB8AC3E}">
        <p14:creationId xmlns:p14="http://schemas.microsoft.com/office/powerpoint/2010/main" val="4204576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Main</a:t>
            </a:r>
            <a:r>
              <a:rPr lang="cs-CZ" dirty="0"/>
              <a:t> </a:t>
            </a:r>
            <a:r>
              <a:rPr lang="cs-CZ" dirty="0" err="1"/>
              <a:t>Features</a:t>
            </a:r>
            <a:r>
              <a:rPr lang="cs-CZ" dirty="0"/>
              <a:t> of ISO 27001, 27002</a:t>
            </a:r>
          </a:p>
        </p:txBody>
      </p:sp>
      <p:sp>
        <p:nvSpPr>
          <p:cNvPr id="3" name="Zástupný symbol pro obsah 2"/>
          <p:cNvSpPr>
            <a:spLocks noGrp="1"/>
          </p:cNvSpPr>
          <p:nvPr>
            <p:ph idx="1"/>
          </p:nvPr>
        </p:nvSpPr>
        <p:spPr/>
        <p:txBody>
          <a:bodyPr>
            <a:normAutofit lnSpcReduction="10000"/>
          </a:bodyPr>
          <a:lstStyle/>
          <a:p>
            <a:pPr marL="0" indent="0" algn="just" fontAlgn="base">
              <a:buNone/>
            </a:pPr>
            <a:r>
              <a:rPr lang="en-US" b="1" dirty="0"/>
              <a:t>Top management commitment</a:t>
            </a:r>
          </a:p>
          <a:p>
            <a:pPr algn="just" fontAlgn="base"/>
            <a:r>
              <a:rPr lang="en-US" dirty="0"/>
              <a:t>The standard also requires senior management to demonstrate commitment to the ISMS, as well as being part of the company responsible for information security. Leaders are also responsible for ensuring that all resources for system deployment are available and allocated correctly, having the obligation to guide employees in order to make the system truly efficient.</a:t>
            </a:r>
          </a:p>
          <a:p>
            <a:pPr marL="0" indent="0" algn="just" fontAlgn="base">
              <a:buNone/>
            </a:pPr>
            <a:r>
              <a:rPr lang="en-US" b="1" dirty="0"/>
              <a:t>Definition of goals and strategies</a:t>
            </a:r>
          </a:p>
          <a:p>
            <a:pPr algn="just" fontAlgn="base"/>
            <a:r>
              <a:rPr lang="en-US" dirty="0"/>
              <a:t>During planning, the company needs to be very clear about what its security goals are and what strategies will be established to achieve those goals. The objectives, however, cannot be generic; they must be measurable and consider safety requirements.</a:t>
            </a:r>
          </a:p>
          <a:p>
            <a:endParaRPr lang="cs-CZ" dirty="0"/>
          </a:p>
        </p:txBody>
      </p:sp>
    </p:spTree>
    <p:extLst>
      <p:ext uri="{BB962C8B-B14F-4D97-AF65-F5344CB8AC3E}">
        <p14:creationId xmlns:p14="http://schemas.microsoft.com/office/powerpoint/2010/main" val="1954600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Main</a:t>
            </a:r>
            <a:r>
              <a:rPr lang="cs-CZ" dirty="0"/>
              <a:t> </a:t>
            </a:r>
            <a:r>
              <a:rPr lang="cs-CZ" dirty="0" err="1"/>
              <a:t>Features</a:t>
            </a:r>
            <a:r>
              <a:rPr lang="cs-CZ" dirty="0"/>
              <a:t> of ISO 27001, 27002</a:t>
            </a:r>
          </a:p>
        </p:txBody>
      </p:sp>
      <p:sp>
        <p:nvSpPr>
          <p:cNvPr id="3" name="Zástupný symbol pro obsah 2"/>
          <p:cNvSpPr>
            <a:spLocks noGrp="1"/>
          </p:cNvSpPr>
          <p:nvPr>
            <p:ph idx="1"/>
          </p:nvPr>
        </p:nvSpPr>
        <p:spPr/>
        <p:txBody>
          <a:bodyPr/>
          <a:lstStyle/>
          <a:p>
            <a:pPr marL="0" indent="0" algn="just" fontAlgn="base">
              <a:buNone/>
            </a:pPr>
            <a:r>
              <a:rPr lang="en-US" b="1" dirty="0"/>
              <a:t>Resources and competences</a:t>
            </a:r>
          </a:p>
          <a:p>
            <a:pPr algn="just" fontAlgn="base"/>
            <a:r>
              <a:rPr lang="en-US" dirty="0"/>
              <a:t>The organization must also ensure that all the resources needed not only for implementation but also for system maintenance are available. In addition, it is necessary to establish what the necessary skills are and to make sure that the persons responsible are qualified enough, even with supporting documentation.</a:t>
            </a:r>
          </a:p>
          <a:p>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1490" y="4090349"/>
            <a:ext cx="3469178" cy="1951413"/>
          </a:xfrm>
          <a:prstGeom prst="rect">
            <a:avLst/>
          </a:prstGeom>
        </p:spPr>
      </p:pic>
    </p:spTree>
    <p:extLst>
      <p:ext uri="{BB962C8B-B14F-4D97-AF65-F5344CB8AC3E}">
        <p14:creationId xmlns:p14="http://schemas.microsoft.com/office/powerpoint/2010/main" val="2327101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Main</a:t>
            </a:r>
            <a:r>
              <a:rPr lang="cs-CZ" dirty="0"/>
              <a:t> </a:t>
            </a:r>
            <a:r>
              <a:rPr lang="cs-CZ" dirty="0" err="1"/>
              <a:t>Features</a:t>
            </a:r>
            <a:r>
              <a:rPr lang="cs-CZ" dirty="0"/>
              <a:t> of ISO 27001, 27002</a:t>
            </a:r>
          </a:p>
        </p:txBody>
      </p:sp>
      <p:sp>
        <p:nvSpPr>
          <p:cNvPr id="3" name="Zástupný symbol pro obsah 2"/>
          <p:cNvSpPr>
            <a:spLocks noGrp="1"/>
          </p:cNvSpPr>
          <p:nvPr>
            <p:ph idx="1"/>
          </p:nvPr>
        </p:nvSpPr>
        <p:spPr/>
        <p:txBody>
          <a:bodyPr/>
          <a:lstStyle/>
          <a:p>
            <a:pPr marL="0" indent="0" algn="just" fontAlgn="base">
              <a:buNone/>
            </a:pPr>
            <a:r>
              <a:rPr lang="en-US" b="1" dirty="0"/>
              <a:t>Documenting the information</a:t>
            </a:r>
          </a:p>
          <a:p>
            <a:pPr algn="just" fontAlgn="base"/>
            <a:r>
              <a:rPr lang="en-US" dirty="0"/>
              <a:t>The standard requires all information to be properly documented, with identification, definition and format. The information needs an update whenever there is a change in the initial definitions of the project, being necessary the changes to be approved, before being formalized and consolidated.</a:t>
            </a:r>
          </a:p>
          <a:p>
            <a:pPr marL="0" indent="0" algn="just" fontAlgn="base">
              <a:buNone/>
            </a:pPr>
            <a:r>
              <a:rPr lang="en-US" b="1" dirty="0"/>
              <a:t>Tracking the performance</a:t>
            </a:r>
          </a:p>
          <a:p>
            <a:pPr algn="just" fontAlgn="base"/>
            <a:r>
              <a:rPr lang="en-US" dirty="0"/>
              <a:t>At that moment, the objectives defined in previous steps should be measured and monitored, through indicators that allow an analysis of efficiency of the system.</a:t>
            </a:r>
          </a:p>
          <a:p>
            <a:endParaRPr lang="cs-CZ" dirty="0"/>
          </a:p>
        </p:txBody>
      </p:sp>
    </p:spTree>
    <p:extLst>
      <p:ext uri="{BB962C8B-B14F-4D97-AF65-F5344CB8AC3E}">
        <p14:creationId xmlns:p14="http://schemas.microsoft.com/office/powerpoint/2010/main" val="1733988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ITIL</a:t>
            </a:r>
            <a:endParaRPr lang="cs-CZ" dirty="0"/>
          </a:p>
        </p:txBody>
      </p:sp>
      <p:sp>
        <p:nvSpPr>
          <p:cNvPr id="3" name="Zástupný symbol pro obsah 2"/>
          <p:cNvSpPr>
            <a:spLocks noGrp="1"/>
          </p:cNvSpPr>
          <p:nvPr>
            <p:ph idx="1"/>
          </p:nvPr>
        </p:nvSpPr>
        <p:spPr/>
        <p:txBody>
          <a:bodyPr>
            <a:normAutofit fontScale="92500" lnSpcReduction="10000"/>
          </a:bodyPr>
          <a:lstStyle/>
          <a:p>
            <a:pPr algn="just"/>
            <a:r>
              <a:rPr lang="en-US" dirty="0"/>
              <a:t>ITIL has become the de facto standard in IT service management. </a:t>
            </a:r>
            <a:endParaRPr lang="cs-CZ" dirty="0" smtClean="0"/>
          </a:p>
          <a:p>
            <a:pPr algn="just"/>
            <a:r>
              <a:rPr lang="en-US" dirty="0" smtClean="0"/>
              <a:t>It </a:t>
            </a:r>
            <a:r>
              <a:rPr lang="en-US" dirty="0"/>
              <a:t>helps organizations in all kinds of industries offer their services in a quality-driven and economical way. </a:t>
            </a:r>
            <a:endParaRPr lang="cs-CZ" dirty="0" smtClean="0"/>
          </a:p>
          <a:p>
            <a:pPr algn="just"/>
            <a:r>
              <a:rPr lang="en-US" dirty="0" smtClean="0"/>
              <a:t>The </a:t>
            </a:r>
            <a:r>
              <a:rPr lang="en-US" dirty="0"/>
              <a:t>most recent version of the ITIL framework, ITIL® 4, was released in February 2019. </a:t>
            </a:r>
            <a:endParaRPr lang="cs-CZ" dirty="0" smtClean="0"/>
          </a:p>
          <a:p>
            <a:pPr algn="just"/>
            <a:r>
              <a:rPr lang="en-US" dirty="0" smtClean="0"/>
              <a:t>It’s </a:t>
            </a:r>
            <a:r>
              <a:rPr lang="en-US" dirty="0"/>
              <a:t>a significant update from ITIL V3 which was in widespread use for over a decade</a:t>
            </a:r>
            <a:r>
              <a:rPr lang="en-US" dirty="0" smtClean="0"/>
              <a:t>.</a:t>
            </a:r>
            <a:endParaRPr lang="en-US" dirty="0"/>
          </a:p>
          <a:p>
            <a:pPr algn="just"/>
            <a:r>
              <a:rPr lang="en-US" dirty="0"/>
              <a:t>Whether you’re already on your certification journey or you’re just researching the field of IT service, before you start preparing for the ITIL exams, it's helpful to learn the basic ITIL concepts and terms, as well as ITIL processes, to become familiar with the core components of the exam. </a:t>
            </a:r>
            <a:endParaRPr lang="cs-CZ" dirty="0" smtClean="0"/>
          </a:p>
          <a:p>
            <a:pPr algn="just"/>
            <a:r>
              <a:rPr lang="en-US" dirty="0" smtClean="0"/>
              <a:t>So </a:t>
            </a:r>
            <a:r>
              <a:rPr lang="en-US" dirty="0"/>
              <a:t>if you’re wondering what is ITIL exactly, and what are the specific ITIL concepts and processes, you’re in the right place.</a:t>
            </a:r>
            <a:endParaRPr lang="cs-CZ" dirty="0"/>
          </a:p>
        </p:txBody>
      </p:sp>
    </p:spTree>
    <p:extLst>
      <p:ext uri="{BB962C8B-B14F-4D97-AF65-F5344CB8AC3E}">
        <p14:creationId xmlns:p14="http://schemas.microsoft.com/office/powerpoint/2010/main" val="11495438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ITIL</a:t>
            </a:r>
          </a:p>
        </p:txBody>
      </p:sp>
      <p:sp>
        <p:nvSpPr>
          <p:cNvPr id="3" name="Zástupný symbol pro obsah 2"/>
          <p:cNvSpPr>
            <a:spLocks noGrp="1"/>
          </p:cNvSpPr>
          <p:nvPr>
            <p:ph idx="1"/>
          </p:nvPr>
        </p:nvSpPr>
        <p:spPr/>
        <p:txBody>
          <a:bodyPr/>
          <a:lstStyle/>
          <a:p>
            <a:pPr algn="just"/>
            <a:r>
              <a:rPr lang="en-US" dirty="0"/>
              <a:t>ITIL stands for Information Technology Infrastructure Library. </a:t>
            </a:r>
            <a:endParaRPr lang="cs-CZ" dirty="0" smtClean="0"/>
          </a:p>
          <a:p>
            <a:pPr marL="0" indent="0" algn="just">
              <a:buNone/>
            </a:pPr>
            <a:endParaRPr lang="cs-CZ" dirty="0" smtClean="0"/>
          </a:p>
          <a:p>
            <a:pPr algn="just"/>
            <a:r>
              <a:rPr lang="en-US" dirty="0" smtClean="0"/>
              <a:t>It </a:t>
            </a:r>
            <a:r>
              <a:rPr lang="en-US" dirty="0"/>
              <a:t>is a set of best practices for delivering IT services—it standardizes the selection, planning, delivery, and support of IT services to maximize efficiency and maintain predictable levels of service. </a:t>
            </a:r>
            <a:endParaRPr lang="cs-CZ" dirty="0" smtClean="0"/>
          </a:p>
          <a:p>
            <a:pPr marL="0" indent="0" algn="just">
              <a:buNone/>
            </a:pPr>
            <a:endParaRPr lang="cs-CZ" dirty="0" smtClean="0"/>
          </a:p>
          <a:p>
            <a:pPr algn="just"/>
            <a:r>
              <a:rPr lang="en-US" dirty="0" smtClean="0"/>
              <a:t>It </a:t>
            </a:r>
            <a:r>
              <a:rPr lang="en-US" dirty="0"/>
              <a:t>has roots going back to the 1980s in the United Kingdom as a government initiative, and the framework is now covered in five books that are updated periodically. (There were originally 30 books</a:t>
            </a:r>
            <a:r>
              <a:rPr lang="en-US" dirty="0" smtClean="0"/>
              <a:t>!)</a:t>
            </a:r>
            <a:r>
              <a:rPr lang="cs-CZ" dirty="0" smtClean="0"/>
              <a:t>.</a:t>
            </a:r>
            <a:endParaRPr lang="cs-CZ" dirty="0"/>
          </a:p>
        </p:txBody>
      </p:sp>
    </p:spTree>
    <p:extLst>
      <p:ext uri="{BB962C8B-B14F-4D97-AF65-F5344CB8AC3E}">
        <p14:creationId xmlns:p14="http://schemas.microsoft.com/office/powerpoint/2010/main" val="2941965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Concept</a:t>
            </a:r>
            <a:r>
              <a:rPr lang="cs-CZ" dirty="0" smtClean="0"/>
              <a:t> of ITIL</a:t>
            </a:r>
            <a:endParaRPr lang="cs-CZ" dirty="0"/>
          </a:p>
        </p:txBody>
      </p:sp>
      <p:sp>
        <p:nvSpPr>
          <p:cNvPr id="3" name="Zástupný symbol pro obsah 2"/>
          <p:cNvSpPr>
            <a:spLocks noGrp="1"/>
          </p:cNvSpPr>
          <p:nvPr>
            <p:ph idx="1"/>
          </p:nvPr>
        </p:nvSpPr>
        <p:spPr/>
        <p:txBody>
          <a:bodyPr/>
          <a:lstStyle/>
          <a:p>
            <a:pPr algn="just"/>
            <a:r>
              <a:rPr lang="en-US" dirty="0"/>
              <a:t>ITIL has several key principles that are realized through five core components. </a:t>
            </a:r>
            <a:endParaRPr lang="cs-CZ" dirty="0" smtClean="0"/>
          </a:p>
          <a:p>
            <a:pPr marL="0" indent="0" algn="just">
              <a:buNone/>
            </a:pPr>
            <a:r>
              <a:rPr lang="en-US" dirty="0" smtClean="0"/>
              <a:t>Some </a:t>
            </a:r>
            <a:r>
              <a:rPr lang="en-US" dirty="0"/>
              <a:t>key ITIL concepts and principles are:</a:t>
            </a:r>
          </a:p>
          <a:p>
            <a:pPr algn="just"/>
            <a:r>
              <a:rPr lang="cs-CZ" dirty="0"/>
              <a:t>d</a:t>
            </a:r>
            <a:r>
              <a:rPr lang="en-US" dirty="0" err="1" smtClean="0"/>
              <a:t>elivering</a:t>
            </a:r>
            <a:r>
              <a:rPr lang="en-US" dirty="0" smtClean="0"/>
              <a:t> </a:t>
            </a:r>
            <a:r>
              <a:rPr lang="en-US" dirty="0"/>
              <a:t>maximum value to </a:t>
            </a:r>
            <a:r>
              <a:rPr lang="en-US" dirty="0" smtClean="0"/>
              <a:t>customers</a:t>
            </a:r>
            <a:r>
              <a:rPr lang="cs-CZ" dirty="0"/>
              <a:t>,</a:t>
            </a:r>
            <a:endParaRPr lang="en-US" dirty="0"/>
          </a:p>
          <a:p>
            <a:pPr algn="just"/>
            <a:r>
              <a:rPr lang="cs-CZ" dirty="0"/>
              <a:t>o</a:t>
            </a:r>
            <a:r>
              <a:rPr lang="en-US" dirty="0" err="1" smtClean="0"/>
              <a:t>ptimizing</a:t>
            </a:r>
            <a:r>
              <a:rPr lang="en-US" dirty="0" smtClean="0"/>
              <a:t> </a:t>
            </a:r>
            <a:r>
              <a:rPr lang="en-US" dirty="0"/>
              <a:t>resources and </a:t>
            </a:r>
            <a:r>
              <a:rPr lang="en-US" dirty="0" smtClean="0"/>
              <a:t>capabilities</a:t>
            </a:r>
            <a:r>
              <a:rPr lang="cs-CZ" dirty="0"/>
              <a:t>,</a:t>
            </a:r>
            <a:endParaRPr lang="en-US" dirty="0"/>
          </a:p>
          <a:p>
            <a:pPr algn="just"/>
            <a:r>
              <a:rPr lang="cs-CZ" dirty="0"/>
              <a:t>o</a:t>
            </a:r>
            <a:r>
              <a:rPr lang="en-US" dirty="0" err="1" smtClean="0"/>
              <a:t>ffering</a:t>
            </a:r>
            <a:r>
              <a:rPr lang="en-US" dirty="0" smtClean="0"/>
              <a:t> </a:t>
            </a:r>
            <a:r>
              <a:rPr lang="en-US" dirty="0"/>
              <a:t>services that are useful and </a:t>
            </a:r>
            <a:r>
              <a:rPr lang="en-US" dirty="0" smtClean="0"/>
              <a:t>reliable</a:t>
            </a:r>
            <a:r>
              <a:rPr lang="cs-CZ" dirty="0"/>
              <a:t>,</a:t>
            </a:r>
            <a:endParaRPr lang="en-US" dirty="0"/>
          </a:p>
          <a:p>
            <a:pPr algn="just"/>
            <a:r>
              <a:rPr lang="cs-CZ" dirty="0"/>
              <a:t>p</a:t>
            </a:r>
            <a:r>
              <a:rPr lang="en-US" dirty="0" err="1" smtClean="0"/>
              <a:t>lanning</a:t>
            </a:r>
            <a:r>
              <a:rPr lang="en-US" dirty="0" smtClean="0"/>
              <a:t> </a:t>
            </a:r>
            <a:r>
              <a:rPr lang="en-US" dirty="0"/>
              <a:t>processes with specific goals in </a:t>
            </a:r>
            <a:r>
              <a:rPr lang="en-US" dirty="0" smtClean="0"/>
              <a:t>mind</a:t>
            </a:r>
            <a:r>
              <a:rPr lang="cs-CZ" dirty="0"/>
              <a:t>,</a:t>
            </a:r>
            <a:endParaRPr lang="en-US" dirty="0"/>
          </a:p>
          <a:p>
            <a:pPr algn="just"/>
            <a:r>
              <a:rPr lang="cs-CZ" dirty="0"/>
              <a:t>d</a:t>
            </a:r>
            <a:r>
              <a:rPr lang="en-US" dirty="0" err="1" smtClean="0"/>
              <a:t>efining</a:t>
            </a:r>
            <a:r>
              <a:rPr lang="en-US" dirty="0" smtClean="0"/>
              <a:t> </a:t>
            </a:r>
            <a:r>
              <a:rPr lang="en-US" dirty="0"/>
              <a:t>roles clearly for each </a:t>
            </a:r>
            <a:r>
              <a:rPr lang="en-US" dirty="0" smtClean="0"/>
              <a:t>task</a:t>
            </a:r>
            <a:r>
              <a:rPr lang="cs-CZ" dirty="0" smtClean="0"/>
              <a:t>,</a:t>
            </a:r>
            <a:endParaRPr lang="en-US" dirty="0"/>
          </a:p>
          <a:p>
            <a:pPr algn="just"/>
            <a:r>
              <a:rPr lang="cs-CZ" dirty="0"/>
              <a:t>b</a:t>
            </a:r>
            <a:r>
              <a:rPr lang="en-US" dirty="0" err="1" smtClean="0"/>
              <a:t>efore</a:t>
            </a:r>
            <a:r>
              <a:rPr lang="en-US" dirty="0" smtClean="0"/>
              <a:t> </a:t>
            </a:r>
            <a:r>
              <a:rPr lang="en-US" dirty="0"/>
              <a:t>we get to the five core components of ITIL concepts, let’s define some important ITIL terms.</a:t>
            </a:r>
          </a:p>
          <a:p>
            <a:endParaRPr lang="cs-CZ" dirty="0"/>
          </a:p>
        </p:txBody>
      </p:sp>
    </p:spTree>
    <p:extLst>
      <p:ext uri="{BB962C8B-B14F-4D97-AF65-F5344CB8AC3E}">
        <p14:creationId xmlns:p14="http://schemas.microsoft.com/office/powerpoint/2010/main" val="3130492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Key</a:t>
            </a:r>
            <a:r>
              <a:rPr lang="cs-CZ" dirty="0"/>
              <a:t> ITIL </a:t>
            </a:r>
            <a:r>
              <a:rPr lang="cs-CZ" dirty="0" err="1"/>
              <a:t>Terms</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lgn="just">
              <a:buNone/>
            </a:pPr>
            <a:r>
              <a:rPr lang="en-US" b="1" dirty="0"/>
              <a:t>Capabilities</a:t>
            </a:r>
          </a:p>
          <a:p>
            <a:pPr algn="just"/>
            <a:r>
              <a:rPr lang="en-US" dirty="0"/>
              <a:t>The specialized skills or abilities an organization applies to resources in order to create value.</a:t>
            </a:r>
          </a:p>
          <a:p>
            <a:pPr marL="0" indent="0" algn="just">
              <a:buNone/>
            </a:pPr>
            <a:r>
              <a:rPr lang="en-US" b="1" dirty="0"/>
              <a:t>Functions</a:t>
            </a:r>
          </a:p>
          <a:p>
            <a:pPr algn="just"/>
            <a:r>
              <a:rPr lang="en-US" dirty="0"/>
              <a:t>Self-contained subsets of an organization intended to accomplish specific tasks. They usually take the form of a group of people and the tools they use.</a:t>
            </a:r>
          </a:p>
          <a:p>
            <a:pPr marL="0" indent="0" algn="just">
              <a:buNone/>
            </a:pPr>
            <a:r>
              <a:rPr lang="en-US" b="1" dirty="0"/>
              <a:t>Processes</a:t>
            </a:r>
          </a:p>
          <a:p>
            <a:pPr marL="0" indent="0" algn="just">
              <a:buNone/>
            </a:pPr>
            <a:r>
              <a:rPr lang="en-US" dirty="0"/>
              <a:t>Structured sets of activities designed to achieve a specific objective. The four basic characteristics of processes are:</a:t>
            </a:r>
          </a:p>
          <a:p>
            <a:pPr algn="just"/>
            <a:r>
              <a:rPr lang="cs-CZ" dirty="0"/>
              <a:t>t</a:t>
            </a:r>
            <a:r>
              <a:rPr lang="en-US" dirty="0" smtClean="0"/>
              <a:t>hey </a:t>
            </a:r>
            <a:r>
              <a:rPr lang="en-US" dirty="0"/>
              <a:t>transform inputs into </a:t>
            </a:r>
            <a:r>
              <a:rPr lang="en-US" dirty="0" smtClean="0"/>
              <a:t>outputs</a:t>
            </a:r>
            <a:r>
              <a:rPr lang="cs-CZ" dirty="0" smtClean="0"/>
              <a:t>,</a:t>
            </a:r>
            <a:endParaRPr lang="en-US" dirty="0"/>
          </a:p>
          <a:p>
            <a:pPr algn="just"/>
            <a:r>
              <a:rPr lang="cs-CZ" dirty="0"/>
              <a:t>t</a:t>
            </a:r>
            <a:r>
              <a:rPr lang="en-US" dirty="0" smtClean="0"/>
              <a:t>hey </a:t>
            </a:r>
            <a:r>
              <a:rPr lang="en-US" dirty="0"/>
              <a:t>deliver results to a specific customer or </a:t>
            </a:r>
            <a:r>
              <a:rPr lang="en-US" dirty="0" smtClean="0"/>
              <a:t>stakeholder</a:t>
            </a:r>
            <a:r>
              <a:rPr lang="cs-CZ" dirty="0" smtClean="0"/>
              <a:t>,</a:t>
            </a:r>
            <a:endParaRPr lang="en-US" dirty="0"/>
          </a:p>
          <a:p>
            <a:pPr algn="just"/>
            <a:r>
              <a:rPr lang="cs-CZ" dirty="0"/>
              <a:t>t</a:t>
            </a:r>
            <a:r>
              <a:rPr lang="en-US" dirty="0" smtClean="0"/>
              <a:t>hey </a:t>
            </a:r>
            <a:r>
              <a:rPr lang="en-US" dirty="0"/>
              <a:t>are </a:t>
            </a:r>
            <a:r>
              <a:rPr lang="en-US" dirty="0" smtClean="0"/>
              <a:t>measurable</a:t>
            </a:r>
            <a:r>
              <a:rPr lang="cs-CZ" dirty="0" smtClean="0"/>
              <a:t>,</a:t>
            </a:r>
            <a:endParaRPr lang="en-US" dirty="0"/>
          </a:p>
          <a:p>
            <a:pPr algn="just"/>
            <a:r>
              <a:rPr lang="cs-CZ" dirty="0"/>
              <a:t>t</a:t>
            </a:r>
            <a:r>
              <a:rPr lang="en-US" dirty="0" smtClean="0"/>
              <a:t>hey </a:t>
            </a:r>
            <a:r>
              <a:rPr lang="en-US" dirty="0"/>
              <a:t>are triggered by specific </a:t>
            </a:r>
            <a:r>
              <a:rPr lang="en-US" dirty="0" smtClean="0"/>
              <a:t>events</a:t>
            </a:r>
            <a:r>
              <a:rPr lang="cs-CZ" dirty="0" smtClean="0"/>
              <a:t>.</a:t>
            </a:r>
            <a:endParaRPr lang="en-US" dirty="0"/>
          </a:p>
          <a:p>
            <a:endParaRPr lang="cs-CZ" dirty="0"/>
          </a:p>
        </p:txBody>
      </p:sp>
    </p:spTree>
    <p:extLst>
      <p:ext uri="{BB962C8B-B14F-4D97-AF65-F5344CB8AC3E}">
        <p14:creationId xmlns:p14="http://schemas.microsoft.com/office/powerpoint/2010/main" val="3171749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Information </a:t>
            </a:r>
            <a:r>
              <a:rPr lang="cs-CZ" dirty="0" err="1"/>
              <a:t>S</a:t>
            </a:r>
            <a:r>
              <a:rPr lang="cs-CZ" dirty="0" err="1" smtClean="0"/>
              <a:t>ecurity</a:t>
            </a:r>
            <a:r>
              <a:rPr lang="cs-CZ" dirty="0" smtClean="0"/>
              <a:t> </a:t>
            </a:r>
            <a:r>
              <a:rPr lang="cs-CZ" dirty="0"/>
              <a:t>M</a:t>
            </a:r>
            <a:r>
              <a:rPr lang="cs-CZ" dirty="0" smtClean="0"/>
              <a:t>anagement </a:t>
            </a:r>
            <a:r>
              <a:rPr lang="cs-CZ" dirty="0" err="1"/>
              <a:t>S</a:t>
            </a:r>
            <a:r>
              <a:rPr lang="cs-CZ" dirty="0" err="1" smtClean="0"/>
              <a:t>ystem</a:t>
            </a:r>
            <a:r>
              <a:rPr lang="cs-CZ" dirty="0" smtClean="0"/>
              <a:t> - ISMS</a:t>
            </a:r>
            <a:endParaRPr lang="cs-CZ" dirty="0"/>
          </a:p>
        </p:txBody>
      </p:sp>
      <p:sp>
        <p:nvSpPr>
          <p:cNvPr id="3" name="Zástupný symbol pro obsah 2"/>
          <p:cNvSpPr>
            <a:spLocks noGrp="1"/>
          </p:cNvSpPr>
          <p:nvPr>
            <p:ph idx="1"/>
          </p:nvPr>
        </p:nvSpPr>
        <p:spPr/>
        <p:txBody>
          <a:bodyPr/>
          <a:lstStyle/>
          <a:p>
            <a:pPr algn="just"/>
            <a:r>
              <a:rPr lang="en-US" dirty="0"/>
              <a:t>Every technology-driven business process is exposed to security and privacy threats. </a:t>
            </a:r>
            <a:endParaRPr lang="cs-CZ" dirty="0" smtClean="0"/>
          </a:p>
          <a:p>
            <a:pPr algn="just"/>
            <a:r>
              <a:rPr lang="en-US" dirty="0" smtClean="0"/>
              <a:t>Sophisticated </a:t>
            </a:r>
            <a:r>
              <a:rPr lang="en-US" dirty="0"/>
              <a:t>technologies are capable of combating cybersecurity attacks, but these aren’t enough: organizations must ensure that business processes, policies, and workforce behavior also minimize or mitigate these risks</a:t>
            </a:r>
            <a:r>
              <a:rPr lang="en-US" dirty="0" smtClean="0"/>
              <a:t>.</a:t>
            </a:r>
            <a:endParaRPr lang="en-US" dirty="0"/>
          </a:p>
          <a:p>
            <a:pPr algn="just"/>
            <a:r>
              <a:rPr lang="en-US" dirty="0"/>
              <a:t>Because this path is neither easy nor clear, companies adopt frameworks that help guide towards information security (InfoSec) best practices. </a:t>
            </a:r>
            <a:endParaRPr lang="cs-CZ" dirty="0" smtClean="0"/>
          </a:p>
          <a:p>
            <a:pPr algn="just"/>
            <a:r>
              <a:rPr lang="en-US" dirty="0" smtClean="0"/>
              <a:t>This </a:t>
            </a:r>
            <a:r>
              <a:rPr lang="en-US" dirty="0"/>
              <a:t>is where information security management systems come into play—let’s take a look.</a:t>
            </a:r>
            <a:endParaRPr lang="cs-CZ" dirty="0"/>
          </a:p>
        </p:txBody>
      </p:sp>
    </p:spTree>
    <p:extLst>
      <p:ext uri="{BB962C8B-B14F-4D97-AF65-F5344CB8AC3E}">
        <p14:creationId xmlns:p14="http://schemas.microsoft.com/office/powerpoint/2010/main" val="11585903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Key</a:t>
            </a:r>
            <a:r>
              <a:rPr lang="cs-CZ" dirty="0"/>
              <a:t> ITIL </a:t>
            </a:r>
            <a:r>
              <a:rPr lang="cs-CZ" dirty="0" err="1"/>
              <a:t>Terms</a:t>
            </a:r>
            <a:endParaRPr lang="cs-CZ" dirty="0"/>
          </a:p>
        </p:txBody>
      </p:sp>
      <p:sp>
        <p:nvSpPr>
          <p:cNvPr id="3" name="Zástupný symbol pro obsah 2"/>
          <p:cNvSpPr>
            <a:spLocks noGrp="1"/>
          </p:cNvSpPr>
          <p:nvPr>
            <p:ph idx="1"/>
          </p:nvPr>
        </p:nvSpPr>
        <p:spPr/>
        <p:txBody>
          <a:bodyPr/>
          <a:lstStyle/>
          <a:p>
            <a:pPr marL="0" indent="0" algn="just">
              <a:buNone/>
            </a:pPr>
            <a:r>
              <a:rPr lang="en-US" b="1" dirty="0"/>
              <a:t>Resources</a:t>
            </a:r>
          </a:p>
          <a:p>
            <a:pPr algn="just"/>
            <a:r>
              <a:rPr lang="en-US" dirty="0"/>
              <a:t>The raw materials that contribute to a service, such as money, equipment, time, and staff.</a:t>
            </a:r>
          </a:p>
          <a:p>
            <a:pPr marL="0" indent="0" algn="just">
              <a:buNone/>
            </a:pPr>
            <a:r>
              <a:rPr lang="en-US" b="1" dirty="0"/>
              <a:t>Roles</a:t>
            </a:r>
          </a:p>
          <a:p>
            <a:pPr algn="just"/>
            <a:r>
              <a:rPr lang="en-US" dirty="0"/>
              <a:t>Defined collections of responsibilities and privileges. Roles may be held by individuals or teams.</a:t>
            </a:r>
          </a:p>
          <a:p>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1258" y="4238798"/>
            <a:ext cx="3333750" cy="1905000"/>
          </a:xfrm>
          <a:prstGeom prst="rect">
            <a:avLst/>
          </a:prstGeom>
        </p:spPr>
      </p:pic>
    </p:spTree>
    <p:extLst>
      <p:ext uri="{BB962C8B-B14F-4D97-AF65-F5344CB8AC3E}">
        <p14:creationId xmlns:p14="http://schemas.microsoft.com/office/powerpoint/2010/main" val="2741341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Key</a:t>
            </a:r>
            <a:r>
              <a:rPr lang="cs-CZ" dirty="0"/>
              <a:t> ITIL </a:t>
            </a:r>
            <a:r>
              <a:rPr lang="cs-CZ" dirty="0" err="1"/>
              <a:t>Terms</a:t>
            </a:r>
            <a:endParaRPr lang="cs-CZ" dirty="0"/>
          </a:p>
        </p:txBody>
      </p:sp>
      <p:sp>
        <p:nvSpPr>
          <p:cNvPr id="3" name="Zástupný symbol pro obsah 2"/>
          <p:cNvSpPr>
            <a:spLocks noGrp="1"/>
          </p:cNvSpPr>
          <p:nvPr>
            <p:ph idx="1"/>
          </p:nvPr>
        </p:nvSpPr>
        <p:spPr/>
        <p:txBody>
          <a:bodyPr/>
          <a:lstStyle/>
          <a:p>
            <a:pPr marL="0" indent="0" algn="just">
              <a:buNone/>
            </a:pPr>
            <a:r>
              <a:rPr lang="en-US" b="1" dirty="0"/>
              <a:t>Service Assets</a:t>
            </a:r>
          </a:p>
          <a:p>
            <a:pPr algn="just"/>
            <a:r>
              <a:rPr lang="en-US" dirty="0"/>
              <a:t>Also known just as assets, these refer to the resources and capabilities that a service provider must allocate to offer a service.</a:t>
            </a:r>
          </a:p>
          <a:p>
            <a:pPr marL="0" indent="0" algn="just">
              <a:buNone/>
            </a:pPr>
            <a:r>
              <a:rPr lang="en-US" b="1" dirty="0"/>
              <a:t>Service Management</a:t>
            </a:r>
          </a:p>
          <a:p>
            <a:pPr algn="just"/>
            <a:r>
              <a:rPr lang="en-US" dirty="0"/>
              <a:t>Specialized capabilities for delivering value to customers in the form of services.</a:t>
            </a:r>
          </a:p>
          <a:p>
            <a:pPr marL="0" indent="0" algn="just">
              <a:buNone/>
            </a:pPr>
            <a:r>
              <a:rPr lang="en-US" b="1" dirty="0"/>
              <a:t>Services</a:t>
            </a:r>
          </a:p>
          <a:p>
            <a:pPr algn="just"/>
            <a:r>
              <a:rPr lang="en-US" dirty="0"/>
              <a:t>A means of delivering value to customers without requiring them to own specific costs and risks.</a:t>
            </a:r>
          </a:p>
          <a:p>
            <a:endParaRPr lang="cs-CZ" dirty="0"/>
          </a:p>
        </p:txBody>
      </p:sp>
    </p:spTree>
    <p:extLst>
      <p:ext uri="{BB962C8B-B14F-4D97-AF65-F5344CB8AC3E}">
        <p14:creationId xmlns:p14="http://schemas.microsoft.com/office/powerpoint/2010/main" val="16612317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Key</a:t>
            </a:r>
            <a:r>
              <a:rPr lang="cs-CZ" dirty="0"/>
              <a:t> ITIL </a:t>
            </a:r>
            <a:r>
              <a:rPr lang="cs-CZ" dirty="0" err="1"/>
              <a:t>Terms</a:t>
            </a:r>
            <a:endParaRPr lang="cs-CZ" dirty="0"/>
          </a:p>
        </p:txBody>
      </p:sp>
      <p:sp>
        <p:nvSpPr>
          <p:cNvPr id="3" name="Zástupný symbol pro obsah 2"/>
          <p:cNvSpPr>
            <a:spLocks noGrp="1"/>
          </p:cNvSpPr>
          <p:nvPr>
            <p:ph idx="1"/>
          </p:nvPr>
        </p:nvSpPr>
        <p:spPr/>
        <p:txBody>
          <a:bodyPr/>
          <a:lstStyle/>
          <a:p>
            <a:pPr marL="0" indent="0" algn="just">
              <a:buNone/>
            </a:pPr>
            <a:r>
              <a:rPr lang="en-US" b="1" dirty="0"/>
              <a:t>Value, Utility, and Warranty</a:t>
            </a:r>
          </a:p>
          <a:p>
            <a:pPr algn="just"/>
            <a:r>
              <a:rPr lang="en-US" dirty="0"/>
              <a:t>The value of the service consists of two components: utility and warranty. </a:t>
            </a:r>
            <a:endParaRPr lang="cs-CZ" dirty="0" smtClean="0"/>
          </a:p>
          <a:p>
            <a:pPr algn="just"/>
            <a:r>
              <a:rPr lang="en-US" dirty="0" smtClean="0"/>
              <a:t>Services </a:t>
            </a:r>
            <a:r>
              <a:rPr lang="en-US" dirty="0"/>
              <a:t>must offer both utility and warranty to have value. </a:t>
            </a:r>
            <a:endParaRPr lang="cs-CZ" dirty="0" smtClean="0"/>
          </a:p>
          <a:p>
            <a:pPr algn="just"/>
            <a:r>
              <a:rPr lang="en-US" dirty="0" smtClean="0"/>
              <a:t>Utility</a:t>
            </a:r>
            <a:r>
              <a:rPr lang="en-US" dirty="0"/>
              <a:t>, also called fitness for purpose, refers to the ability of the service to remove constraints or increase the performance of the customer. </a:t>
            </a:r>
            <a:endParaRPr lang="cs-CZ" dirty="0" smtClean="0"/>
          </a:p>
          <a:p>
            <a:pPr algn="just"/>
            <a:r>
              <a:rPr lang="en-US" dirty="0" smtClean="0"/>
              <a:t>Warranty</a:t>
            </a:r>
            <a:r>
              <a:rPr lang="en-US" dirty="0"/>
              <a:t>, also called fitness for use, is the ability of the service to operate reliably.</a:t>
            </a:r>
          </a:p>
          <a:p>
            <a:pPr algn="just"/>
            <a:r>
              <a:rPr lang="en-US" dirty="0"/>
              <a:t>As discussed above, let's dive into the five core components of ITIL concepts.</a:t>
            </a:r>
          </a:p>
          <a:p>
            <a:endParaRPr lang="cs-CZ" dirty="0"/>
          </a:p>
        </p:txBody>
      </p:sp>
    </p:spTree>
    <p:extLst>
      <p:ext uri="{BB962C8B-B14F-4D97-AF65-F5344CB8AC3E}">
        <p14:creationId xmlns:p14="http://schemas.microsoft.com/office/powerpoint/2010/main" val="12544678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ITIL Framework</a:t>
            </a:r>
            <a:endParaRPr lang="cs-CZ" dirty="0"/>
          </a:p>
        </p:txBody>
      </p:sp>
      <p:sp>
        <p:nvSpPr>
          <p:cNvPr id="3" name="Zástupný symbol pro obsah 2"/>
          <p:cNvSpPr>
            <a:spLocks noGrp="1"/>
          </p:cNvSpPr>
          <p:nvPr>
            <p:ph idx="1"/>
          </p:nvPr>
        </p:nvSpPr>
        <p:spPr/>
        <p:txBody>
          <a:bodyPr/>
          <a:lstStyle/>
          <a:p>
            <a:pPr marL="0" indent="0" algn="just">
              <a:buNone/>
            </a:pPr>
            <a:r>
              <a:rPr lang="en-US" dirty="0"/>
              <a:t>The framework of ITIL is divided into five broad stages or categories:</a:t>
            </a:r>
          </a:p>
          <a:p>
            <a:pPr algn="just"/>
            <a:r>
              <a:rPr lang="en-US" dirty="0" smtClean="0"/>
              <a:t>Service Strategy</a:t>
            </a:r>
            <a:r>
              <a:rPr lang="cs-CZ" dirty="0" smtClean="0"/>
              <a:t>,</a:t>
            </a:r>
            <a:endParaRPr lang="en-US" dirty="0"/>
          </a:p>
          <a:p>
            <a:pPr algn="just"/>
            <a:r>
              <a:rPr lang="en-US" dirty="0" smtClean="0"/>
              <a:t>Service Design</a:t>
            </a:r>
            <a:r>
              <a:rPr lang="cs-CZ" dirty="0" smtClean="0"/>
              <a:t>,</a:t>
            </a:r>
            <a:endParaRPr lang="en-US" dirty="0"/>
          </a:p>
          <a:p>
            <a:pPr algn="just"/>
            <a:r>
              <a:rPr lang="en-US" dirty="0" smtClean="0"/>
              <a:t>Service Transition</a:t>
            </a:r>
            <a:r>
              <a:rPr lang="cs-CZ" dirty="0" smtClean="0"/>
              <a:t>,</a:t>
            </a:r>
            <a:endParaRPr lang="en-US" dirty="0"/>
          </a:p>
          <a:p>
            <a:pPr algn="just"/>
            <a:r>
              <a:rPr lang="en-US" dirty="0" smtClean="0"/>
              <a:t>Service Operation</a:t>
            </a:r>
            <a:r>
              <a:rPr lang="cs-CZ" dirty="0" smtClean="0"/>
              <a:t>,</a:t>
            </a:r>
            <a:endParaRPr lang="en-US" dirty="0"/>
          </a:p>
          <a:p>
            <a:pPr algn="just"/>
            <a:r>
              <a:rPr lang="en-US" dirty="0" smtClean="0"/>
              <a:t>Continual </a:t>
            </a:r>
            <a:r>
              <a:rPr lang="en-US" dirty="0"/>
              <a:t>Service </a:t>
            </a:r>
            <a:r>
              <a:rPr lang="en-US" dirty="0" smtClean="0"/>
              <a:t>Improvement</a:t>
            </a:r>
            <a:r>
              <a:rPr lang="cs-CZ" dirty="0" smtClean="0"/>
              <a:t>.</a:t>
            </a:r>
            <a:endParaRPr lang="en-US" dirty="0"/>
          </a:p>
          <a:p>
            <a:endParaRPr lang="cs-CZ" dirty="0"/>
          </a:p>
        </p:txBody>
      </p:sp>
    </p:spTree>
    <p:extLst>
      <p:ext uri="{BB962C8B-B14F-4D97-AF65-F5344CB8AC3E}">
        <p14:creationId xmlns:p14="http://schemas.microsoft.com/office/powerpoint/2010/main" val="18640293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ITIL Framework</a:t>
            </a:r>
          </a:p>
        </p:txBody>
      </p:sp>
      <p:pic>
        <p:nvPicPr>
          <p:cNvPr id="1026" name="Picture 2" descr="Core Concepts of ITIL"/>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52200" y="1338350"/>
            <a:ext cx="4343846" cy="46740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9928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ITIL </a:t>
            </a:r>
            <a:r>
              <a:rPr lang="cs-CZ" dirty="0" smtClean="0"/>
              <a:t>Framework – </a:t>
            </a:r>
            <a:r>
              <a:rPr lang="cs-CZ" dirty="0" err="1" smtClean="0"/>
              <a:t>Service</a:t>
            </a:r>
            <a:r>
              <a:rPr lang="cs-CZ" dirty="0" smtClean="0"/>
              <a:t> </a:t>
            </a:r>
            <a:r>
              <a:rPr lang="cs-CZ" dirty="0" err="1" smtClean="0"/>
              <a:t>Strategy</a:t>
            </a:r>
            <a:endParaRPr lang="cs-CZ" dirty="0"/>
          </a:p>
        </p:txBody>
      </p:sp>
      <p:sp>
        <p:nvSpPr>
          <p:cNvPr id="3" name="Zástupný symbol pro obsah 2"/>
          <p:cNvSpPr>
            <a:spLocks noGrp="1"/>
          </p:cNvSpPr>
          <p:nvPr>
            <p:ph idx="1"/>
          </p:nvPr>
        </p:nvSpPr>
        <p:spPr/>
        <p:txBody>
          <a:bodyPr/>
          <a:lstStyle/>
          <a:p>
            <a:pPr algn="just"/>
            <a:r>
              <a:rPr lang="en-US" dirty="0"/>
              <a:t>The purpose of Service Strategy is to provide a strategy for the service lifecycle. </a:t>
            </a:r>
            <a:endParaRPr lang="cs-CZ" dirty="0" smtClean="0"/>
          </a:p>
          <a:p>
            <a:pPr algn="just"/>
            <a:r>
              <a:rPr lang="en-US" dirty="0" smtClean="0"/>
              <a:t>The </a:t>
            </a:r>
            <a:r>
              <a:rPr lang="en-US" dirty="0"/>
              <a:t>strategy should be in sync with business objectives. </a:t>
            </a:r>
            <a:endParaRPr lang="cs-CZ" dirty="0" smtClean="0"/>
          </a:p>
          <a:p>
            <a:pPr algn="just"/>
            <a:r>
              <a:rPr lang="en-US" dirty="0" smtClean="0"/>
              <a:t>The </a:t>
            </a:r>
            <a:r>
              <a:rPr lang="en-US" dirty="0"/>
              <a:t>utility and warranty of this component are designed to ensure that the service is fit for purpose and fit for use, respectively. </a:t>
            </a:r>
            <a:endParaRPr lang="cs-CZ" dirty="0" smtClean="0"/>
          </a:p>
          <a:p>
            <a:pPr algn="just"/>
            <a:r>
              <a:rPr lang="en-US" dirty="0" smtClean="0"/>
              <a:t>Ensuring </a:t>
            </a:r>
            <a:r>
              <a:rPr lang="en-US" dirty="0"/>
              <a:t>this is important, as these two components are what add value to the delivery of services to customers.</a:t>
            </a:r>
          </a:p>
          <a:p>
            <a:pPr algn="just"/>
            <a:r>
              <a:rPr lang="en-US" dirty="0"/>
              <a:t>As mentioned above, each major category has subcategories. </a:t>
            </a:r>
            <a:endParaRPr lang="cs-CZ" dirty="0" smtClean="0"/>
          </a:p>
          <a:p>
            <a:pPr marL="0" indent="0">
              <a:buNone/>
            </a:pPr>
            <a:endParaRPr lang="cs-CZ" dirty="0"/>
          </a:p>
        </p:txBody>
      </p:sp>
    </p:spTree>
    <p:extLst>
      <p:ext uri="{BB962C8B-B14F-4D97-AF65-F5344CB8AC3E}">
        <p14:creationId xmlns:p14="http://schemas.microsoft.com/office/powerpoint/2010/main" val="9593971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ITIL Framework – </a:t>
            </a:r>
            <a:r>
              <a:rPr lang="cs-CZ" dirty="0" err="1"/>
              <a:t>Service</a:t>
            </a:r>
            <a:r>
              <a:rPr lang="cs-CZ" dirty="0"/>
              <a:t> </a:t>
            </a:r>
            <a:r>
              <a:rPr lang="cs-CZ" dirty="0" err="1"/>
              <a:t>Strategy</a:t>
            </a:r>
            <a:endParaRPr lang="cs-CZ" dirty="0"/>
          </a:p>
        </p:txBody>
      </p:sp>
      <p:sp>
        <p:nvSpPr>
          <p:cNvPr id="3" name="Zástupný symbol pro obsah 2"/>
          <p:cNvSpPr>
            <a:spLocks noGrp="1"/>
          </p:cNvSpPr>
          <p:nvPr>
            <p:ph idx="1"/>
          </p:nvPr>
        </p:nvSpPr>
        <p:spPr/>
        <p:txBody>
          <a:bodyPr/>
          <a:lstStyle/>
          <a:p>
            <a:pPr algn="just"/>
            <a:r>
              <a:rPr lang="en-US" dirty="0"/>
              <a:t>As mentioned above, each major category has subcategories. </a:t>
            </a:r>
            <a:endParaRPr lang="cs-CZ" dirty="0" smtClean="0"/>
          </a:p>
          <a:p>
            <a:pPr algn="just"/>
            <a:r>
              <a:rPr lang="en-US" dirty="0" smtClean="0"/>
              <a:t>Within </a:t>
            </a:r>
            <a:r>
              <a:rPr lang="en-US" dirty="0"/>
              <a:t>the category of Service Strategy, there are four subcategories.</a:t>
            </a:r>
          </a:p>
          <a:p>
            <a:pPr marL="0" indent="0" algn="just">
              <a:buNone/>
            </a:pPr>
            <a:r>
              <a:rPr lang="en-US" b="1" dirty="0" smtClean="0"/>
              <a:t>a) Service </a:t>
            </a:r>
            <a:r>
              <a:rPr lang="en-US" b="1" dirty="0"/>
              <a:t>Portfolio Management </a:t>
            </a:r>
          </a:p>
          <a:p>
            <a:pPr marL="0" indent="0" algn="just">
              <a:buNone/>
            </a:pPr>
            <a:r>
              <a:rPr lang="cs-CZ" b="1" dirty="0"/>
              <a:t>b) </a:t>
            </a:r>
            <a:r>
              <a:rPr lang="cs-CZ" b="1" dirty="0" err="1"/>
              <a:t>Demand</a:t>
            </a:r>
            <a:r>
              <a:rPr lang="cs-CZ" b="1" dirty="0"/>
              <a:t> </a:t>
            </a:r>
            <a:r>
              <a:rPr lang="cs-CZ" b="1" dirty="0" smtClean="0"/>
              <a:t>Management</a:t>
            </a:r>
          </a:p>
          <a:p>
            <a:pPr marL="0" indent="0" algn="just">
              <a:buNone/>
            </a:pPr>
            <a:r>
              <a:rPr lang="cs-CZ" b="1" dirty="0"/>
              <a:t>c) </a:t>
            </a:r>
            <a:r>
              <a:rPr lang="cs-CZ" b="1" dirty="0" err="1" smtClean="0"/>
              <a:t>Financial</a:t>
            </a:r>
            <a:r>
              <a:rPr lang="cs-CZ" b="1" dirty="0" smtClean="0"/>
              <a:t> Management</a:t>
            </a:r>
          </a:p>
          <a:p>
            <a:pPr marL="0" indent="0" algn="just">
              <a:buNone/>
            </a:pPr>
            <a:r>
              <a:rPr lang="cs-CZ" b="1" dirty="0"/>
              <a:t>d) </a:t>
            </a:r>
            <a:r>
              <a:rPr lang="cs-CZ" b="1" dirty="0" err="1"/>
              <a:t>Strategy</a:t>
            </a:r>
            <a:r>
              <a:rPr lang="cs-CZ" b="1" dirty="0"/>
              <a:t> </a:t>
            </a:r>
            <a:r>
              <a:rPr lang="cs-CZ" b="1" dirty="0" err="1"/>
              <a:t>Operations</a:t>
            </a:r>
            <a:endParaRPr lang="cs-CZ" b="1" dirty="0"/>
          </a:p>
          <a:p>
            <a:pPr marL="0" indent="0" algn="just">
              <a:buNone/>
            </a:pPr>
            <a:endParaRPr lang="cs-CZ" b="1" dirty="0"/>
          </a:p>
          <a:p>
            <a:pPr marL="0" indent="0" algn="just">
              <a:buNone/>
            </a:pPr>
            <a:endParaRPr lang="cs-CZ" b="1" dirty="0"/>
          </a:p>
          <a:p>
            <a:pPr algn="just"/>
            <a:endParaRPr lang="cs-CZ" dirty="0"/>
          </a:p>
        </p:txBody>
      </p:sp>
    </p:spTree>
    <p:extLst>
      <p:ext uri="{BB962C8B-B14F-4D97-AF65-F5344CB8AC3E}">
        <p14:creationId xmlns:p14="http://schemas.microsoft.com/office/powerpoint/2010/main" val="12411850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ITIL Framework – </a:t>
            </a:r>
            <a:r>
              <a:rPr lang="cs-CZ" dirty="0" err="1"/>
              <a:t>Service</a:t>
            </a:r>
            <a:r>
              <a:rPr lang="cs-CZ" dirty="0"/>
              <a:t> </a:t>
            </a:r>
            <a:r>
              <a:rPr lang="cs-CZ" dirty="0" smtClean="0"/>
              <a:t>Design</a:t>
            </a:r>
            <a:endParaRPr lang="cs-CZ" dirty="0"/>
          </a:p>
        </p:txBody>
      </p:sp>
      <p:sp>
        <p:nvSpPr>
          <p:cNvPr id="3" name="Zástupný symbol pro obsah 2"/>
          <p:cNvSpPr>
            <a:spLocks noGrp="1"/>
          </p:cNvSpPr>
          <p:nvPr>
            <p:ph idx="1"/>
          </p:nvPr>
        </p:nvSpPr>
        <p:spPr/>
        <p:txBody>
          <a:bodyPr>
            <a:normAutofit fontScale="92500" lnSpcReduction="20000"/>
          </a:bodyPr>
          <a:lstStyle/>
          <a:p>
            <a:r>
              <a:rPr lang="en-US" dirty="0"/>
              <a:t>The Service Design lifecycle phase is about the design of services and all supporting elements for introduction into the live environment. </a:t>
            </a:r>
            <a:endParaRPr lang="cs-CZ" dirty="0" smtClean="0"/>
          </a:p>
          <a:p>
            <a:r>
              <a:rPr lang="en-US" dirty="0" smtClean="0"/>
              <a:t>The </a:t>
            </a:r>
            <a:r>
              <a:rPr lang="en-US" dirty="0"/>
              <a:t>“Four Ps of Service Design” represent areas that should be taken into consideration when designing a service. </a:t>
            </a:r>
            <a:endParaRPr lang="cs-CZ" dirty="0" smtClean="0"/>
          </a:p>
          <a:p>
            <a:pPr marL="0" indent="0">
              <a:buNone/>
            </a:pPr>
            <a:r>
              <a:rPr lang="en-US" dirty="0" smtClean="0"/>
              <a:t>They </a:t>
            </a:r>
            <a:r>
              <a:rPr lang="en-US" dirty="0"/>
              <a:t>are:</a:t>
            </a:r>
          </a:p>
          <a:p>
            <a:r>
              <a:rPr lang="en-US" b="1" dirty="0"/>
              <a:t>People</a:t>
            </a:r>
            <a:r>
              <a:rPr lang="en-US" dirty="0"/>
              <a:t/>
            </a:r>
            <a:br>
              <a:rPr lang="en-US" dirty="0"/>
            </a:br>
            <a:r>
              <a:rPr lang="en-US" dirty="0"/>
              <a:t>Human resources and organizational structures required to support the service</a:t>
            </a:r>
          </a:p>
          <a:p>
            <a:r>
              <a:rPr lang="en-US" b="1" dirty="0"/>
              <a:t>Processes</a:t>
            </a:r>
            <a:r>
              <a:rPr lang="en-US" dirty="0"/>
              <a:t/>
            </a:r>
            <a:br>
              <a:rPr lang="en-US" dirty="0"/>
            </a:br>
            <a:r>
              <a:rPr lang="en-US" dirty="0"/>
              <a:t>Service Management processes required to support the service</a:t>
            </a:r>
          </a:p>
          <a:p>
            <a:r>
              <a:rPr lang="en-US" b="1" dirty="0"/>
              <a:t>Products</a:t>
            </a:r>
            <a:r>
              <a:rPr lang="en-US" dirty="0"/>
              <a:t/>
            </a:r>
            <a:br>
              <a:rPr lang="en-US" dirty="0"/>
            </a:br>
            <a:r>
              <a:rPr lang="en-US" dirty="0"/>
              <a:t>Technology and other infrastructure required to support the service</a:t>
            </a:r>
          </a:p>
          <a:p>
            <a:r>
              <a:rPr lang="en-US" b="1" dirty="0"/>
              <a:t>Partners</a:t>
            </a:r>
            <a:r>
              <a:rPr lang="en-US" dirty="0"/>
              <a:t/>
            </a:r>
            <a:br>
              <a:rPr lang="en-US" dirty="0"/>
            </a:br>
            <a:r>
              <a:rPr lang="en-US" dirty="0"/>
              <a:t>Third parties that offer additional support required to support the service</a:t>
            </a:r>
          </a:p>
          <a:p>
            <a:r>
              <a:rPr lang="en-US" dirty="0"/>
              <a:t>There are seven processes included in Service Design.</a:t>
            </a:r>
          </a:p>
          <a:p>
            <a:endParaRPr lang="cs-CZ" dirty="0"/>
          </a:p>
        </p:txBody>
      </p:sp>
    </p:spTree>
    <p:extLst>
      <p:ext uri="{BB962C8B-B14F-4D97-AF65-F5344CB8AC3E}">
        <p14:creationId xmlns:p14="http://schemas.microsoft.com/office/powerpoint/2010/main" val="20720311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ITIL Framework – </a:t>
            </a:r>
            <a:r>
              <a:rPr lang="cs-CZ" dirty="0" err="1"/>
              <a:t>Service</a:t>
            </a:r>
            <a:r>
              <a:rPr lang="cs-CZ" dirty="0"/>
              <a:t> </a:t>
            </a:r>
            <a:r>
              <a:rPr lang="cs-CZ" dirty="0" err="1"/>
              <a:t>Transition</a:t>
            </a:r>
            <a:endParaRPr lang="cs-CZ" dirty="0"/>
          </a:p>
        </p:txBody>
      </p:sp>
      <p:sp>
        <p:nvSpPr>
          <p:cNvPr id="3" name="Zástupný symbol pro obsah 2"/>
          <p:cNvSpPr>
            <a:spLocks noGrp="1"/>
          </p:cNvSpPr>
          <p:nvPr>
            <p:ph idx="1"/>
          </p:nvPr>
        </p:nvSpPr>
        <p:spPr/>
        <p:txBody>
          <a:bodyPr>
            <a:normAutofit fontScale="92500"/>
          </a:bodyPr>
          <a:lstStyle/>
          <a:p>
            <a:pPr algn="just"/>
            <a:r>
              <a:rPr lang="en-US" dirty="0"/>
              <a:t>The objective of the Service Transition process is to build and deploy IT services, making sure that changes to services and Service Management processes are carried out in a coordinated way.</a:t>
            </a:r>
          </a:p>
          <a:p>
            <a:pPr algn="just"/>
            <a:r>
              <a:rPr lang="en-US" dirty="0"/>
              <a:t>In this phase of the lifecycle, the design is built, tested, and moved into production to enable the business customer to achieve the desired value. </a:t>
            </a:r>
            <a:endParaRPr lang="cs-CZ" dirty="0" smtClean="0"/>
          </a:p>
          <a:p>
            <a:pPr algn="just"/>
            <a:r>
              <a:rPr lang="en-US" dirty="0" smtClean="0"/>
              <a:t>This </a:t>
            </a:r>
            <a:r>
              <a:rPr lang="en-US" dirty="0"/>
              <a:t>phase addresses managing changes: controlling the assets and configuration items (the underlying components, such as hardware and software) associated with the new and changed systems, service validation, testing and transition planning to ensure that users, support personnel, and the production environment have been prepared for the release to production. </a:t>
            </a:r>
            <a:endParaRPr lang="cs-CZ" dirty="0" smtClean="0"/>
          </a:p>
          <a:p>
            <a:pPr algn="just"/>
            <a:r>
              <a:rPr lang="en-US" dirty="0" smtClean="0"/>
              <a:t>There </a:t>
            </a:r>
            <a:r>
              <a:rPr lang="en-US" dirty="0"/>
              <a:t>are seven processes within the category of Service Transition.</a:t>
            </a:r>
          </a:p>
          <a:p>
            <a:endParaRPr lang="cs-CZ" dirty="0"/>
          </a:p>
        </p:txBody>
      </p:sp>
    </p:spTree>
    <p:extLst>
      <p:ext uri="{BB962C8B-B14F-4D97-AF65-F5344CB8AC3E}">
        <p14:creationId xmlns:p14="http://schemas.microsoft.com/office/powerpoint/2010/main" val="28836943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ITIL Framework – </a:t>
            </a:r>
            <a:r>
              <a:rPr lang="cs-CZ" dirty="0" err="1"/>
              <a:t>Service</a:t>
            </a:r>
            <a:r>
              <a:rPr lang="cs-CZ" dirty="0"/>
              <a:t> </a:t>
            </a:r>
            <a:r>
              <a:rPr lang="cs-CZ" dirty="0" err="1" smtClean="0"/>
              <a:t>Operations</a:t>
            </a:r>
            <a:endParaRPr lang="cs-CZ" dirty="0"/>
          </a:p>
        </p:txBody>
      </p:sp>
      <p:sp>
        <p:nvSpPr>
          <p:cNvPr id="3" name="Zástupný symbol pro obsah 2"/>
          <p:cNvSpPr>
            <a:spLocks noGrp="1"/>
          </p:cNvSpPr>
          <p:nvPr>
            <p:ph idx="1"/>
          </p:nvPr>
        </p:nvSpPr>
        <p:spPr/>
        <p:txBody>
          <a:bodyPr/>
          <a:lstStyle/>
          <a:p>
            <a:pPr algn="just"/>
            <a:r>
              <a:rPr lang="en-US" dirty="0"/>
              <a:t>This stage focuses on meeting end-users’ expectations while balancing costs and discovering any potential problems. </a:t>
            </a:r>
            <a:endParaRPr lang="cs-CZ" dirty="0" smtClean="0"/>
          </a:p>
          <a:p>
            <a:pPr algn="just"/>
            <a:endParaRPr lang="cs-CZ" dirty="0"/>
          </a:p>
          <a:p>
            <a:pPr algn="just"/>
            <a:r>
              <a:rPr lang="en-US" dirty="0" smtClean="0"/>
              <a:t>The </a:t>
            </a:r>
            <a:r>
              <a:rPr lang="en-US" dirty="0"/>
              <a:t>Service Operations process includes fulfilling user requests, resolving service failures, fixing problems, and carrying out routine operational tasks. </a:t>
            </a:r>
            <a:endParaRPr lang="cs-CZ" dirty="0" smtClean="0"/>
          </a:p>
          <a:p>
            <a:pPr algn="just"/>
            <a:endParaRPr lang="cs-CZ" dirty="0"/>
          </a:p>
          <a:p>
            <a:pPr algn="just"/>
            <a:r>
              <a:rPr lang="en-US" dirty="0" smtClean="0"/>
              <a:t>This </a:t>
            </a:r>
            <a:r>
              <a:rPr lang="en-US" dirty="0"/>
              <a:t>is the only category of the five that has functions as well as processes. </a:t>
            </a:r>
            <a:endParaRPr lang="cs-CZ" dirty="0"/>
          </a:p>
        </p:txBody>
      </p:sp>
    </p:spTree>
    <p:extLst>
      <p:ext uri="{BB962C8B-B14F-4D97-AF65-F5344CB8AC3E}">
        <p14:creationId xmlns:p14="http://schemas.microsoft.com/office/powerpoint/2010/main" val="1936561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Information </a:t>
            </a:r>
            <a:r>
              <a:rPr lang="cs-CZ" dirty="0" err="1"/>
              <a:t>Security</a:t>
            </a:r>
            <a:r>
              <a:rPr lang="cs-CZ" dirty="0"/>
              <a:t> Management </a:t>
            </a:r>
            <a:r>
              <a:rPr lang="cs-CZ" dirty="0" err="1"/>
              <a:t>System</a:t>
            </a:r>
            <a:r>
              <a:rPr lang="cs-CZ" dirty="0"/>
              <a:t> - ISMS</a:t>
            </a:r>
          </a:p>
        </p:txBody>
      </p:sp>
      <p:sp>
        <p:nvSpPr>
          <p:cNvPr id="3" name="Zástupný symbol pro obsah 2"/>
          <p:cNvSpPr>
            <a:spLocks noGrp="1"/>
          </p:cNvSpPr>
          <p:nvPr>
            <p:ph idx="1"/>
          </p:nvPr>
        </p:nvSpPr>
        <p:spPr/>
        <p:txBody>
          <a:bodyPr/>
          <a:lstStyle/>
          <a:p>
            <a:pPr algn="just"/>
            <a:r>
              <a:rPr lang="en-US" dirty="0"/>
              <a:t>An information security management system (ISMS) is a framework of policies and controls that manage security and risks systematically and across your entire enterprise—information security.</a:t>
            </a:r>
          </a:p>
          <a:p>
            <a:pPr algn="just"/>
            <a:r>
              <a:rPr lang="en-US" dirty="0"/>
              <a:t>These security controls can follow common security standards or be more focused on your industry. </a:t>
            </a:r>
            <a:endParaRPr lang="cs-CZ" dirty="0" smtClean="0"/>
          </a:p>
          <a:p>
            <a:pPr algn="just"/>
            <a:r>
              <a:rPr lang="en-US" dirty="0" smtClean="0"/>
              <a:t>For </a:t>
            </a:r>
            <a:r>
              <a:rPr lang="en-US" dirty="0"/>
              <a:t>example, ISO 27001 is a set of specifications detailing how to create, manage, and implement ISMS policies and controls. </a:t>
            </a:r>
            <a:endParaRPr lang="cs-CZ" dirty="0" smtClean="0"/>
          </a:p>
          <a:p>
            <a:pPr algn="just"/>
            <a:r>
              <a:rPr lang="en-US" dirty="0" smtClean="0"/>
              <a:t>The </a:t>
            </a:r>
            <a:r>
              <a:rPr lang="en-US" dirty="0"/>
              <a:t>ISO doesn’t mandate specific actions; instead, it provides guideline on developing appropriate ISMS strategies.</a:t>
            </a:r>
            <a:endParaRPr lang="cs-CZ" dirty="0"/>
          </a:p>
        </p:txBody>
      </p:sp>
    </p:spTree>
    <p:extLst>
      <p:ext uri="{BB962C8B-B14F-4D97-AF65-F5344CB8AC3E}">
        <p14:creationId xmlns:p14="http://schemas.microsoft.com/office/powerpoint/2010/main" val="32694988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ITIL Framework – </a:t>
            </a:r>
            <a:r>
              <a:rPr lang="cs-CZ" dirty="0" err="1"/>
              <a:t>Continual</a:t>
            </a:r>
            <a:r>
              <a:rPr lang="cs-CZ" dirty="0"/>
              <a:t> </a:t>
            </a:r>
            <a:r>
              <a:rPr lang="cs-CZ" dirty="0" err="1"/>
              <a:t>Service</a:t>
            </a:r>
            <a:r>
              <a:rPr lang="cs-CZ" dirty="0"/>
              <a:t> </a:t>
            </a:r>
            <a:r>
              <a:rPr lang="cs-CZ" dirty="0" err="1"/>
              <a:t>Improvement</a:t>
            </a:r>
            <a:r>
              <a:rPr lang="cs-CZ" dirty="0"/>
              <a:t> (</a:t>
            </a:r>
            <a:r>
              <a:rPr lang="cs-CZ" dirty="0" smtClean="0"/>
              <a:t>CSI)</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en-US" dirty="0"/>
              <a:t>The objective of this stage is to use methods from quality management to learn from past successes and failures. </a:t>
            </a:r>
            <a:endParaRPr lang="cs-CZ" dirty="0" smtClean="0"/>
          </a:p>
          <a:p>
            <a:pPr algn="just"/>
            <a:r>
              <a:rPr lang="en-US" dirty="0" smtClean="0"/>
              <a:t>It </a:t>
            </a:r>
            <a:r>
              <a:rPr lang="en-US" dirty="0"/>
              <a:t>aims to continually improve the effectiveness and efficiency of IT processes and services in line with the concept of continual improvement adopted in ISO 2000. </a:t>
            </a:r>
            <a:endParaRPr lang="cs-CZ" dirty="0" smtClean="0"/>
          </a:p>
          <a:p>
            <a:pPr marL="0" indent="0" algn="just">
              <a:buNone/>
            </a:pPr>
            <a:r>
              <a:rPr lang="en-US" dirty="0" smtClean="0"/>
              <a:t>There </a:t>
            </a:r>
            <a:r>
              <a:rPr lang="en-US" dirty="0"/>
              <a:t>is only one process in this area, and it has seven steps:</a:t>
            </a:r>
          </a:p>
          <a:p>
            <a:pPr algn="just"/>
            <a:r>
              <a:rPr lang="en-US" dirty="0"/>
              <a:t>Identifying improvement strategies</a:t>
            </a:r>
          </a:p>
          <a:p>
            <a:pPr algn="just"/>
            <a:r>
              <a:rPr lang="en-US" dirty="0"/>
              <a:t>Defining what will be measured</a:t>
            </a:r>
          </a:p>
          <a:p>
            <a:pPr algn="just"/>
            <a:r>
              <a:rPr lang="en-US" dirty="0"/>
              <a:t>Gathering data</a:t>
            </a:r>
          </a:p>
          <a:p>
            <a:pPr algn="just"/>
            <a:r>
              <a:rPr lang="en-US" dirty="0"/>
              <a:t>Processing data</a:t>
            </a:r>
          </a:p>
          <a:p>
            <a:pPr algn="just"/>
            <a:r>
              <a:rPr lang="en-US" dirty="0"/>
              <a:t>Analyzing data</a:t>
            </a:r>
          </a:p>
          <a:p>
            <a:pPr algn="just"/>
            <a:r>
              <a:rPr lang="en-US" dirty="0"/>
              <a:t>Presenting and using the information drawn from the data</a:t>
            </a:r>
          </a:p>
          <a:p>
            <a:pPr algn="just"/>
            <a:r>
              <a:rPr lang="en-US" dirty="0"/>
              <a:t>Using the information to improve</a:t>
            </a:r>
          </a:p>
          <a:p>
            <a:endParaRPr lang="cs-CZ" dirty="0"/>
          </a:p>
        </p:txBody>
      </p:sp>
    </p:spTree>
    <p:extLst>
      <p:ext uri="{BB962C8B-B14F-4D97-AF65-F5344CB8AC3E}">
        <p14:creationId xmlns:p14="http://schemas.microsoft.com/office/powerpoint/2010/main" val="24520086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COBIT</a:t>
            </a:r>
            <a:endParaRPr lang="cs-CZ" dirty="0"/>
          </a:p>
        </p:txBody>
      </p:sp>
      <p:sp>
        <p:nvSpPr>
          <p:cNvPr id="3" name="Zástupný symbol pro obsah 2"/>
          <p:cNvSpPr>
            <a:spLocks noGrp="1"/>
          </p:cNvSpPr>
          <p:nvPr>
            <p:ph idx="1"/>
          </p:nvPr>
        </p:nvSpPr>
        <p:spPr/>
        <p:txBody>
          <a:bodyPr/>
          <a:lstStyle/>
          <a:p>
            <a:pPr algn="just"/>
            <a:r>
              <a:rPr lang="en-US" dirty="0"/>
              <a:t>COBIT is an IT management framework developed by the ISACA to help businesses develop, organize and implement strategies around information management and governance</a:t>
            </a:r>
            <a:r>
              <a:rPr lang="en-US" dirty="0" smtClean="0"/>
              <a:t>.</a:t>
            </a:r>
            <a:endParaRPr lang="cs-CZ" dirty="0" smtClean="0"/>
          </a:p>
          <a:p>
            <a:pPr marL="0" indent="0" algn="just">
              <a:buNone/>
            </a:pPr>
            <a:endParaRPr lang="en-US" dirty="0"/>
          </a:p>
          <a:p>
            <a:pPr algn="just"/>
            <a:r>
              <a:rPr lang="en-US" dirty="0"/>
              <a:t>First released in 1996, COBIT (Control Objectives for Information and Related Technologies) was initially designed as a set of IT control objectives to help the financial audit community better navigate the growth of IT environments. </a:t>
            </a:r>
          </a:p>
          <a:p>
            <a:endParaRPr lang="cs-CZ" dirty="0"/>
          </a:p>
        </p:txBody>
      </p:sp>
    </p:spTree>
    <p:extLst>
      <p:ext uri="{BB962C8B-B14F-4D97-AF65-F5344CB8AC3E}">
        <p14:creationId xmlns:p14="http://schemas.microsoft.com/office/powerpoint/2010/main" val="24155885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COBIT</a:t>
            </a:r>
          </a:p>
        </p:txBody>
      </p:sp>
      <p:sp>
        <p:nvSpPr>
          <p:cNvPr id="3" name="Zástupný symbol pro obsah 2"/>
          <p:cNvSpPr>
            <a:spLocks noGrp="1"/>
          </p:cNvSpPr>
          <p:nvPr>
            <p:ph idx="1"/>
          </p:nvPr>
        </p:nvSpPr>
        <p:spPr/>
        <p:txBody>
          <a:bodyPr/>
          <a:lstStyle/>
          <a:p>
            <a:pPr algn="just"/>
            <a:r>
              <a:rPr lang="en-US" dirty="0"/>
              <a:t>In 1998, the ISACA released version 2, which expanded the framework to apply outside the auditing community. </a:t>
            </a:r>
            <a:endParaRPr lang="cs-CZ" dirty="0" smtClean="0"/>
          </a:p>
          <a:p>
            <a:pPr algn="just"/>
            <a:endParaRPr lang="cs-CZ" dirty="0"/>
          </a:p>
          <a:p>
            <a:pPr algn="just"/>
            <a:r>
              <a:rPr lang="en-US" dirty="0" smtClean="0"/>
              <a:t>Later</a:t>
            </a:r>
            <a:r>
              <a:rPr lang="en-US" dirty="0"/>
              <a:t>, in the 2000s, the ISACA developed version 3, which brought in the IT management and information governance techniques found in the framework today.</a:t>
            </a:r>
            <a:endParaRPr lang="cs-CZ" dirty="0"/>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9076" y="4425696"/>
            <a:ext cx="2926080" cy="1298448"/>
          </a:xfrm>
          <a:prstGeom prst="rect">
            <a:avLst/>
          </a:prstGeom>
        </p:spPr>
      </p:pic>
    </p:spTree>
    <p:extLst>
      <p:ext uri="{BB962C8B-B14F-4D97-AF65-F5344CB8AC3E}">
        <p14:creationId xmlns:p14="http://schemas.microsoft.com/office/powerpoint/2010/main" val="27254038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COBIT</a:t>
            </a:r>
          </a:p>
        </p:txBody>
      </p:sp>
      <p:sp>
        <p:nvSpPr>
          <p:cNvPr id="3" name="Zástupný symbol pro obsah 2"/>
          <p:cNvSpPr>
            <a:spLocks noGrp="1"/>
          </p:cNvSpPr>
          <p:nvPr>
            <p:ph idx="1"/>
          </p:nvPr>
        </p:nvSpPr>
        <p:spPr/>
        <p:txBody>
          <a:bodyPr/>
          <a:lstStyle/>
          <a:p>
            <a:pPr algn="just"/>
            <a:r>
              <a:rPr lang="en-US" dirty="0"/>
              <a:t>COBIT 4 was released in 2005, followed by COBIT 4.1 in 2007</a:t>
            </a:r>
            <a:r>
              <a:rPr lang="en-US" dirty="0" smtClean="0"/>
              <a:t>.</a:t>
            </a:r>
            <a:endParaRPr lang="cs-CZ" dirty="0" smtClean="0"/>
          </a:p>
          <a:p>
            <a:pPr marL="0" indent="0" algn="just">
              <a:buNone/>
            </a:pPr>
            <a:r>
              <a:rPr lang="en-US" dirty="0" smtClean="0"/>
              <a:t> </a:t>
            </a:r>
            <a:endParaRPr lang="cs-CZ" dirty="0" smtClean="0"/>
          </a:p>
          <a:p>
            <a:pPr algn="just"/>
            <a:r>
              <a:rPr lang="en-US" dirty="0" smtClean="0"/>
              <a:t>These </a:t>
            </a:r>
            <a:r>
              <a:rPr lang="en-US" dirty="0"/>
              <a:t>updates included more information regarding governance surrounding information and communication technology. </a:t>
            </a:r>
            <a:endParaRPr lang="cs-CZ" dirty="0" smtClean="0"/>
          </a:p>
          <a:p>
            <a:pPr marL="0" indent="0" algn="just">
              <a:buNone/>
            </a:pPr>
            <a:endParaRPr lang="cs-CZ" dirty="0" smtClean="0"/>
          </a:p>
          <a:p>
            <a:pPr algn="just"/>
            <a:r>
              <a:rPr lang="en-US" dirty="0" smtClean="0"/>
              <a:t>In </a:t>
            </a:r>
            <a:r>
              <a:rPr lang="en-US" dirty="0"/>
              <a:t>2012, COBIT 5 was released and in 2013, the ISACA released an add-on to COBIT 5, which included more information for businesses regarding risk management and information governance.</a:t>
            </a:r>
            <a:endParaRPr lang="cs-CZ" dirty="0"/>
          </a:p>
        </p:txBody>
      </p:sp>
    </p:spTree>
    <p:extLst>
      <p:ext uri="{BB962C8B-B14F-4D97-AF65-F5344CB8AC3E}">
        <p14:creationId xmlns:p14="http://schemas.microsoft.com/office/powerpoint/2010/main" val="2632478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COBIT</a:t>
            </a:r>
          </a:p>
        </p:txBody>
      </p:sp>
      <p:sp>
        <p:nvSpPr>
          <p:cNvPr id="3" name="Zástupný symbol pro obsah 2"/>
          <p:cNvSpPr>
            <a:spLocks noGrp="1"/>
          </p:cNvSpPr>
          <p:nvPr>
            <p:ph idx="1"/>
          </p:nvPr>
        </p:nvSpPr>
        <p:spPr/>
        <p:txBody>
          <a:bodyPr/>
          <a:lstStyle/>
          <a:p>
            <a:pPr algn="just"/>
            <a:r>
              <a:rPr lang="en-US" dirty="0"/>
              <a:t>The ISACA announced an updated version of COBIT in 2018, ditching the version number and naming it COBIT 2019. </a:t>
            </a:r>
            <a:endParaRPr lang="cs-CZ" dirty="0" smtClean="0"/>
          </a:p>
          <a:p>
            <a:pPr marL="0" indent="0" algn="just">
              <a:buNone/>
            </a:pPr>
            <a:endParaRPr lang="cs-CZ" dirty="0" smtClean="0"/>
          </a:p>
          <a:p>
            <a:pPr algn="just"/>
            <a:r>
              <a:rPr lang="en-US" dirty="0" smtClean="0"/>
              <a:t>This </a:t>
            </a:r>
            <a:r>
              <a:rPr lang="en-US" dirty="0"/>
              <a:t>updated version of COBIT is designed to constantly evolve with “more frequent and fluid updates,” according to the ISACA. </a:t>
            </a:r>
            <a:endParaRPr lang="cs-CZ" dirty="0" smtClean="0"/>
          </a:p>
          <a:p>
            <a:pPr marL="0" indent="0" algn="just">
              <a:buNone/>
            </a:pPr>
            <a:endParaRPr lang="cs-CZ" dirty="0" smtClean="0"/>
          </a:p>
          <a:p>
            <a:pPr algn="just"/>
            <a:r>
              <a:rPr lang="en-US" dirty="0" smtClean="0"/>
              <a:t>COBIT </a:t>
            </a:r>
            <a:r>
              <a:rPr lang="en-US" dirty="0"/>
              <a:t>2019 was introduced to build governance strategies that are more flexible, collaborative and address new and changing technology.</a:t>
            </a:r>
            <a:endParaRPr lang="cs-CZ" dirty="0"/>
          </a:p>
        </p:txBody>
      </p:sp>
    </p:spTree>
    <p:extLst>
      <p:ext uri="{BB962C8B-B14F-4D97-AF65-F5344CB8AC3E}">
        <p14:creationId xmlns:p14="http://schemas.microsoft.com/office/powerpoint/2010/main" val="7620461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COBIT</a:t>
            </a:r>
          </a:p>
        </p:txBody>
      </p:sp>
      <p:sp>
        <p:nvSpPr>
          <p:cNvPr id="3" name="Zástupný symbol pro obsah 2"/>
          <p:cNvSpPr>
            <a:spLocks noGrp="1"/>
          </p:cNvSpPr>
          <p:nvPr>
            <p:ph idx="1"/>
          </p:nvPr>
        </p:nvSpPr>
        <p:spPr/>
        <p:txBody>
          <a:bodyPr>
            <a:normAutofit lnSpcReduction="10000"/>
          </a:bodyPr>
          <a:lstStyle/>
          <a:p>
            <a:pPr algn="just"/>
            <a:r>
              <a:rPr lang="en-US" dirty="0"/>
              <a:t>COBIT 2019 updates the framework for modern enterprises by addressing new trends, technologies and security needs. </a:t>
            </a:r>
            <a:endParaRPr lang="cs-CZ" dirty="0" smtClean="0"/>
          </a:p>
          <a:p>
            <a:pPr algn="just"/>
            <a:r>
              <a:rPr lang="en-US" dirty="0" smtClean="0"/>
              <a:t>The </a:t>
            </a:r>
            <a:r>
              <a:rPr lang="en-US" dirty="0"/>
              <a:t>framework still plays nicely with other IT management frameworks such as ITIL, CMMI and TOGAF, which makes it a great option as an umbrella framework to unify processes across an entire organization</a:t>
            </a:r>
            <a:r>
              <a:rPr lang="en-US" dirty="0" smtClean="0"/>
              <a:t>.</a:t>
            </a:r>
            <a:endParaRPr lang="en-US" dirty="0"/>
          </a:p>
          <a:p>
            <a:pPr algn="just"/>
            <a:r>
              <a:rPr lang="en-US" dirty="0"/>
              <a:t>New concepts and terminology have been introduced in the COBIT Core Model, which includes 40 governance and management objectives for establishing a governance program. </a:t>
            </a:r>
            <a:endParaRPr lang="cs-CZ" dirty="0" smtClean="0"/>
          </a:p>
          <a:p>
            <a:pPr algn="just"/>
            <a:r>
              <a:rPr lang="en-US" dirty="0" smtClean="0"/>
              <a:t>The </a:t>
            </a:r>
            <a:r>
              <a:rPr lang="en-US" dirty="0"/>
              <a:t>performance management system now allows more flexibility when using maturity and capability measurements. </a:t>
            </a:r>
            <a:endParaRPr lang="cs-CZ" dirty="0" smtClean="0"/>
          </a:p>
          <a:p>
            <a:pPr algn="just"/>
            <a:r>
              <a:rPr lang="en-US" dirty="0" smtClean="0"/>
              <a:t>Overall</a:t>
            </a:r>
            <a:r>
              <a:rPr lang="en-US" dirty="0"/>
              <a:t>, the framework is designed to give businesses more flexibility when customizing an IT governance strategy.</a:t>
            </a:r>
            <a:endParaRPr lang="cs-CZ" dirty="0"/>
          </a:p>
        </p:txBody>
      </p:sp>
    </p:spTree>
    <p:extLst>
      <p:ext uri="{BB962C8B-B14F-4D97-AF65-F5344CB8AC3E}">
        <p14:creationId xmlns:p14="http://schemas.microsoft.com/office/powerpoint/2010/main" val="21901185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COBIT</a:t>
            </a:r>
          </a:p>
        </p:txBody>
      </p:sp>
      <p:sp>
        <p:nvSpPr>
          <p:cNvPr id="3" name="Zástupný symbol pro obsah 2"/>
          <p:cNvSpPr>
            <a:spLocks noGrp="1"/>
          </p:cNvSpPr>
          <p:nvPr>
            <p:ph idx="1"/>
          </p:nvPr>
        </p:nvSpPr>
        <p:spPr/>
        <p:txBody>
          <a:bodyPr>
            <a:normAutofit/>
          </a:bodyPr>
          <a:lstStyle/>
          <a:p>
            <a:pPr algn="just"/>
            <a:r>
              <a:rPr lang="en-US" dirty="0"/>
              <a:t>Like other IT management frameworks, COBIT helps align business goals with IT goals by establishing links between the two and creating a process that can help bridge a gap between IT — or IT silos — and outside departments</a:t>
            </a:r>
            <a:r>
              <a:rPr lang="en-US" dirty="0" smtClean="0"/>
              <a:t>.</a:t>
            </a:r>
            <a:endParaRPr lang="cs-CZ" dirty="0" smtClean="0"/>
          </a:p>
          <a:p>
            <a:pPr algn="just"/>
            <a:r>
              <a:rPr lang="en-US" dirty="0"/>
              <a:t>One major difference between COBIT and other frameworks is that it focuses specifically on security, risk management and information governance. </a:t>
            </a:r>
            <a:endParaRPr lang="cs-CZ" dirty="0" smtClean="0"/>
          </a:p>
          <a:p>
            <a:pPr algn="just"/>
            <a:r>
              <a:rPr lang="en-US" dirty="0" smtClean="0"/>
              <a:t>This </a:t>
            </a:r>
            <a:r>
              <a:rPr lang="en-US" dirty="0"/>
              <a:t>is emphasized in COBIT 2019, with better definitions of what COBIT is and what it isn’t. </a:t>
            </a:r>
            <a:endParaRPr lang="cs-CZ" dirty="0" smtClean="0"/>
          </a:p>
        </p:txBody>
      </p:sp>
    </p:spTree>
    <p:extLst>
      <p:ext uri="{BB962C8B-B14F-4D97-AF65-F5344CB8AC3E}">
        <p14:creationId xmlns:p14="http://schemas.microsoft.com/office/powerpoint/2010/main" val="16562300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COBIT</a:t>
            </a:r>
          </a:p>
        </p:txBody>
      </p:sp>
      <p:sp>
        <p:nvSpPr>
          <p:cNvPr id="3" name="Zástupný symbol pro obsah 2"/>
          <p:cNvSpPr>
            <a:spLocks noGrp="1"/>
          </p:cNvSpPr>
          <p:nvPr>
            <p:ph idx="1"/>
          </p:nvPr>
        </p:nvSpPr>
        <p:spPr/>
        <p:txBody>
          <a:bodyPr/>
          <a:lstStyle/>
          <a:p>
            <a:pPr algn="just"/>
            <a:r>
              <a:rPr lang="en-US" dirty="0"/>
              <a:t>For example, ISACA says COBIT 2019 isn’t a framework for organizing business processes, managing technology, making IT-related decisions, or determining IT strategies or architecture. </a:t>
            </a:r>
            <a:endParaRPr lang="cs-CZ" dirty="0"/>
          </a:p>
          <a:p>
            <a:pPr marL="0" indent="0" algn="just">
              <a:buNone/>
            </a:pPr>
            <a:endParaRPr lang="cs-CZ" dirty="0" smtClean="0"/>
          </a:p>
          <a:p>
            <a:pPr algn="just"/>
            <a:r>
              <a:rPr lang="en-US" dirty="0" smtClean="0"/>
              <a:t>Rather</a:t>
            </a:r>
            <a:r>
              <a:rPr lang="en-US" dirty="0"/>
              <a:t>, it’s designed strictly as a framework for governance and management of enterprise IT across the organization. </a:t>
            </a:r>
            <a:endParaRPr lang="cs-CZ" dirty="0" smtClean="0"/>
          </a:p>
          <a:p>
            <a:pPr algn="just"/>
            <a:endParaRPr lang="cs-CZ" dirty="0"/>
          </a:p>
          <a:p>
            <a:pPr algn="just"/>
            <a:r>
              <a:rPr lang="en-US" dirty="0" smtClean="0"/>
              <a:t>That’s </a:t>
            </a:r>
            <a:r>
              <a:rPr lang="en-US" dirty="0"/>
              <a:t>better clarified for businesses in the updated version, so there’s less confusion about how COBIT should be used and implemented.</a:t>
            </a:r>
            <a:endParaRPr lang="cs-CZ" dirty="0"/>
          </a:p>
          <a:p>
            <a:endParaRPr lang="cs-CZ" dirty="0"/>
          </a:p>
        </p:txBody>
      </p:sp>
    </p:spTree>
    <p:extLst>
      <p:ext uri="{BB962C8B-B14F-4D97-AF65-F5344CB8AC3E}">
        <p14:creationId xmlns:p14="http://schemas.microsoft.com/office/powerpoint/2010/main" val="9665548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COBIT - </a:t>
            </a:r>
            <a:r>
              <a:rPr lang="cs-CZ" dirty="0" err="1" smtClean="0"/>
              <a:t>Main</a:t>
            </a:r>
            <a:r>
              <a:rPr lang="cs-CZ" dirty="0" smtClean="0"/>
              <a:t> </a:t>
            </a:r>
            <a:r>
              <a:rPr lang="cs-CZ" dirty="0" err="1" smtClean="0"/>
              <a:t>Goals</a:t>
            </a:r>
            <a:endParaRPr lang="cs-CZ" dirty="0"/>
          </a:p>
        </p:txBody>
      </p:sp>
      <p:sp>
        <p:nvSpPr>
          <p:cNvPr id="3" name="Zástupný symbol pro obsah 2"/>
          <p:cNvSpPr>
            <a:spLocks noGrp="1"/>
          </p:cNvSpPr>
          <p:nvPr>
            <p:ph idx="1"/>
          </p:nvPr>
        </p:nvSpPr>
        <p:spPr/>
        <p:txBody>
          <a:bodyPr>
            <a:normAutofit/>
          </a:bodyPr>
          <a:lstStyle/>
          <a:p>
            <a:pPr marL="0" indent="0" algn="just">
              <a:buNone/>
            </a:pPr>
            <a:r>
              <a:rPr lang="en-US" dirty="0"/>
              <a:t>According to the ISACA, COBIT 2019 was updated to include:</a:t>
            </a:r>
          </a:p>
          <a:p>
            <a:pPr algn="just"/>
            <a:r>
              <a:rPr lang="en-US" dirty="0"/>
              <a:t>Focus areas and design factors that give more clarity on creating a governance system for business </a:t>
            </a:r>
            <a:r>
              <a:rPr lang="en-US" dirty="0" smtClean="0"/>
              <a:t>needs</a:t>
            </a:r>
            <a:r>
              <a:rPr lang="cs-CZ" dirty="0" smtClean="0"/>
              <a:t>.</a:t>
            </a:r>
            <a:endParaRPr lang="en-US" dirty="0"/>
          </a:p>
          <a:p>
            <a:pPr algn="just"/>
            <a:r>
              <a:rPr lang="en-US" dirty="0"/>
              <a:t>Better alignment with global standards, frameworks and best practices to bolster the framework’s </a:t>
            </a:r>
            <a:r>
              <a:rPr lang="en-US" dirty="0" smtClean="0"/>
              <a:t>relevance</a:t>
            </a:r>
            <a:r>
              <a:rPr lang="cs-CZ" dirty="0" smtClean="0"/>
              <a:t>.</a:t>
            </a:r>
            <a:endParaRPr lang="en-US" dirty="0"/>
          </a:p>
          <a:p>
            <a:pPr algn="just"/>
            <a:r>
              <a:rPr lang="en-US" dirty="0"/>
              <a:t>An open-source model that allows for feedback from the global governance community to encourage faster updates and </a:t>
            </a:r>
            <a:r>
              <a:rPr lang="en-US" dirty="0" smtClean="0"/>
              <a:t>enhancements</a:t>
            </a:r>
            <a:r>
              <a:rPr lang="cs-CZ" dirty="0" smtClean="0"/>
              <a:t>.</a:t>
            </a:r>
            <a:endParaRPr lang="en-US" dirty="0"/>
          </a:p>
          <a:p>
            <a:pPr algn="just"/>
            <a:r>
              <a:rPr lang="en-US" dirty="0"/>
              <a:t>Regular updates released on a rolling </a:t>
            </a:r>
            <a:r>
              <a:rPr lang="en-US" dirty="0" smtClean="0"/>
              <a:t>basis</a:t>
            </a:r>
            <a:r>
              <a:rPr lang="cs-CZ" dirty="0" smtClean="0"/>
              <a:t>.</a:t>
            </a:r>
            <a:endParaRPr lang="en-US" dirty="0"/>
          </a:p>
        </p:txBody>
      </p:sp>
    </p:spTree>
    <p:extLst>
      <p:ext uri="{BB962C8B-B14F-4D97-AF65-F5344CB8AC3E}">
        <p14:creationId xmlns:p14="http://schemas.microsoft.com/office/powerpoint/2010/main" val="36754801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COBIT - </a:t>
            </a:r>
            <a:r>
              <a:rPr lang="cs-CZ" dirty="0" err="1"/>
              <a:t>Main</a:t>
            </a:r>
            <a:r>
              <a:rPr lang="cs-CZ" dirty="0"/>
              <a:t> </a:t>
            </a:r>
            <a:r>
              <a:rPr lang="cs-CZ" dirty="0" err="1"/>
              <a:t>Goals</a:t>
            </a:r>
            <a:endParaRPr lang="cs-CZ" dirty="0"/>
          </a:p>
        </p:txBody>
      </p:sp>
      <p:sp>
        <p:nvSpPr>
          <p:cNvPr id="3" name="Zástupný symbol pro obsah 2"/>
          <p:cNvSpPr>
            <a:spLocks noGrp="1"/>
          </p:cNvSpPr>
          <p:nvPr>
            <p:ph idx="1"/>
          </p:nvPr>
        </p:nvSpPr>
        <p:spPr/>
        <p:txBody>
          <a:bodyPr>
            <a:normAutofit/>
          </a:bodyPr>
          <a:lstStyle/>
          <a:p>
            <a:pPr algn="just"/>
            <a:r>
              <a:rPr lang="en-US" dirty="0"/>
              <a:t>COBIT 2019 also introduces “focus area” concepts that describe specific governance topics and issues, which can be addressed by management or governance objectives. </a:t>
            </a:r>
            <a:endParaRPr lang="cs-CZ" dirty="0" smtClean="0"/>
          </a:p>
          <a:p>
            <a:pPr marL="0" indent="0" algn="just">
              <a:buNone/>
            </a:pPr>
            <a:endParaRPr lang="cs-CZ" dirty="0" smtClean="0"/>
          </a:p>
          <a:p>
            <a:pPr algn="just"/>
            <a:r>
              <a:rPr lang="en-US" dirty="0" smtClean="0"/>
              <a:t>Some </a:t>
            </a:r>
            <a:r>
              <a:rPr lang="en-US" dirty="0"/>
              <a:t>examples of these focus areas include small and medium enterprises, cybersecurity, digital transformation and cloud computing. </a:t>
            </a:r>
            <a:endParaRPr lang="cs-CZ" dirty="0" smtClean="0"/>
          </a:p>
          <a:p>
            <a:pPr algn="just"/>
            <a:endParaRPr lang="cs-CZ" dirty="0"/>
          </a:p>
          <a:p>
            <a:pPr algn="just"/>
            <a:r>
              <a:rPr lang="en-US" dirty="0" smtClean="0"/>
              <a:t>Focus </a:t>
            </a:r>
            <a:r>
              <a:rPr lang="en-US" dirty="0"/>
              <a:t>areas will be added and changed as needed based on trends, research and feedback – there’s no limit for the number of focus areas that can be included in COBIT 2019.</a:t>
            </a:r>
            <a:endParaRPr lang="cs-CZ" dirty="0"/>
          </a:p>
        </p:txBody>
      </p:sp>
    </p:spTree>
    <p:extLst>
      <p:ext uri="{BB962C8B-B14F-4D97-AF65-F5344CB8AC3E}">
        <p14:creationId xmlns:p14="http://schemas.microsoft.com/office/powerpoint/2010/main" val="3970058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Information </a:t>
            </a:r>
            <a:r>
              <a:rPr lang="cs-CZ" dirty="0" err="1"/>
              <a:t>Security</a:t>
            </a:r>
            <a:r>
              <a:rPr lang="cs-CZ" dirty="0"/>
              <a:t> Management </a:t>
            </a:r>
            <a:r>
              <a:rPr lang="cs-CZ" dirty="0" err="1"/>
              <a:t>System</a:t>
            </a:r>
            <a:r>
              <a:rPr lang="cs-CZ" dirty="0"/>
              <a:t> - ISMS</a:t>
            </a:r>
          </a:p>
        </p:txBody>
      </p:sp>
      <p:sp>
        <p:nvSpPr>
          <p:cNvPr id="3" name="Zástupný symbol pro obsah 2"/>
          <p:cNvSpPr>
            <a:spLocks noGrp="1"/>
          </p:cNvSpPr>
          <p:nvPr>
            <p:ph idx="1"/>
          </p:nvPr>
        </p:nvSpPr>
        <p:spPr/>
        <p:txBody>
          <a:bodyPr/>
          <a:lstStyle/>
          <a:p>
            <a:pPr algn="just"/>
            <a:r>
              <a:rPr lang="en-US" dirty="0"/>
              <a:t>The framework for ISMS is usually focused on risk assessment and risk management. </a:t>
            </a:r>
            <a:endParaRPr lang="cs-CZ" dirty="0" smtClean="0"/>
          </a:p>
          <a:p>
            <a:pPr marL="0" indent="0" algn="just">
              <a:buNone/>
            </a:pPr>
            <a:endParaRPr lang="cs-CZ" dirty="0" smtClean="0"/>
          </a:p>
          <a:p>
            <a:pPr algn="just"/>
            <a:r>
              <a:rPr lang="en-US" dirty="0" smtClean="0"/>
              <a:t>Think </a:t>
            </a:r>
            <a:r>
              <a:rPr lang="en-US" dirty="0"/>
              <a:t>of it as a structured approach to the balanced tradeoff between risk mitigation and the cost (risk) incurred. </a:t>
            </a:r>
            <a:endParaRPr lang="cs-CZ" dirty="0" smtClean="0"/>
          </a:p>
          <a:p>
            <a:pPr marL="0" indent="0" algn="just">
              <a:buNone/>
            </a:pPr>
            <a:endParaRPr lang="cs-CZ" dirty="0" smtClean="0"/>
          </a:p>
          <a:p>
            <a:pPr algn="just"/>
            <a:r>
              <a:rPr lang="en-US" dirty="0" smtClean="0"/>
              <a:t>Organizations </a:t>
            </a:r>
            <a:r>
              <a:rPr lang="en-US" dirty="0"/>
              <a:t>operating in tightly regulated industry verticals such as healthcare or national defense may require a broad scope of security activities and risk mitigation </a:t>
            </a:r>
            <a:r>
              <a:rPr lang="en-US" dirty="0" err="1" smtClean="0"/>
              <a:t>stratégy</a:t>
            </a:r>
            <a:r>
              <a:rPr lang="cs-CZ" smtClean="0"/>
              <a:t>.</a:t>
            </a:r>
            <a:endParaRPr lang="cs-CZ" dirty="0"/>
          </a:p>
        </p:txBody>
      </p:sp>
    </p:spTree>
    <p:extLst>
      <p:ext uri="{BB962C8B-B14F-4D97-AF65-F5344CB8AC3E}">
        <p14:creationId xmlns:p14="http://schemas.microsoft.com/office/powerpoint/2010/main" val="15910580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COBIT - </a:t>
            </a:r>
            <a:r>
              <a:rPr lang="cs-CZ" dirty="0" err="1" smtClean="0"/>
              <a:t>Components</a:t>
            </a:r>
            <a:endParaRPr lang="cs-CZ" dirty="0"/>
          </a:p>
        </p:txBody>
      </p:sp>
      <p:sp>
        <p:nvSpPr>
          <p:cNvPr id="3" name="Zástupný symbol pro obsah 2"/>
          <p:cNvSpPr>
            <a:spLocks noGrp="1"/>
          </p:cNvSpPr>
          <p:nvPr>
            <p:ph idx="1"/>
          </p:nvPr>
        </p:nvSpPr>
        <p:spPr/>
        <p:txBody>
          <a:bodyPr/>
          <a:lstStyle/>
          <a:p>
            <a:pPr algn="just"/>
            <a:r>
              <a:rPr lang="cs-CZ" b="1" dirty="0" smtClean="0"/>
              <a:t>C</a:t>
            </a:r>
            <a:r>
              <a:rPr lang="en-US" b="1" dirty="0" smtClean="0"/>
              <a:t>OBIT </a:t>
            </a:r>
            <a:r>
              <a:rPr lang="en-US" b="1" dirty="0"/>
              <a:t>2019 Framework: </a:t>
            </a:r>
            <a:r>
              <a:rPr lang="en-US" dirty="0"/>
              <a:t>Introduction and methodology: The main guide that introduces the basic COBIT principles alongside the structure of the overall framework</a:t>
            </a:r>
            <a:r>
              <a:rPr lang="en-US" dirty="0" smtClean="0"/>
              <a:t>.</a:t>
            </a:r>
            <a:endParaRPr lang="cs-CZ" dirty="0" smtClean="0"/>
          </a:p>
          <a:p>
            <a:pPr marL="0" indent="0" algn="just">
              <a:buNone/>
            </a:pPr>
            <a:endParaRPr lang="en-US" dirty="0"/>
          </a:p>
          <a:p>
            <a:pPr algn="just"/>
            <a:r>
              <a:rPr lang="en-US" b="1" dirty="0"/>
              <a:t>COBIT 2019 Framework: </a:t>
            </a:r>
            <a:r>
              <a:rPr lang="en-US" dirty="0"/>
              <a:t>Governance and management objectives: A companion guide that dives into the COBIT Core Model and 40 governance and management objectives. Each objective is described including its purpose, how it connects with the enterprise and how it aligns goals.</a:t>
            </a:r>
          </a:p>
          <a:p>
            <a:pPr marL="0" indent="0">
              <a:buNone/>
            </a:pPr>
            <a:endParaRPr lang="cs-CZ" dirty="0"/>
          </a:p>
        </p:txBody>
      </p:sp>
    </p:spTree>
    <p:extLst>
      <p:ext uri="{BB962C8B-B14F-4D97-AF65-F5344CB8AC3E}">
        <p14:creationId xmlns:p14="http://schemas.microsoft.com/office/powerpoint/2010/main" val="4971111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COBIT - </a:t>
            </a:r>
            <a:r>
              <a:rPr lang="cs-CZ" dirty="0" err="1"/>
              <a:t>Components</a:t>
            </a:r>
            <a:endParaRPr lang="cs-CZ" dirty="0"/>
          </a:p>
        </p:txBody>
      </p:sp>
      <p:sp>
        <p:nvSpPr>
          <p:cNvPr id="3" name="Zástupný symbol pro obsah 2"/>
          <p:cNvSpPr>
            <a:spLocks noGrp="1"/>
          </p:cNvSpPr>
          <p:nvPr>
            <p:ph idx="1"/>
          </p:nvPr>
        </p:nvSpPr>
        <p:spPr/>
        <p:txBody>
          <a:bodyPr/>
          <a:lstStyle/>
          <a:p>
            <a:pPr algn="just"/>
            <a:r>
              <a:rPr lang="en-US" b="1" dirty="0"/>
              <a:t>COBIT 2019 Design Guide: </a:t>
            </a:r>
            <a:r>
              <a:rPr lang="en-US" dirty="0"/>
              <a:t>A companion guide that offers in-depth guidance for developing a uniquely tailored governance system for your organization</a:t>
            </a:r>
            <a:r>
              <a:rPr lang="en-US" dirty="0" smtClean="0"/>
              <a:t>.</a:t>
            </a:r>
            <a:endParaRPr lang="cs-CZ" dirty="0" smtClean="0"/>
          </a:p>
          <a:p>
            <a:pPr marL="0" indent="0" algn="just">
              <a:buNone/>
            </a:pPr>
            <a:endParaRPr lang="cs-CZ" dirty="0" smtClean="0"/>
          </a:p>
          <a:p>
            <a:pPr algn="just"/>
            <a:r>
              <a:rPr lang="en-US" b="1" dirty="0" smtClean="0"/>
              <a:t>COBIT </a:t>
            </a:r>
            <a:r>
              <a:rPr lang="en-US" b="1" dirty="0"/>
              <a:t>2019 Implementation Guide: </a:t>
            </a:r>
            <a:r>
              <a:rPr lang="en-US" dirty="0"/>
              <a:t>The fourth companion guide in the framework, which guides businesses through implementing the governance strategy once it’s developed. This includes best practices, ways to avoid pitfalls and how to integrate your COBIT 2019 strategy with your COBIT 5 strategy.</a:t>
            </a:r>
          </a:p>
          <a:p>
            <a:endParaRPr lang="cs-CZ" dirty="0"/>
          </a:p>
        </p:txBody>
      </p:sp>
    </p:spTree>
    <p:extLst>
      <p:ext uri="{BB962C8B-B14F-4D97-AF65-F5344CB8AC3E}">
        <p14:creationId xmlns:p14="http://schemas.microsoft.com/office/powerpoint/2010/main" val="38039654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COBIT </a:t>
            </a:r>
            <a:r>
              <a:rPr lang="cs-CZ" dirty="0" smtClean="0"/>
              <a:t>– </a:t>
            </a:r>
            <a:r>
              <a:rPr lang="cs-CZ" dirty="0" err="1" smtClean="0"/>
              <a:t>Principles</a:t>
            </a:r>
            <a:r>
              <a:rPr lang="cs-CZ" dirty="0" smtClean="0"/>
              <a:t> and </a:t>
            </a:r>
            <a:r>
              <a:rPr lang="cs-CZ" dirty="0" err="1" smtClean="0"/>
              <a:t>Benefits</a:t>
            </a:r>
            <a:endParaRPr lang="cs-CZ" dirty="0"/>
          </a:p>
        </p:txBody>
      </p:sp>
      <p:sp>
        <p:nvSpPr>
          <p:cNvPr id="3" name="Zástupný symbol pro obsah 2"/>
          <p:cNvSpPr>
            <a:spLocks noGrp="1"/>
          </p:cNvSpPr>
          <p:nvPr>
            <p:ph idx="1"/>
          </p:nvPr>
        </p:nvSpPr>
        <p:spPr/>
        <p:txBody>
          <a:bodyPr>
            <a:normAutofit/>
          </a:bodyPr>
          <a:lstStyle/>
          <a:p>
            <a:pPr algn="just"/>
            <a:r>
              <a:rPr lang="en-US" dirty="0"/>
              <a:t>One major change to COBIT 2019 is that it now encourages feedback from the practitioner community. </a:t>
            </a:r>
            <a:endParaRPr lang="cs-CZ" dirty="0" smtClean="0"/>
          </a:p>
          <a:p>
            <a:pPr algn="just"/>
            <a:r>
              <a:rPr lang="en-US" dirty="0" smtClean="0"/>
              <a:t>You </a:t>
            </a:r>
            <a:r>
              <a:rPr lang="en-US" dirty="0"/>
              <a:t>will be able to purchase the COBIT 2019 Design Guide, but in early 2019 the ISACA will also release a crowdsourced version of COBIT where practitioners can leave comments, suggest improvements or propose new concepts and ideas.</a:t>
            </a:r>
          </a:p>
          <a:p>
            <a:pPr algn="just"/>
            <a:r>
              <a:rPr lang="en-US" dirty="0"/>
              <a:t>COBIT 2019 is designed to be more prescriptive to guide companies in developing a governance strategy, while also allowing organizations to more comfortably tailor a unique best-fits governance strategy. </a:t>
            </a:r>
            <a:endParaRPr lang="cs-CZ" dirty="0" smtClean="0"/>
          </a:p>
        </p:txBody>
      </p:sp>
    </p:spTree>
    <p:extLst>
      <p:ext uri="{BB962C8B-B14F-4D97-AF65-F5344CB8AC3E}">
        <p14:creationId xmlns:p14="http://schemas.microsoft.com/office/powerpoint/2010/main" val="9963373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COBIT – </a:t>
            </a:r>
            <a:r>
              <a:rPr lang="cs-CZ" dirty="0" err="1"/>
              <a:t>Principles</a:t>
            </a:r>
            <a:r>
              <a:rPr lang="cs-CZ" dirty="0"/>
              <a:t> and </a:t>
            </a:r>
            <a:r>
              <a:rPr lang="cs-CZ" dirty="0" err="1"/>
              <a:t>Benefits</a:t>
            </a:r>
            <a:endParaRPr lang="cs-CZ" dirty="0"/>
          </a:p>
        </p:txBody>
      </p:sp>
      <p:sp>
        <p:nvSpPr>
          <p:cNvPr id="3" name="Zástupný symbol pro obsah 2"/>
          <p:cNvSpPr>
            <a:spLocks noGrp="1"/>
          </p:cNvSpPr>
          <p:nvPr>
            <p:ph idx="1"/>
          </p:nvPr>
        </p:nvSpPr>
        <p:spPr/>
        <p:txBody>
          <a:bodyPr/>
          <a:lstStyle/>
          <a:p>
            <a:pPr algn="just"/>
            <a:r>
              <a:rPr lang="en-US" dirty="0"/>
              <a:t>It defines the “components to build and sustain a governance system: processes, policies and procedures, organizational structures, information flows, skills, infrastructure, and culture and behaviors,” according to the ISACA. </a:t>
            </a:r>
            <a:endParaRPr lang="cs-CZ" dirty="0" smtClean="0"/>
          </a:p>
          <a:p>
            <a:pPr marL="0" indent="0" algn="just">
              <a:buNone/>
            </a:pPr>
            <a:endParaRPr lang="cs-CZ" dirty="0"/>
          </a:p>
          <a:p>
            <a:pPr algn="just"/>
            <a:r>
              <a:rPr lang="en-US" dirty="0" smtClean="0"/>
              <a:t>Formerly </a:t>
            </a:r>
            <a:r>
              <a:rPr lang="en-US" dirty="0"/>
              <a:t>referred to as “enablers” in COBIT 5, these components better define what businesses need for a strong governance system.</a:t>
            </a:r>
            <a:endParaRPr lang="cs-CZ" dirty="0"/>
          </a:p>
        </p:txBody>
      </p:sp>
    </p:spTree>
    <p:extLst>
      <p:ext uri="{BB962C8B-B14F-4D97-AF65-F5344CB8AC3E}">
        <p14:creationId xmlns:p14="http://schemas.microsoft.com/office/powerpoint/2010/main" val="3740273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COBIT – </a:t>
            </a:r>
            <a:r>
              <a:rPr lang="cs-CZ" dirty="0" err="1"/>
              <a:t>Principles</a:t>
            </a:r>
            <a:r>
              <a:rPr lang="cs-CZ" dirty="0"/>
              <a:t> and </a:t>
            </a:r>
            <a:r>
              <a:rPr lang="cs-CZ" dirty="0" err="1"/>
              <a:t>Benefits</a:t>
            </a:r>
            <a:endParaRPr lang="cs-CZ" dirty="0"/>
          </a:p>
        </p:txBody>
      </p:sp>
      <p:pic>
        <p:nvPicPr>
          <p:cNvPr id="6" name="Zástupný symbol pro obsah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33865" y="1825625"/>
            <a:ext cx="5276270" cy="4081463"/>
          </a:xfrm>
        </p:spPr>
      </p:pic>
    </p:spTree>
    <p:extLst>
      <p:ext uri="{BB962C8B-B14F-4D97-AF65-F5344CB8AC3E}">
        <p14:creationId xmlns:p14="http://schemas.microsoft.com/office/powerpoint/2010/main" val="42324094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COBIT – </a:t>
            </a:r>
            <a:r>
              <a:rPr lang="cs-CZ" dirty="0" err="1"/>
              <a:t>Principles</a:t>
            </a:r>
            <a:r>
              <a:rPr lang="cs-CZ" dirty="0"/>
              <a:t> and </a:t>
            </a:r>
            <a:r>
              <a:rPr lang="cs-CZ" dirty="0" err="1"/>
              <a:t>Benefits</a:t>
            </a:r>
            <a:endParaRPr lang="cs-CZ" dirty="0"/>
          </a:p>
        </p:txBody>
      </p:sp>
      <p:sp>
        <p:nvSpPr>
          <p:cNvPr id="3" name="Zástupný symbol pro obsah 2"/>
          <p:cNvSpPr>
            <a:spLocks noGrp="1"/>
          </p:cNvSpPr>
          <p:nvPr>
            <p:ph idx="1"/>
          </p:nvPr>
        </p:nvSpPr>
        <p:spPr/>
        <p:txBody>
          <a:bodyPr/>
          <a:lstStyle/>
          <a:p>
            <a:pPr algn="just"/>
            <a:r>
              <a:rPr lang="en-US" dirty="0"/>
              <a:t>According to the ISACA, COBIT 2019 best suits clients that use multiple frameworks — such as ITIL, ISO/IEC 2000 and CMMI — with certain silos within IT using their own framework or standard. </a:t>
            </a:r>
            <a:endParaRPr lang="cs-CZ" dirty="0" smtClean="0"/>
          </a:p>
          <a:p>
            <a:pPr algn="just"/>
            <a:r>
              <a:rPr lang="en-US" dirty="0" smtClean="0"/>
              <a:t>It’s </a:t>
            </a:r>
            <a:r>
              <a:rPr lang="en-US" dirty="0"/>
              <a:t>also well suited to organizations that are required to follow specific regulatory guidelines from the government and local authorities.</a:t>
            </a:r>
          </a:p>
          <a:p>
            <a:pPr algn="just"/>
            <a:r>
              <a:rPr lang="en-US" dirty="0"/>
              <a:t>The COBIT 2019 framework helps businesses align existing frameworks in the organization and understand how each framework will fit into the overall strategy. </a:t>
            </a:r>
            <a:endParaRPr lang="cs-CZ" dirty="0" smtClean="0"/>
          </a:p>
          <a:p>
            <a:pPr algn="just"/>
            <a:r>
              <a:rPr lang="en-US" dirty="0" smtClean="0"/>
              <a:t>It </a:t>
            </a:r>
            <a:r>
              <a:rPr lang="en-US" dirty="0"/>
              <a:t>can also help businesses monitor the performance of these other frameworks, especially in terms of security compliance, information security and risk management.</a:t>
            </a:r>
          </a:p>
          <a:p>
            <a:endParaRPr lang="cs-CZ" dirty="0"/>
          </a:p>
        </p:txBody>
      </p:sp>
    </p:spTree>
    <p:extLst>
      <p:ext uri="{BB962C8B-B14F-4D97-AF65-F5344CB8AC3E}">
        <p14:creationId xmlns:p14="http://schemas.microsoft.com/office/powerpoint/2010/main" val="19345594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COBIT – </a:t>
            </a:r>
            <a:r>
              <a:rPr lang="cs-CZ" dirty="0" err="1"/>
              <a:t>Principles</a:t>
            </a:r>
            <a:r>
              <a:rPr lang="cs-CZ" dirty="0"/>
              <a:t> and </a:t>
            </a:r>
            <a:r>
              <a:rPr lang="cs-CZ" dirty="0" err="1"/>
              <a:t>Benefits</a:t>
            </a:r>
            <a:endParaRPr lang="cs-CZ" dirty="0"/>
          </a:p>
        </p:txBody>
      </p:sp>
      <p:sp>
        <p:nvSpPr>
          <p:cNvPr id="3" name="Zástupný symbol pro obsah 2"/>
          <p:cNvSpPr>
            <a:spLocks noGrp="1"/>
          </p:cNvSpPr>
          <p:nvPr>
            <p:ph idx="1"/>
          </p:nvPr>
        </p:nvSpPr>
        <p:spPr/>
        <p:txBody>
          <a:bodyPr/>
          <a:lstStyle/>
          <a:p>
            <a:pPr algn="just"/>
            <a:r>
              <a:rPr lang="en-US" dirty="0" smtClean="0"/>
              <a:t>It’s also designed to give senior management more insight into how technology can align with organizational goals. </a:t>
            </a:r>
            <a:endParaRPr lang="cs-CZ" dirty="0" smtClean="0"/>
          </a:p>
          <a:p>
            <a:pPr marL="0" indent="0" algn="just">
              <a:buNone/>
            </a:pPr>
            <a:endParaRPr lang="cs-CZ" dirty="0" smtClean="0"/>
          </a:p>
          <a:p>
            <a:pPr algn="just"/>
            <a:r>
              <a:rPr lang="en-US" dirty="0" smtClean="0"/>
              <a:t>You can directly map pain points in the business to certain aspects of the framework, emphasizing the need for “control-driven IT,” according to the ISACA. </a:t>
            </a:r>
            <a:endParaRPr lang="cs-CZ" dirty="0" smtClean="0"/>
          </a:p>
          <a:p>
            <a:pPr marL="0" indent="0" algn="just">
              <a:buNone/>
            </a:pPr>
            <a:endParaRPr lang="cs-CZ" dirty="0" smtClean="0"/>
          </a:p>
          <a:p>
            <a:pPr algn="just"/>
            <a:r>
              <a:rPr lang="en-US" dirty="0" smtClean="0"/>
              <a:t>The framework gives CIOs and other IT executives a way to demonstrate the ROI on an IT project and how it will help reach key business objectives.</a:t>
            </a:r>
            <a:endParaRPr lang="cs-CZ" dirty="0"/>
          </a:p>
        </p:txBody>
      </p:sp>
    </p:spTree>
    <p:extLst>
      <p:ext uri="{BB962C8B-B14F-4D97-AF65-F5344CB8AC3E}">
        <p14:creationId xmlns:p14="http://schemas.microsoft.com/office/powerpoint/2010/main" val="17851228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a:p>
            <a:endParaRPr lang="cs-CZ" dirty="0"/>
          </a:p>
          <a:p>
            <a:endParaRPr lang="cs-CZ" dirty="0"/>
          </a:p>
          <a:p>
            <a:endParaRPr lang="cs-CZ" dirty="0"/>
          </a:p>
          <a:p>
            <a:pPr marL="0" indent="0" algn="ctr">
              <a:buNone/>
            </a:pPr>
            <a:r>
              <a:rPr lang="cs-CZ" sz="3600" dirty="0" err="1"/>
              <a:t>Thank</a:t>
            </a:r>
            <a:r>
              <a:rPr lang="cs-CZ" sz="3600" dirty="0"/>
              <a:t> </a:t>
            </a:r>
            <a:r>
              <a:rPr lang="cs-CZ" sz="3600" dirty="0" err="1"/>
              <a:t>you</a:t>
            </a:r>
            <a:r>
              <a:rPr lang="cs-CZ" sz="3600" dirty="0"/>
              <a:t> for </a:t>
            </a:r>
            <a:r>
              <a:rPr lang="cs-CZ" sz="3600" dirty="0" err="1"/>
              <a:t>your</a:t>
            </a:r>
            <a:r>
              <a:rPr lang="cs-CZ" sz="3600" dirty="0"/>
              <a:t> </a:t>
            </a:r>
            <a:r>
              <a:rPr lang="cs-CZ" sz="3600" dirty="0" err="1"/>
              <a:t>attention</a:t>
            </a:r>
            <a:endParaRPr lang="cs-CZ" sz="3600" dirty="0"/>
          </a:p>
        </p:txBody>
      </p:sp>
    </p:spTree>
    <p:extLst>
      <p:ext uri="{BB962C8B-B14F-4D97-AF65-F5344CB8AC3E}">
        <p14:creationId xmlns:p14="http://schemas.microsoft.com/office/powerpoint/2010/main" val="3714803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Information </a:t>
            </a:r>
            <a:r>
              <a:rPr lang="cs-CZ" dirty="0" err="1"/>
              <a:t>Security</a:t>
            </a:r>
            <a:r>
              <a:rPr lang="cs-CZ" dirty="0"/>
              <a:t> Management </a:t>
            </a:r>
            <a:r>
              <a:rPr lang="cs-CZ" dirty="0" err="1"/>
              <a:t>System</a:t>
            </a:r>
            <a:r>
              <a:rPr lang="cs-CZ" dirty="0"/>
              <a:t> - ISMS</a:t>
            </a:r>
          </a:p>
        </p:txBody>
      </p:sp>
      <p:sp>
        <p:nvSpPr>
          <p:cNvPr id="3" name="Zástupný symbol pro obsah 2"/>
          <p:cNvSpPr>
            <a:spLocks noGrp="1"/>
          </p:cNvSpPr>
          <p:nvPr>
            <p:ph idx="1"/>
          </p:nvPr>
        </p:nvSpPr>
        <p:spPr/>
        <p:txBody>
          <a:bodyPr/>
          <a:lstStyle/>
          <a:p>
            <a:pPr algn="just"/>
            <a:r>
              <a:rPr lang="en-US" dirty="0"/>
              <a:t>While ISMS is designed to establish holistic information security management capabilities, digital transformation requires organizations to adopt ongoing improvements and evolution of their security policies and controls. </a:t>
            </a:r>
            <a:endParaRPr lang="cs-CZ" dirty="0" smtClean="0"/>
          </a:p>
          <a:p>
            <a:pPr algn="just"/>
            <a:r>
              <a:rPr lang="en-US" dirty="0" smtClean="0"/>
              <a:t>The </a:t>
            </a:r>
            <a:r>
              <a:rPr lang="en-US" dirty="0"/>
              <a:t>structure and boundaries defined by an ISMS may apply only for a limited time frame and the workforce may struggle to adopt them in the initial stages. </a:t>
            </a:r>
            <a:endParaRPr lang="cs-CZ" dirty="0" smtClean="0"/>
          </a:p>
          <a:p>
            <a:pPr algn="just"/>
            <a:r>
              <a:rPr lang="en-US" dirty="0" smtClean="0"/>
              <a:t>The </a:t>
            </a:r>
            <a:r>
              <a:rPr lang="en-US" dirty="0"/>
              <a:t>challenge for organizations is to evolve these security control mechanisms as their risks, culture, and resources change.</a:t>
            </a:r>
            <a:endParaRPr lang="cs-CZ" dirty="0"/>
          </a:p>
        </p:txBody>
      </p:sp>
    </p:spTree>
    <p:extLst>
      <p:ext uri="{BB962C8B-B14F-4D97-AF65-F5344CB8AC3E}">
        <p14:creationId xmlns:p14="http://schemas.microsoft.com/office/powerpoint/2010/main" val="22265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Information </a:t>
            </a:r>
            <a:r>
              <a:rPr lang="cs-CZ" dirty="0" err="1"/>
              <a:t>Security</a:t>
            </a:r>
            <a:r>
              <a:rPr lang="cs-CZ" dirty="0"/>
              <a:t> Management </a:t>
            </a:r>
            <a:r>
              <a:rPr lang="cs-CZ" dirty="0" err="1"/>
              <a:t>System</a:t>
            </a:r>
            <a:r>
              <a:rPr lang="cs-CZ" dirty="0"/>
              <a:t> - ISMS</a:t>
            </a:r>
          </a:p>
        </p:txBody>
      </p:sp>
      <p:sp>
        <p:nvSpPr>
          <p:cNvPr id="3" name="Zástupný symbol pro obsah 2"/>
          <p:cNvSpPr>
            <a:spLocks noGrp="1"/>
          </p:cNvSpPr>
          <p:nvPr>
            <p:ph idx="1"/>
          </p:nvPr>
        </p:nvSpPr>
        <p:spPr/>
        <p:txBody>
          <a:bodyPr/>
          <a:lstStyle/>
          <a:p>
            <a:pPr algn="just"/>
            <a:r>
              <a:rPr lang="en-US" dirty="0"/>
              <a:t>According to ISO 27001, ISMS implementation follows a Plan-Do-Check-Act (PCDA) model for continuous improvement in ISM processes:</a:t>
            </a:r>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44707" y="2607180"/>
            <a:ext cx="4286848" cy="3505689"/>
          </a:xfrm>
          <a:prstGeom prst="rect">
            <a:avLst/>
          </a:prstGeom>
        </p:spPr>
      </p:pic>
      <p:sp>
        <p:nvSpPr>
          <p:cNvPr id="5" name="TextovéPole 4"/>
          <p:cNvSpPr txBox="1"/>
          <p:nvPr/>
        </p:nvSpPr>
        <p:spPr>
          <a:xfrm>
            <a:off x="5926975" y="5906829"/>
            <a:ext cx="1004580" cy="369332"/>
          </a:xfrm>
          <a:prstGeom prst="rect">
            <a:avLst/>
          </a:prstGeom>
          <a:solidFill>
            <a:schemeClr val="bg1"/>
          </a:solidFill>
          <a:ln>
            <a:noFill/>
          </a:ln>
        </p:spPr>
        <p:txBody>
          <a:bodyPr wrap="square" rtlCol="0">
            <a:spAutoFit/>
          </a:bodyPr>
          <a:lstStyle/>
          <a:p>
            <a:endParaRPr lang="cs-CZ" dirty="0"/>
          </a:p>
        </p:txBody>
      </p:sp>
    </p:spTree>
    <p:extLst>
      <p:ext uri="{BB962C8B-B14F-4D97-AF65-F5344CB8AC3E}">
        <p14:creationId xmlns:p14="http://schemas.microsoft.com/office/powerpoint/2010/main" val="1722499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Information </a:t>
            </a:r>
            <a:r>
              <a:rPr lang="cs-CZ" dirty="0" err="1"/>
              <a:t>Security</a:t>
            </a:r>
            <a:r>
              <a:rPr lang="cs-CZ" dirty="0"/>
              <a:t> Management </a:t>
            </a:r>
            <a:r>
              <a:rPr lang="cs-CZ" dirty="0" err="1"/>
              <a:t>System</a:t>
            </a:r>
            <a:r>
              <a:rPr lang="cs-CZ" dirty="0"/>
              <a:t> - ISMS</a:t>
            </a:r>
          </a:p>
        </p:txBody>
      </p:sp>
      <p:sp>
        <p:nvSpPr>
          <p:cNvPr id="3" name="Zástupný symbol pro obsah 2"/>
          <p:cNvSpPr>
            <a:spLocks noGrp="1"/>
          </p:cNvSpPr>
          <p:nvPr>
            <p:ph idx="1"/>
          </p:nvPr>
        </p:nvSpPr>
        <p:spPr/>
        <p:txBody>
          <a:bodyPr/>
          <a:lstStyle/>
          <a:p>
            <a:pPr algn="just" fontAlgn="base"/>
            <a:r>
              <a:rPr lang="en-US" b="1" dirty="0"/>
              <a:t>Plan. </a:t>
            </a:r>
            <a:r>
              <a:rPr lang="en-US" dirty="0"/>
              <a:t>Identify the problems and collect useful information to evaluate security </a:t>
            </a:r>
            <a:r>
              <a:rPr lang="en-US" dirty="0" smtClean="0"/>
              <a:t>risk.</a:t>
            </a:r>
            <a:r>
              <a:rPr lang="cs-CZ" dirty="0" smtClean="0"/>
              <a:t> </a:t>
            </a:r>
            <a:r>
              <a:rPr lang="en-US" dirty="0" smtClean="0"/>
              <a:t>Define </a:t>
            </a:r>
            <a:r>
              <a:rPr lang="en-US" dirty="0"/>
              <a:t>the policies and processes that can be used to address problem root causes. Develop methods to establish continuous improvement in information security management capabilities</a:t>
            </a:r>
            <a:r>
              <a:rPr lang="en-US" dirty="0" smtClean="0"/>
              <a:t>.</a:t>
            </a:r>
            <a:endParaRPr lang="cs-CZ" dirty="0" smtClean="0"/>
          </a:p>
          <a:p>
            <a:pPr marL="0" indent="0" algn="just" fontAlgn="base">
              <a:buNone/>
            </a:pPr>
            <a:endParaRPr lang="en-US" dirty="0"/>
          </a:p>
          <a:p>
            <a:pPr algn="just" fontAlgn="base"/>
            <a:r>
              <a:rPr lang="en-US" b="1" dirty="0"/>
              <a:t>Do. </a:t>
            </a:r>
            <a:r>
              <a:rPr lang="en-US" dirty="0"/>
              <a:t>Implement the devised security policies and procedures. The implementation follows the ISO standards, but actual implementation is based on the resources available to your company.</a:t>
            </a:r>
          </a:p>
          <a:p>
            <a:endParaRPr lang="cs-CZ" dirty="0"/>
          </a:p>
        </p:txBody>
      </p:sp>
    </p:spTree>
    <p:extLst>
      <p:ext uri="{BB962C8B-B14F-4D97-AF65-F5344CB8AC3E}">
        <p14:creationId xmlns:p14="http://schemas.microsoft.com/office/powerpoint/2010/main" val="4171128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Information </a:t>
            </a:r>
            <a:r>
              <a:rPr lang="cs-CZ" dirty="0" err="1"/>
              <a:t>Security</a:t>
            </a:r>
            <a:r>
              <a:rPr lang="cs-CZ" dirty="0"/>
              <a:t> Management </a:t>
            </a:r>
            <a:r>
              <a:rPr lang="cs-CZ" dirty="0" err="1"/>
              <a:t>System</a:t>
            </a:r>
            <a:r>
              <a:rPr lang="cs-CZ" dirty="0"/>
              <a:t> - ISMS</a:t>
            </a:r>
          </a:p>
        </p:txBody>
      </p:sp>
      <p:sp>
        <p:nvSpPr>
          <p:cNvPr id="3" name="Zástupný symbol pro obsah 2"/>
          <p:cNvSpPr>
            <a:spLocks noGrp="1"/>
          </p:cNvSpPr>
          <p:nvPr>
            <p:ph idx="1"/>
          </p:nvPr>
        </p:nvSpPr>
        <p:spPr/>
        <p:txBody>
          <a:bodyPr/>
          <a:lstStyle/>
          <a:p>
            <a:pPr algn="just" fontAlgn="base"/>
            <a:r>
              <a:rPr lang="en-US" b="1" dirty="0"/>
              <a:t>Check. </a:t>
            </a:r>
            <a:r>
              <a:rPr lang="en-US" dirty="0"/>
              <a:t>Monitor the effectiveness of ISMS policies and controls. Evaluate tangible outcomes as well as behavioral aspects associated with the ISM processes</a:t>
            </a:r>
            <a:r>
              <a:rPr lang="en-US" dirty="0" smtClean="0"/>
              <a:t>.</a:t>
            </a:r>
            <a:endParaRPr lang="cs-CZ" dirty="0" smtClean="0"/>
          </a:p>
          <a:p>
            <a:pPr marL="0" indent="0" algn="just" fontAlgn="base">
              <a:buNone/>
            </a:pPr>
            <a:endParaRPr lang="en-US" dirty="0"/>
          </a:p>
          <a:p>
            <a:pPr algn="just" fontAlgn="base"/>
            <a:r>
              <a:rPr lang="en-US" b="1" dirty="0"/>
              <a:t>Act. </a:t>
            </a:r>
            <a:r>
              <a:rPr lang="en-US" dirty="0"/>
              <a:t>Focus on continuous improvement. Document the results, share knowledge, and use a feedback loop to address future iterations of the PCDA model implementation of ISMS policies and controls.</a:t>
            </a:r>
          </a:p>
          <a:p>
            <a:endParaRPr lang="cs-CZ" dirty="0"/>
          </a:p>
        </p:txBody>
      </p:sp>
    </p:spTree>
    <p:extLst>
      <p:ext uri="{BB962C8B-B14F-4D97-AF65-F5344CB8AC3E}">
        <p14:creationId xmlns:p14="http://schemas.microsoft.com/office/powerpoint/2010/main" val="1273178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Information </a:t>
            </a:r>
            <a:r>
              <a:rPr lang="cs-CZ" dirty="0" err="1" smtClean="0"/>
              <a:t>Security</a:t>
            </a:r>
            <a:r>
              <a:rPr lang="cs-CZ" dirty="0" smtClean="0"/>
              <a:t> Management </a:t>
            </a:r>
            <a:r>
              <a:rPr lang="cs-CZ" dirty="0" err="1" smtClean="0"/>
              <a:t>System</a:t>
            </a:r>
            <a:r>
              <a:rPr lang="cs-CZ" dirty="0" smtClean="0"/>
              <a:t> – ISO 27001, 27002</a:t>
            </a:r>
            <a:endParaRPr lang="cs-CZ" dirty="0"/>
          </a:p>
        </p:txBody>
      </p:sp>
      <p:sp>
        <p:nvSpPr>
          <p:cNvPr id="3" name="Zástupný symbol pro obsah 2"/>
          <p:cNvSpPr>
            <a:spLocks noGrp="1"/>
          </p:cNvSpPr>
          <p:nvPr>
            <p:ph idx="1"/>
          </p:nvPr>
        </p:nvSpPr>
        <p:spPr/>
        <p:txBody>
          <a:bodyPr/>
          <a:lstStyle/>
          <a:p>
            <a:pPr algn="just"/>
            <a:r>
              <a:rPr lang="en-US" dirty="0"/>
              <a:t>ISO/IEC 27001 is the international security standard that details the requirements of an ISMS.</a:t>
            </a:r>
          </a:p>
          <a:p>
            <a:pPr algn="just"/>
            <a:endParaRPr lang="en-US" dirty="0"/>
          </a:p>
          <a:p>
            <a:pPr algn="just"/>
            <a:r>
              <a:rPr lang="en-US" dirty="0"/>
              <a:t>ISO 27001, along with the best-practice guidelines contained in ISO 27002, serve as two excellent guides to get you started with implementing an ISMS. </a:t>
            </a:r>
          </a:p>
          <a:p>
            <a:pPr algn="just"/>
            <a:endParaRPr lang="en-US" dirty="0"/>
          </a:p>
          <a:p>
            <a:pPr algn="just"/>
            <a:r>
              <a:rPr lang="en-US" dirty="0"/>
              <a:t>A certified ISMS, independently audited by an approved certification body, can serve as the necessary reassurance to customers and potential clients that the organization has taken the steps required to protect their information assets from a range of identified risks.</a:t>
            </a:r>
            <a:endParaRPr lang="cs-CZ" dirty="0"/>
          </a:p>
        </p:txBody>
      </p:sp>
    </p:spTree>
    <p:extLst>
      <p:ext uri="{BB962C8B-B14F-4D97-AF65-F5344CB8AC3E}">
        <p14:creationId xmlns:p14="http://schemas.microsoft.com/office/powerpoint/2010/main" val="218372374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Sablona PPT_základní_CZ</Template>
  <TotalTime>1638</TotalTime>
  <Words>3564</Words>
  <Application>Microsoft Office PowerPoint</Application>
  <PresentationFormat>Předvádění na obrazovce (4:3)</PresentationFormat>
  <Paragraphs>256</Paragraphs>
  <Slides>47</Slides>
  <Notes>0</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47</vt:i4>
      </vt:variant>
    </vt:vector>
  </HeadingPairs>
  <TitlesOfParts>
    <vt:vector size="52" baseType="lpstr">
      <vt:lpstr>Arial</vt:lpstr>
      <vt:lpstr>Calibri</vt:lpstr>
      <vt:lpstr>Calibri Light</vt:lpstr>
      <vt:lpstr>Motiv Office</vt:lpstr>
      <vt:lpstr>Office Theme</vt:lpstr>
      <vt:lpstr>Information Security Management System - ISO / IEC 27000, ITIL, COBIT</vt:lpstr>
      <vt:lpstr>Information Security Management System - ISMS</vt:lpstr>
      <vt:lpstr>Information Security Management System - ISMS</vt:lpstr>
      <vt:lpstr>Information Security Management System - ISMS</vt:lpstr>
      <vt:lpstr>Information Security Management System - ISMS</vt:lpstr>
      <vt:lpstr>Information Security Management System - ISMS</vt:lpstr>
      <vt:lpstr>Information Security Management System - ISMS</vt:lpstr>
      <vt:lpstr>Information Security Management System - ISMS</vt:lpstr>
      <vt:lpstr>Information Security Management System – ISO 27001, 27002</vt:lpstr>
      <vt:lpstr>Information Security Management System – ISO 27001, 27002</vt:lpstr>
      <vt:lpstr>Information Security Management System – ISO 27001, 27002</vt:lpstr>
      <vt:lpstr>Main Features of ISO 27001, 27002</vt:lpstr>
      <vt:lpstr>Main Features of ISO 27001, 27002</vt:lpstr>
      <vt:lpstr>Main Features of ISO 27001, 27002</vt:lpstr>
      <vt:lpstr>Main Features of ISO 27001, 27002</vt:lpstr>
      <vt:lpstr>ITIL</vt:lpstr>
      <vt:lpstr>ITIL</vt:lpstr>
      <vt:lpstr>Concept of ITIL</vt:lpstr>
      <vt:lpstr>Key ITIL Terms</vt:lpstr>
      <vt:lpstr>Key ITIL Terms</vt:lpstr>
      <vt:lpstr>Key ITIL Terms</vt:lpstr>
      <vt:lpstr>Key ITIL Terms</vt:lpstr>
      <vt:lpstr>ITIL Framework</vt:lpstr>
      <vt:lpstr>ITIL Framework</vt:lpstr>
      <vt:lpstr>ITIL Framework – Service Strategy</vt:lpstr>
      <vt:lpstr>ITIL Framework – Service Strategy</vt:lpstr>
      <vt:lpstr>ITIL Framework – Service Design</vt:lpstr>
      <vt:lpstr>ITIL Framework – Service Transition</vt:lpstr>
      <vt:lpstr>ITIL Framework – Service Operations</vt:lpstr>
      <vt:lpstr>ITIL Framework – Continual Service Improvement (CSI)</vt:lpstr>
      <vt:lpstr>COBIT</vt:lpstr>
      <vt:lpstr>COBIT</vt:lpstr>
      <vt:lpstr>COBIT</vt:lpstr>
      <vt:lpstr>COBIT</vt:lpstr>
      <vt:lpstr>COBIT</vt:lpstr>
      <vt:lpstr>COBIT</vt:lpstr>
      <vt:lpstr>COBIT</vt:lpstr>
      <vt:lpstr>COBIT - Main Goals</vt:lpstr>
      <vt:lpstr>COBIT - Main Goals</vt:lpstr>
      <vt:lpstr>COBIT - Components</vt:lpstr>
      <vt:lpstr>COBIT - Components</vt:lpstr>
      <vt:lpstr>COBIT – Principles and Benefits</vt:lpstr>
      <vt:lpstr>COBIT – Principles and Benefits</vt:lpstr>
      <vt:lpstr>COBIT – Principles and Benefits</vt:lpstr>
      <vt:lpstr>COBIT – Principles and Benefits</vt:lpstr>
      <vt:lpstr>COBIT – Principles and Benefits</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Process Modelling</dc:title>
  <dc:creator>Pavlík Lukáš</dc:creator>
  <cp:lastModifiedBy>Uzivatel</cp:lastModifiedBy>
  <cp:revision>135</cp:revision>
  <dcterms:created xsi:type="dcterms:W3CDTF">2019-01-16T11:53:31Z</dcterms:created>
  <dcterms:modified xsi:type="dcterms:W3CDTF">2020-11-09T10:50:41Z</dcterms:modified>
</cp:coreProperties>
</file>